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0"/>
  </p:notesMasterIdLst>
  <p:sldIdLst>
    <p:sldId id="257" r:id="rId3"/>
    <p:sldId id="393" r:id="rId4"/>
    <p:sldId id="392" r:id="rId5"/>
    <p:sldId id="394" r:id="rId6"/>
    <p:sldId id="397" r:id="rId7"/>
    <p:sldId id="258" r:id="rId8"/>
    <p:sldId id="390" r:id="rId9"/>
    <p:sldId id="387" r:id="rId10"/>
    <p:sldId id="385" r:id="rId11"/>
    <p:sldId id="262" r:id="rId12"/>
    <p:sldId id="259" r:id="rId13"/>
    <p:sldId id="268" r:id="rId14"/>
    <p:sldId id="389" r:id="rId15"/>
    <p:sldId id="366" r:id="rId16"/>
    <p:sldId id="283" r:id="rId17"/>
    <p:sldId id="260" r:id="rId18"/>
    <p:sldId id="377" r:id="rId19"/>
    <p:sldId id="400" r:id="rId20"/>
    <p:sldId id="261" r:id="rId21"/>
    <p:sldId id="403" r:id="rId22"/>
    <p:sldId id="402" r:id="rId23"/>
    <p:sldId id="270" r:id="rId24"/>
    <p:sldId id="271" r:id="rId25"/>
    <p:sldId id="370" r:id="rId26"/>
    <p:sldId id="398" r:id="rId27"/>
    <p:sldId id="401" r:id="rId28"/>
    <p:sldId id="4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4B"/>
    <a:srgbClr val="458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198B6-EFE3-CD6A-1090-9152DA6B69BF}" v="2" dt="2023-08-30T20:17:48.260"/>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6" autoAdjust="0"/>
    <p:restoredTop sz="76850" autoAdjust="0"/>
  </p:normalViewPr>
  <p:slideViewPr>
    <p:cSldViewPr snapToGrid="0">
      <p:cViewPr varScale="1">
        <p:scale>
          <a:sx n="48" d="100"/>
          <a:sy n="48" d="100"/>
        </p:scale>
        <p:origin x="1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87D97-28BF-41D9-828A-9C992978C509}"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25FABF16-CE19-4366-B666-089819EAAB25}">
      <dgm:prSet phldrT="[Text]" custT="1"/>
      <dgm:spPr>
        <a:solidFill>
          <a:schemeClr val="accent5">
            <a:alpha val="50000"/>
          </a:schemeClr>
        </a:solidFill>
        <a:ln>
          <a:solidFill>
            <a:schemeClr val="accent2"/>
          </a:solidFill>
        </a:ln>
      </dgm:spPr>
      <dgm:t>
        <a:bodyPr/>
        <a:lstStyle/>
        <a:p>
          <a:r>
            <a:rPr lang="en-US" sz="1800" b="1" dirty="0">
              <a:solidFill>
                <a:schemeClr val="accent2"/>
              </a:solidFill>
            </a:rPr>
            <a:t>Perceived Burdensomeness </a:t>
          </a:r>
        </a:p>
        <a:p>
          <a:r>
            <a:rPr lang="en-US" sz="1800" b="1" i="1" dirty="0">
              <a:solidFill>
                <a:schemeClr val="accent2"/>
              </a:solidFill>
            </a:rPr>
            <a:t>“The world would be better without me”</a:t>
          </a:r>
        </a:p>
      </dgm:t>
    </dgm:pt>
    <dgm:pt modelId="{37B3232F-EC25-4A6E-BDD6-4CAC94A2DCEF}" type="parTrans" cxnId="{914547E3-FEA8-45C4-9330-13745D971F65}">
      <dgm:prSet/>
      <dgm:spPr/>
      <dgm:t>
        <a:bodyPr/>
        <a:lstStyle/>
        <a:p>
          <a:endParaRPr lang="en-US"/>
        </a:p>
      </dgm:t>
    </dgm:pt>
    <dgm:pt modelId="{42952ED4-D942-43F8-9914-631B6EEA234D}" type="sibTrans" cxnId="{914547E3-FEA8-45C4-9330-13745D971F65}">
      <dgm:prSet/>
      <dgm:spPr/>
      <dgm:t>
        <a:bodyPr/>
        <a:lstStyle/>
        <a:p>
          <a:endParaRPr lang="en-US"/>
        </a:p>
      </dgm:t>
    </dgm:pt>
    <dgm:pt modelId="{D4693FA6-6BB1-43A4-9064-17CB24D6A00F}">
      <dgm:prSet phldrT="[Text]" custT="1"/>
      <dgm:spPr>
        <a:solidFill>
          <a:schemeClr val="accent3">
            <a:lumMod val="60000"/>
            <a:lumOff val="40000"/>
            <a:alpha val="50000"/>
          </a:schemeClr>
        </a:solidFill>
      </dgm:spPr>
      <dgm:t>
        <a:bodyPr/>
        <a:lstStyle/>
        <a:p>
          <a:r>
            <a:rPr lang="en-US" sz="1800" b="1" dirty="0">
              <a:solidFill>
                <a:schemeClr val="accent2"/>
              </a:solidFill>
            </a:rPr>
            <a:t>Thwarted Belongingness</a:t>
          </a:r>
        </a:p>
        <a:p>
          <a:r>
            <a:rPr lang="en-US" sz="1800" b="1" i="1" dirty="0">
              <a:solidFill>
                <a:schemeClr val="accent2"/>
              </a:solidFill>
            </a:rPr>
            <a:t>“I am alone”</a:t>
          </a:r>
        </a:p>
      </dgm:t>
    </dgm:pt>
    <dgm:pt modelId="{E37FD77E-284B-423E-ADC3-D2D049E62F06}" type="parTrans" cxnId="{F408FFB2-EF58-40F4-B849-AF52E9408759}">
      <dgm:prSet/>
      <dgm:spPr/>
      <dgm:t>
        <a:bodyPr/>
        <a:lstStyle/>
        <a:p>
          <a:endParaRPr lang="en-US"/>
        </a:p>
      </dgm:t>
    </dgm:pt>
    <dgm:pt modelId="{B3884701-5C9A-4D3E-AABE-CAF3C77DF15F}" type="sibTrans" cxnId="{F408FFB2-EF58-40F4-B849-AF52E9408759}">
      <dgm:prSet/>
      <dgm:spPr/>
      <dgm:t>
        <a:bodyPr/>
        <a:lstStyle/>
        <a:p>
          <a:endParaRPr lang="en-US"/>
        </a:p>
      </dgm:t>
    </dgm:pt>
    <dgm:pt modelId="{E4194F53-E1F1-47E2-95EC-AAB7EBD0404D}">
      <dgm:prSet phldrT="[Text]" custT="1"/>
      <dgm:spPr>
        <a:solidFill>
          <a:schemeClr val="accent1">
            <a:lumMod val="40000"/>
            <a:lumOff val="60000"/>
            <a:alpha val="50000"/>
          </a:schemeClr>
        </a:solidFill>
        <a:ln>
          <a:solidFill>
            <a:schemeClr val="accent1">
              <a:lumMod val="75000"/>
            </a:schemeClr>
          </a:solidFill>
        </a:ln>
      </dgm:spPr>
      <dgm:t>
        <a:bodyPr/>
        <a:lstStyle/>
        <a:p>
          <a:endParaRPr lang="en-US" sz="1800" b="1" dirty="0">
            <a:solidFill>
              <a:schemeClr val="accent2"/>
            </a:solidFill>
          </a:endParaRPr>
        </a:p>
        <a:p>
          <a:r>
            <a:rPr lang="en-US" sz="1800" b="1" dirty="0">
              <a:solidFill>
                <a:schemeClr val="accent2"/>
              </a:solidFill>
            </a:rPr>
            <a:t>Acquired Capacity for Suicide </a:t>
          </a:r>
        </a:p>
        <a:p>
          <a:r>
            <a:rPr lang="en-US" sz="1800" b="1" i="1" dirty="0">
              <a:solidFill>
                <a:schemeClr val="accent2"/>
              </a:solidFill>
            </a:rPr>
            <a:t>“I am not afraid to die</a:t>
          </a:r>
          <a:r>
            <a:rPr lang="en-US" sz="1800" b="1" dirty="0">
              <a:solidFill>
                <a:schemeClr val="accent2"/>
              </a:solidFill>
            </a:rPr>
            <a:t>”</a:t>
          </a:r>
        </a:p>
      </dgm:t>
    </dgm:pt>
    <dgm:pt modelId="{7B2AAAA8-21EF-4D87-820D-9C9CAC4B2E72}" type="parTrans" cxnId="{BD189639-B277-4C76-97E2-7CEAEB4FEFCC}">
      <dgm:prSet/>
      <dgm:spPr/>
      <dgm:t>
        <a:bodyPr/>
        <a:lstStyle/>
        <a:p>
          <a:endParaRPr lang="en-US"/>
        </a:p>
      </dgm:t>
    </dgm:pt>
    <dgm:pt modelId="{A2B9090A-009D-4A17-9EBB-9F4999D8071E}" type="sibTrans" cxnId="{BD189639-B277-4C76-97E2-7CEAEB4FEFCC}">
      <dgm:prSet/>
      <dgm:spPr/>
      <dgm:t>
        <a:bodyPr/>
        <a:lstStyle/>
        <a:p>
          <a:endParaRPr lang="en-US"/>
        </a:p>
      </dgm:t>
    </dgm:pt>
    <dgm:pt modelId="{7832DE41-5851-427B-A40D-A46F733F6E4F}" type="pres">
      <dgm:prSet presAssocID="{8D987D97-28BF-41D9-828A-9C992978C509}" presName="Name0" presStyleCnt="0">
        <dgm:presLayoutVars>
          <dgm:chMax val="7"/>
          <dgm:dir/>
          <dgm:resizeHandles val="exact"/>
        </dgm:presLayoutVars>
      </dgm:prSet>
      <dgm:spPr/>
    </dgm:pt>
    <dgm:pt modelId="{A2598523-2793-4283-9ABC-FD8D1E65BAA9}" type="pres">
      <dgm:prSet presAssocID="{8D987D97-28BF-41D9-828A-9C992978C509}" presName="ellipse1" presStyleLbl="vennNode1" presStyleIdx="0" presStyleCnt="3" custScaleX="88213" custScaleY="86900" custLinFactNeighborX="13814" custLinFactNeighborY="-1505">
        <dgm:presLayoutVars>
          <dgm:bulletEnabled val="1"/>
        </dgm:presLayoutVars>
      </dgm:prSet>
      <dgm:spPr/>
    </dgm:pt>
    <dgm:pt modelId="{0E63C6C2-70AD-4856-96B9-1B4B9C5387AB}" type="pres">
      <dgm:prSet presAssocID="{8D987D97-28BF-41D9-828A-9C992978C509}" presName="ellipse2" presStyleLbl="vennNode1" presStyleIdx="1" presStyleCnt="3" custScaleX="84284" custScaleY="87742" custLinFactNeighborX="39703" custLinFactNeighborY="-65352">
        <dgm:presLayoutVars>
          <dgm:bulletEnabled val="1"/>
        </dgm:presLayoutVars>
      </dgm:prSet>
      <dgm:spPr/>
    </dgm:pt>
    <dgm:pt modelId="{52E105F6-1F3E-441E-83C4-A595B4A676AE}" type="pres">
      <dgm:prSet presAssocID="{8D987D97-28BF-41D9-828A-9C992978C509}" presName="ellipse3" presStyleLbl="vennNode1" presStyleIdx="2" presStyleCnt="3" custScaleX="93729" custScaleY="90714" custLinFactNeighborX="-48950" custLinFactNeighborY="55419">
        <dgm:presLayoutVars>
          <dgm:bulletEnabled val="1"/>
        </dgm:presLayoutVars>
      </dgm:prSet>
      <dgm:spPr/>
    </dgm:pt>
  </dgm:ptLst>
  <dgm:cxnLst>
    <dgm:cxn modelId="{BD189639-B277-4C76-97E2-7CEAEB4FEFCC}" srcId="{8D987D97-28BF-41D9-828A-9C992978C509}" destId="{E4194F53-E1F1-47E2-95EC-AAB7EBD0404D}" srcOrd="2" destOrd="0" parTransId="{7B2AAAA8-21EF-4D87-820D-9C9CAC4B2E72}" sibTransId="{A2B9090A-009D-4A17-9EBB-9F4999D8071E}"/>
    <dgm:cxn modelId="{C7DD966B-700F-45A5-A8A6-F294665ACAE9}" type="presOf" srcId="{25FABF16-CE19-4366-B666-089819EAAB25}" destId="{A2598523-2793-4283-9ABC-FD8D1E65BAA9}" srcOrd="0" destOrd="0" presId="urn:microsoft.com/office/officeart/2005/8/layout/rings+Icon"/>
    <dgm:cxn modelId="{2F7AD875-F83B-422E-8A82-C8A4DAA6594B}" type="presOf" srcId="{D4693FA6-6BB1-43A4-9064-17CB24D6A00F}" destId="{0E63C6C2-70AD-4856-96B9-1B4B9C5387AB}" srcOrd="0" destOrd="0" presId="urn:microsoft.com/office/officeart/2005/8/layout/rings+Icon"/>
    <dgm:cxn modelId="{0986EAB1-BAD7-455A-ACA5-DB5EFD8ED685}" type="presOf" srcId="{E4194F53-E1F1-47E2-95EC-AAB7EBD0404D}" destId="{52E105F6-1F3E-441E-83C4-A595B4A676AE}" srcOrd="0" destOrd="0" presId="urn:microsoft.com/office/officeart/2005/8/layout/rings+Icon"/>
    <dgm:cxn modelId="{F408FFB2-EF58-40F4-B849-AF52E9408759}" srcId="{8D987D97-28BF-41D9-828A-9C992978C509}" destId="{D4693FA6-6BB1-43A4-9064-17CB24D6A00F}" srcOrd="1" destOrd="0" parTransId="{E37FD77E-284B-423E-ADC3-D2D049E62F06}" sibTransId="{B3884701-5C9A-4D3E-AABE-CAF3C77DF15F}"/>
    <dgm:cxn modelId="{53CE7FD7-6897-435E-A8BB-934E99C22ED1}" type="presOf" srcId="{8D987D97-28BF-41D9-828A-9C992978C509}" destId="{7832DE41-5851-427B-A40D-A46F733F6E4F}" srcOrd="0" destOrd="0" presId="urn:microsoft.com/office/officeart/2005/8/layout/rings+Icon"/>
    <dgm:cxn modelId="{914547E3-FEA8-45C4-9330-13745D971F65}" srcId="{8D987D97-28BF-41D9-828A-9C992978C509}" destId="{25FABF16-CE19-4366-B666-089819EAAB25}" srcOrd="0" destOrd="0" parTransId="{37B3232F-EC25-4A6E-BDD6-4CAC94A2DCEF}" sibTransId="{42952ED4-D942-43F8-9914-631B6EEA234D}"/>
    <dgm:cxn modelId="{BB75FFED-6653-45AC-8F06-EE64D020184D}" type="presParOf" srcId="{7832DE41-5851-427B-A40D-A46F733F6E4F}" destId="{A2598523-2793-4283-9ABC-FD8D1E65BAA9}" srcOrd="0" destOrd="0" presId="urn:microsoft.com/office/officeart/2005/8/layout/rings+Icon"/>
    <dgm:cxn modelId="{752007EC-0A00-4F99-94C2-C5DAA3170BA5}" type="presParOf" srcId="{7832DE41-5851-427B-A40D-A46F733F6E4F}" destId="{0E63C6C2-70AD-4856-96B9-1B4B9C5387AB}" srcOrd="1" destOrd="0" presId="urn:microsoft.com/office/officeart/2005/8/layout/rings+Icon"/>
    <dgm:cxn modelId="{2E77A9E0-F2BA-4552-87AD-A73083AA6C1F}" type="presParOf" srcId="{7832DE41-5851-427B-A40D-A46F733F6E4F}" destId="{52E105F6-1F3E-441E-83C4-A595B4A676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D357E-A267-44BF-A7BE-C74684558D68}" type="doc">
      <dgm:prSet loTypeId="urn:microsoft.com/office/officeart/2016/7/layout/HorizontalActionList" loCatId="List" qsTypeId="urn:microsoft.com/office/officeart/2005/8/quickstyle/simple1" qsCatId="simple" csTypeId="urn:microsoft.com/office/officeart/2005/8/colors/colorful1" csCatId="colorful"/>
      <dgm:spPr/>
      <dgm:t>
        <a:bodyPr/>
        <a:lstStyle/>
        <a:p>
          <a:endParaRPr lang="en-US"/>
        </a:p>
      </dgm:t>
    </dgm:pt>
    <dgm:pt modelId="{A1B91940-0181-45FC-832B-FA96AD194A99}">
      <dgm:prSet/>
      <dgm:spPr/>
      <dgm:t>
        <a:bodyPr/>
        <a:lstStyle/>
        <a:p>
          <a:r>
            <a:rPr lang="en-US" b="1" dirty="0"/>
            <a:t>Tune in</a:t>
          </a:r>
        </a:p>
      </dgm:t>
    </dgm:pt>
    <dgm:pt modelId="{1D499DB1-67F9-44A5-A479-6F3FA510E469}" type="parTrans" cxnId="{00F49344-8BF8-4EFC-B68A-5B3B5DFFA040}">
      <dgm:prSet/>
      <dgm:spPr/>
      <dgm:t>
        <a:bodyPr/>
        <a:lstStyle/>
        <a:p>
          <a:endParaRPr lang="en-US"/>
        </a:p>
      </dgm:t>
    </dgm:pt>
    <dgm:pt modelId="{7D970F46-BC2F-41AE-80EF-90508C37C6EE}" type="sibTrans" cxnId="{00F49344-8BF8-4EFC-B68A-5B3B5DFFA040}">
      <dgm:prSet/>
      <dgm:spPr/>
      <dgm:t>
        <a:bodyPr/>
        <a:lstStyle/>
        <a:p>
          <a:endParaRPr lang="en-US"/>
        </a:p>
      </dgm:t>
    </dgm:pt>
    <dgm:pt modelId="{4E0B48C8-20B9-4FF7-B49C-93C0D20E3970}">
      <dgm:prSet/>
      <dgm:spPr/>
      <dgm:t>
        <a:bodyPr/>
        <a:lstStyle/>
        <a:p>
          <a:r>
            <a:rPr lang="en-US" b="1" dirty="0"/>
            <a:t>Tune in:  </a:t>
          </a:r>
          <a:r>
            <a:rPr lang="en-US" dirty="0"/>
            <a:t>When you notice or sense that a person may need help, focus your attention on them for warning signs</a:t>
          </a:r>
        </a:p>
      </dgm:t>
    </dgm:pt>
    <dgm:pt modelId="{06D2BC0E-13B4-4990-ACED-CFCF13F74382}" type="parTrans" cxnId="{AE6486BD-9888-47A0-BBA5-2EA1338B3380}">
      <dgm:prSet/>
      <dgm:spPr/>
      <dgm:t>
        <a:bodyPr/>
        <a:lstStyle/>
        <a:p>
          <a:endParaRPr lang="en-US"/>
        </a:p>
      </dgm:t>
    </dgm:pt>
    <dgm:pt modelId="{51BFC229-8D15-4F0E-A565-79CD77A49726}" type="sibTrans" cxnId="{AE6486BD-9888-47A0-BBA5-2EA1338B3380}">
      <dgm:prSet/>
      <dgm:spPr/>
      <dgm:t>
        <a:bodyPr/>
        <a:lstStyle/>
        <a:p>
          <a:endParaRPr lang="en-US"/>
        </a:p>
      </dgm:t>
    </dgm:pt>
    <dgm:pt modelId="{1AF03CD5-BF31-4307-A76C-2C407D8B3D37}">
      <dgm:prSet/>
      <dgm:spPr/>
      <dgm:t>
        <a:bodyPr/>
        <a:lstStyle/>
        <a:p>
          <a:r>
            <a:rPr lang="en-US" b="1" dirty="0">
              <a:solidFill>
                <a:schemeClr val="bg2"/>
              </a:solidFill>
            </a:rPr>
            <a:t>Ask</a:t>
          </a:r>
        </a:p>
      </dgm:t>
    </dgm:pt>
    <dgm:pt modelId="{731FF0C6-62B9-4FA8-BED8-A6F7AD70C234}" type="parTrans" cxnId="{63E4CB78-36F7-4B38-A694-82D39FBA72CE}">
      <dgm:prSet/>
      <dgm:spPr/>
      <dgm:t>
        <a:bodyPr/>
        <a:lstStyle/>
        <a:p>
          <a:endParaRPr lang="en-US"/>
        </a:p>
      </dgm:t>
    </dgm:pt>
    <dgm:pt modelId="{209B2FB8-72E4-4F7A-98BD-555AE0FD8656}" type="sibTrans" cxnId="{63E4CB78-36F7-4B38-A694-82D39FBA72CE}">
      <dgm:prSet/>
      <dgm:spPr/>
      <dgm:t>
        <a:bodyPr/>
        <a:lstStyle/>
        <a:p>
          <a:endParaRPr lang="en-US"/>
        </a:p>
      </dgm:t>
    </dgm:pt>
    <dgm:pt modelId="{94DEF50D-1FD8-49A0-816B-4EA3D0AE29F8}">
      <dgm:prSet/>
      <dgm:spPr/>
      <dgm:t>
        <a:bodyPr/>
        <a:lstStyle/>
        <a:p>
          <a:r>
            <a:rPr lang="en-US" b="1" dirty="0"/>
            <a:t>Ask:  </a:t>
          </a:r>
          <a:r>
            <a:rPr lang="en-US" dirty="0"/>
            <a:t>Ask if they are thinking about suicide clearly, directly &amp; calmly – and without judgement</a:t>
          </a:r>
        </a:p>
      </dgm:t>
    </dgm:pt>
    <dgm:pt modelId="{B63A3FE9-19AF-4ADE-8743-7290A8B00732}" type="parTrans" cxnId="{34A3BEDD-478B-4975-A3AE-2D3B3ED1B981}">
      <dgm:prSet/>
      <dgm:spPr/>
      <dgm:t>
        <a:bodyPr/>
        <a:lstStyle/>
        <a:p>
          <a:endParaRPr lang="en-US"/>
        </a:p>
      </dgm:t>
    </dgm:pt>
    <dgm:pt modelId="{347447EC-B9C5-4F43-981E-ACE547D76535}" type="sibTrans" cxnId="{34A3BEDD-478B-4975-A3AE-2D3B3ED1B981}">
      <dgm:prSet/>
      <dgm:spPr/>
      <dgm:t>
        <a:bodyPr/>
        <a:lstStyle/>
        <a:p>
          <a:endParaRPr lang="en-US"/>
        </a:p>
      </dgm:t>
    </dgm:pt>
    <dgm:pt modelId="{FDD7CFE2-D3AD-4092-AEA3-C73A45B44322}">
      <dgm:prSet/>
      <dgm:spPr/>
      <dgm:t>
        <a:bodyPr/>
        <a:lstStyle/>
        <a:p>
          <a:r>
            <a:rPr lang="en-US" b="1" dirty="0"/>
            <a:t>State</a:t>
          </a:r>
        </a:p>
      </dgm:t>
    </dgm:pt>
    <dgm:pt modelId="{AE4F0D1E-F294-4F7F-AEA2-E314D4BD091D}" type="parTrans" cxnId="{040086AC-0CCE-4C03-A5CE-341F6B4B2238}">
      <dgm:prSet/>
      <dgm:spPr/>
      <dgm:t>
        <a:bodyPr/>
        <a:lstStyle/>
        <a:p>
          <a:endParaRPr lang="en-US"/>
        </a:p>
      </dgm:t>
    </dgm:pt>
    <dgm:pt modelId="{E98426DC-44FA-4D64-B1B5-B79F97218B59}" type="sibTrans" cxnId="{040086AC-0CCE-4C03-A5CE-341F6B4B2238}">
      <dgm:prSet/>
      <dgm:spPr/>
      <dgm:t>
        <a:bodyPr/>
        <a:lstStyle/>
        <a:p>
          <a:endParaRPr lang="en-US"/>
        </a:p>
      </dgm:t>
    </dgm:pt>
    <dgm:pt modelId="{618B6EF1-7032-442C-B4AA-EA58F1F5B91F}">
      <dgm:prSet/>
      <dgm:spPr/>
      <dgm:t>
        <a:bodyPr/>
        <a:lstStyle/>
        <a:p>
          <a:r>
            <a:rPr lang="en-US" b="1" dirty="0"/>
            <a:t>State:  </a:t>
          </a:r>
          <a:r>
            <a:rPr lang="en-US" dirty="0"/>
            <a:t>State that suicide is serious and that connecting to help is important</a:t>
          </a:r>
        </a:p>
      </dgm:t>
    </dgm:pt>
    <dgm:pt modelId="{CA506455-D3D1-4F27-B453-5E326FCAF0DA}" type="parTrans" cxnId="{1C69A423-9CAF-477C-A71D-A964D57D884D}">
      <dgm:prSet/>
      <dgm:spPr/>
      <dgm:t>
        <a:bodyPr/>
        <a:lstStyle/>
        <a:p>
          <a:endParaRPr lang="en-US"/>
        </a:p>
      </dgm:t>
    </dgm:pt>
    <dgm:pt modelId="{2A28AB47-4CDE-4247-8D8C-93E0B58ECCE1}" type="sibTrans" cxnId="{1C69A423-9CAF-477C-A71D-A964D57D884D}">
      <dgm:prSet/>
      <dgm:spPr/>
      <dgm:t>
        <a:bodyPr/>
        <a:lstStyle/>
        <a:p>
          <a:endParaRPr lang="en-US"/>
        </a:p>
      </dgm:t>
    </dgm:pt>
    <dgm:pt modelId="{8FF3A253-0205-459C-82E6-49C76ADC5E4D}">
      <dgm:prSet/>
      <dgm:spPr/>
      <dgm:t>
        <a:bodyPr/>
        <a:lstStyle/>
        <a:p>
          <a:r>
            <a:rPr lang="en-US" b="1" dirty="0"/>
            <a:t>Connect</a:t>
          </a:r>
        </a:p>
      </dgm:t>
    </dgm:pt>
    <dgm:pt modelId="{728C65AB-DF85-4196-9881-AFE7F1336A80}" type="parTrans" cxnId="{E59F9293-6A16-4DFF-B09E-242A74FD2F42}">
      <dgm:prSet/>
      <dgm:spPr/>
      <dgm:t>
        <a:bodyPr/>
        <a:lstStyle/>
        <a:p>
          <a:endParaRPr lang="en-US"/>
        </a:p>
      </dgm:t>
    </dgm:pt>
    <dgm:pt modelId="{5AB59A03-042C-4620-9F24-C5B017E3DB40}" type="sibTrans" cxnId="{E59F9293-6A16-4DFF-B09E-242A74FD2F42}">
      <dgm:prSet/>
      <dgm:spPr/>
      <dgm:t>
        <a:bodyPr/>
        <a:lstStyle/>
        <a:p>
          <a:endParaRPr lang="en-US"/>
        </a:p>
      </dgm:t>
    </dgm:pt>
    <dgm:pt modelId="{72B58A91-8C40-4E52-A42D-C67BC057C766}">
      <dgm:prSet/>
      <dgm:spPr/>
      <dgm:t>
        <a:bodyPr/>
        <a:lstStyle/>
        <a:p>
          <a:r>
            <a:rPr lang="en-US" b="1" dirty="0"/>
            <a:t>Connect:  </a:t>
          </a:r>
          <a:r>
            <a:rPr lang="en-US" dirty="0"/>
            <a:t>Connect the person to a helping resource who knows suicide first-aid skills</a:t>
          </a:r>
        </a:p>
      </dgm:t>
    </dgm:pt>
    <dgm:pt modelId="{ADD0CCEB-CBD0-47FD-89DD-87042A66B9BB}" type="parTrans" cxnId="{A9477B54-4240-43C6-817B-D756F9B88364}">
      <dgm:prSet/>
      <dgm:spPr/>
      <dgm:t>
        <a:bodyPr/>
        <a:lstStyle/>
        <a:p>
          <a:endParaRPr lang="en-US"/>
        </a:p>
      </dgm:t>
    </dgm:pt>
    <dgm:pt modelId="{71264354-00C1-459B-A05B-881772554321}" type="sibTrans" cxnId="{A9477B54-4240-43C6-817B-D756F9B88364}">
      <dgm:prSet/>
      <dgm:spPr/>
      <dgm:t>
        <a:bodyPr/>
        <a:lstStyle/>
        <a:p>
          <a:endParaRPr lang="en-US"/>
        </a:p>
      </dgm:t>
    </dgm:pt>
    <dgm:pt modelId="{FBF8B7D5-B7EC-4D8A-B086-BC859A5DCAC9}" type="pres">
      <dgm:prSet presAssocID="{04DD357E-A267-44BF-A7BE-C74684558D68}" presName="Name0" presStyleCnt="0">
        <dgm:presLayoutVars>
          <dgm:dir/>
          <dgm:animLvl val="lvl"/>
          <dgm:resizeHandles val="exact"/>
        </dgm:presLayoutVars>
      </dgm:prSet>
      <dgm:spPr/>
    </dgm:pt>
    <dgm:pt modelId="{5D8B7C17-F7AC-4651-995C-BEB1F6330756}" type="pres">
      <dgm:prSet presAssocID="{A1B91940-0181-45FC-832B-FA96AD194A99}" presName="composite" presStyleCnt="0"/>
      <dgm:spPr/>
    </dgm:pt>
    <dgm:pt modelId="{C278161F-F8AF-42C9-970C-60C7F6538637}" type="pres">
      <dgm:prSet presAssocID="{A1B91940-0181-45FC-832B-FA96AD194A99}" presName="parTx" presStyleLbl="alignNode1" presStyleIdx="0" presStyleCnt="4">
        <dgm:presLayoutVars>
          <dgm:chMax val="0"/>
          <dgm:chPref val="0"/>
        </dgm:presLayoutVars>
      </dgm:prSet>
      <dgm:spPr/>
    </dgm:pt>
    <dgm:pt modelId="{5431364B-D7C1-4DC9-8C6A-4903F535B27F}" type="pres">
      <dgm:prSet presAssocID="{A1B91940-0181-45FC-832B-FA96AD194A99}" presName="desTx" presStyleLbl="alignAccFollowNode1" presStyleIdx="0" presStyleCnt="4">
        <dgm:presLayoutVars/>
      </dgm:prSet>
      <dgm:spPr/>
    </dgm:pt>
    <dgm:pt modelId="{65113E94-8248-4CC2-B54F-BDC413C1C07D}" type="pres">
      <dgm:prSet presAssocID="{7D970F46-BC2F-41AE-80EF-90508C37C6EE}" presName="space" presStyleCnt="0"/>
      <dgm:spPr/>
    </dgm:pt>
    <dgm:pt modelId="{A3CF34AA-438F-47DB-82B5-AEF20DE6F26C}" type="pres">
      <dgm:prSet presAssocID="{1AF03CD5-BF31-4307-A76C-2C407D8B3D37}" presName="composite" presStyleCnt="0"/>
      <dgm:spPr/>
    </dgm:pt>
    <dgm:pt modelId="{5CF8A00A-ADD1-4164-98D4-C29A0D96CF43}" type="pres">
      <dgm:prSet presAssocID="{1AF03CD5-BF31-4307-A76C-2C407D8B3D37}" presName="parTx" presStyleLbl="alignNode1" presStyleIdx="1" presStyleCnt="4">
        <dgm:presLayoutVars>
          <dgm:chMax val="0"/>
          <dgm:chPref val="0"/>
        </dgm:presLayoutVars>
      </dgm:prSet>
      <dgm:spPr/>
    </dgm:pt>
    <dgm:pt modelId="{31B5A72A-1E87-4E7A-952C-36E06A757021}" type="pres">
      <dgm:prSet presAssocID="{1AF03CD5-BF31-4307-A76C-2C407D8B3D37}" presName="desTx" presStyleLbl="alignAccFollowNode1" presStyleIdx="1" presStyleCnt="4">
        <dgm:presLayoutVars/>
      </dgm:prSet>
      <dgm:spPr/>
    </dgm:pt>
    <dgm:pt modelId="{E5ACD9B3-A817-4B24-A581-7F1CB6E7124A}" type="pres">
      <dgm:prSet presAssocID="{209B2FB8-72E4-4F7A-98BD-555AE0FD8656}" presName="space" presStyleCnt="0"/>
      <dgm:spPr/>
    </dgm:pt>
    <dgm:pt modelId="{23B9FD75-5F3F-420E-BDC1-E6ADFD29C367}" type="pres">
      <dgm:prSet presAssocID="{FDD7CFE2-D3AD-4092-AEA3-C73A45B44322}" presName="composite" presStyleCnt="0"/>
      <dgm:spPr/>
    </dgm:pt>
    <dgm:pt modelId="{592BEA9C-C83F-4077-A617-22F84E5C99ED}" type="pres">
      <dgm:prSet presAssocID="{FDD7CFE2-D3AD-4092-AEA3-C73A45B44322}" presName="parTx" presStyleLbl="alignNode1" presStyleIdx="2" presStyleCnt="4">
        <dgm:presLayoutVars>
          <dgm:chMax val="0"/>
          <dgm:chPref val="0"/>
        </dgm:presLayoutVars>
      </dgm:prSet>
      <dgm:spPr/>
    </dgm:pt>
    <dgm:pt modelId="{C4FD83CE-428C-40F0-BF22-93EC3C31ECC6}" type="pres">
      <dgm:prSet presAssocID="{FDD7CFE2-D3AD-4092-AEA3-C73A45B44322}" presName="desTx" presStyleLbl="alignAccFollowNode1" presStyleIdx="2" presStyleCnt="4">
        <dgm:presLayoutVars/>
      </dgm:prSet>
      <dgm:spPr/>
    </dgm:pt>
    <dgm:pt modelId="{FCBC5C57-2177-4CB8-BD55-F7BE2177918A}" type="pres">
      <dgm:prSet presAssocID="{E98426DC-44FA-4D64-B1B5-B79F97218B59}" presName="space" presStyleCnt="0"/>
      <dgm:spPr/>
    </dgm:pt>
    <dgm:pt modelId="{B78DCE48-6D27-477F-BA1B-9CC7CFF90E16}" type="pres">
      <dgm:prSet presAssocID="{8FF3A253-0205-459C-82E6-49C76ADC5E4D}" presName="composite" presStyleCnt="0"/>
      <dgm:spPr/>
    </dgm:pt>
    <dgm:pt modelId="{A728409C-0544-4DD9-A36F-1CEB46A03046}" type="pres">
      <dgm:prSet presAssocID="{8FF3A253-0205-459C-82E6-49C76ADC5E4D}" presName="parTx" presStyleLbl="alignNode1" presStyleIdx="3" presStyleCnt="4">
        <dgm:presLayoutVars>
          <dgm:chMax val="0"/>
          <dgm:chPref val="0"/>
        </dgm:presLayoutVars>
      </dgm:prSet>
      <dgm:spPr/>
    </dgm:pt>
    <dgm:pt modelId="{F4D84EA0-B3B9-4A3C-81E1-AD77BDB30931}" type="pres">
      <dgm:prSet presAssocID="{8FF3A253-0205-459C-82E6-49C76ADC5E4D}" presName="desTx" presStyleLbl="alignAccFollowNode1" presStyleIdx="3" presStyleCnt="4">
        <dgm:presLayoutVars/>
      </dgm:prSet>
      <dgm:spPr/>
    </dgm:pt>
  </dgm:ptLst>
  <dgm:cxnLst>
    <dgm:cxn modelId="{F41F7116-6222-4F0C-83B7-C6289A9828DC}" type="presOf" srcId="{FDD7CFE2-D3AD-4092-AEA3-C73A45B44322}" destId="{592BEA9C-C83F-4077-A617-22F84E5C99ED}" srcOrd="0" destOrd="0" presId="urn:microsoft.com/office/officeart/2016/7/layout/HorizontalActionList"/>
    <dgm:cxn modelId="{1C69A423-9CAF-477C-A71D-A964D57D884D}" srcId="{FDD7CFE2-D3AD-4092-AEA3-C73A45B44322}" destId="{618B6EF1-7032-442C-B4AA-EA58F1F5B91F}" srcOrd="0" destOrd="0" parTransId="{CA506455-D3D1-4F27-B453-5E326FCAF0DA}" sibTransId="{2A28AB47-4CDE-4247-8D8C-93E0B58ECCE1}"/>
    <dgm:cxn modelId="{00F49344-8BF8-4EFC-B68A-5B3B5DFFA040}" srcId="{04DD357E-A267-44BF-A7BE-C74684558D68}" destId="{A1B91940-0181-45FC-832B-FA96AD194A99}" srcOrd="0" destOrd="0" parTransId="{1D499DB1-67F9-44A5-A479-6F3FA510E469}" sibTransId="{7D970F46-BC2F-41AE-80EF-90508C37C6EE}"/>
    <dgm:cxn modelId="{47D2844F-3BB7-420D-9D7C-14A9A6BB7782}" type="presOf" srcId="{1AF03CD5-BF31-4307-A76C-2C407D8B3D37}" destId="{5CF8A00A-ADD1-4164-98D4-C29A0D96CF43}" srcOrd="0" destOrd="0" presId="urn:microsoft.com/office/officeart/2016/7/layout/HorizontalActionList"/>
    <dgm:cxn modelId="{A9477B54-4240-43C6-817B-D756F9B88364}" srcId="{8FF3A253-0205-459C-82E6-49C76ADC5E4D}" destId="{72B58A91-8C40-4E52-A42D-C67BC057C766}" srcOrd="0" destOrd="0" parTransId="{ADD0CCEB-CBD0-47FD-89DD-87042A66B9BB}" sibTransId="{71264354-00C1-459B-A05B-881772554321}"/>
    <dgm:cxn modelId="{63E4CB78-36F7-4B38-A694-82D39FBA72CE}" srcId="{04DD357E-A267-44BF-A7BE-C74684558D68}" destId="{1AF03CD5-BF31-4307-A76C-2C407D8B3D37}" srcOrd="1" destOrd="0" parTransId="{731FF0C6-62B9-4FA8-BED8-A6F7AD70C234}" sibTransId="{209B2FB8-72E4-4F7A-98BD-555AE0FD8656}"/>
    <dgm:cxn modelId="{CD85D37F-4795-4F41-B5AA-1CBB66F902C9}" type="presOf" srcId="{04DD357E-A267-44BF-A7BE-C74684558D68}" destId="{FBF8B7D5-B7EC-4D8A-B086-BC859A5DCAC9}" srcOrd="0" destOrd="0" presId="urn:microsoft.com/office/officeart/2016/7/layout/HorizontalActionList"/>
    <dgm:cxn modelId="{6DC3DE85-89FE-43FB-9AF0-935697F4CD00}" type="presOf" srcId="{4E0B48C8-20B9-4FF7-B49C-93C0D20E3970}" destId="{5431364B-D7C1-4DC9-8C6A-4903F535B27F}" srcOrd="0" destOrd="0" presId="urn:microsoft.com/office/officeart/2016/7/layout/HorizontalActionList"/>
    <dgm:cxn modelId="{E59F9293-6A16-4DFF-B09E-242A74FD2F42}" srcId="{04DD357E-A267-44BF-A7BE-C74684558D68}" destId="{8FF3A253-0205-459C-82E6-49C76ADC5E4D}" srcOrd="3" destOrd="0" parTransId="{728C65AB-DF85-4196-9881-AFE7F1336A80}" sibTransId="{5AB59A03-042C-4620-9F24-C5B017E3DB40}"/>
    <dgm:cxn modelId="{674B12A1-DC71-4C3D-916A-7DAD8FB68FAA}" type="presOf" srcId="{94DEF50D-1FD8-49A0-816B-4EA3D0AE29F8}" destId="{31B5A72A-1E87-4E7A-952C-36E06A757021}" srcOrd="0" destOrd="0" presId="urn:microsoft.com/office/officeart/2016/7/layout/HorizontalActionList"/>
    <dgm:cxn modelId="{E556CBA3-8EFE-44EF-9EC2-74D5883385BE}" type="presOf" srcId="{618B6EF1-7032-442C-B4AA-EA58F1F5B91F}" destId="{C4FD83CE-428C-40F0-BF22-93EC3C31ECC6}" srcOrd="0" destOrd="0" presId="urn:microsoft.com/office/officeart/2016/7/layout/HorizontalActionList"/>
    <dgm:cxn modelId="{040086AC-0CCE-4C03-A5CE-341F6B4B2238}" srcId="{04DD357E-A267-44BF-A7BE-C74684558D68}" destId="{FDD7CFE2-D3AD-4092-AEA3-C73A45B44322}" srcOrd="2" destOrd="0" parTransId="{AE4F0D1E-F294-4F7F-AEA2-E314D4BD091D}" sibTransId="{E98426DC-44FA-4D64-B1B5-B79F97218B59}"/>
    <dgm:cxn modelId="{AE6486BD-9888-47A0-BBA5-2EA1338B3380}" srcId="{A1B91940-0181-45FC-832B-FA96AD194A99}" destId="{4E0B48C8-20B9-4FF7-B49C-93C0D20E3970}" srcOrd="0" destOrd="0" parTransId="{06D2BC0E-13B4-4990-ACED-CFCF13F74382}" sibTransId="{51BFC229-8D15-4F0E-A565-79CD77A49726}"/>
    <dgm:cxn modelId="{A07EF9D4-D376-4E03-88D8-B1E04B391B54}" type="presOf" srcId="{A1B91940-0181-45FC-832B-FA96AD194A99}" destId="{C278161F-F8AF-42C9-970C-60C7F6538637}" srcOrd="0" destOrd="0" presId="urn:microsoft.com/office/officeart/2016/7/layout/HorizontalActionList"/>
    <dgm:cxn modelId="{34A3BEDD-478B-4975-A3AE-2D3B3ED1B981}" srcId="{1AF03CD5-BF31-4307-A76C-2C407D8B3D37}" destId="{94DEF50D-1FD8-49A0-816B-4EA3D0AE29F8}" srcOrd="0" destOrd="0" parTransId="{B63A3FE9-19AF-4ADE-8743-7290A8B00732}" sibTransId="{347447EC-B9C5-4F43-981E-ACE547D76535}"/>
    <dgm:cxn modelId="{F7A91ADF-97D0-4E62-91EC-19E3A8D354D3}" type="presOf" srcId="{72B58A91-8C40-4E52-A42D-C67BC057C766}" destId="{F4D84EA0-B3B9-4A3C-81E1-AD77BDB30931}" srcOrd="0" destOrd="0" presId="urn:microsoft.com/office/officeart/2016/7/layout/HorizontalActionList"/>
    <dgm:cxn modelId="{005FBEFB-F7EE-4D48-988C-80DC3FD3E098}" type="presOf" srcId="{8FF3A253-0205-459C-82E6-49C76ADC5E4D}" destId="{A728409C-0544-4DD9-A36F-1CEB46A03046}" srcOrd="0" destOrd="0" presId="urn:microsoft.com/office/officeart/2016/7/layout/HorizontalActionList"/>
    <dgm:cxn modelId="{23F486A5-1D70-4D1C-A616-1307F1950B51}" type="presParOf" srcId="{FBF8B7D5-B7EC-4D8A-B086-BC859A5DCAC9}" destId="{5D8B7C17-F7AC-4651-995C-BEB1F6330756}" srcOrd="0" destOrd="0" presId="urn:microsoft.com/office/officeart/2016/7/layout/HorizontalActionList"/>
    <dgm:cxn modelId="{8071B522-94F3-40A9-A71C-EF1E397C8DC3}" type="presParOf" srcId="{5D8B7C17-F7AC-4651-995C-BEB1F6330756}" destId="{C278161F-F8AF-42C9-970C-60C7F6538637}" srcOrd="0" destOrd="0" presId="urn:microsoft.com/office/officeart/2016/7/layout/HorizontalActionList"/>
    <dgm:cxn modelId="{DED7F618-BEFD-4619-AB36-1E0CD7A22CE1}" type="presParOf" srcId="{5D8B7C17-F7AC-4651-995C-BEB1F6330756}" destId="{5431364B-D7C1-4DC9-8C6A-4903F535B27F}" srcOrd="1" destOrd="0" presId="urn:microsoft.com/office/officeart/2016/7/layout/HorizontalActionList"/>
    <dgm:cxn modelId="{4F197604-9326-44F0-8954-82BAB79ECC08}" type="presParOf" srcId="{FBF8B7D5-B7EC-4D8A-B086-BC859A5DCAC9}" destId="{65113E94-8248-4CC2-B54F-BDC413C1C07D}" srcOrd="1" destOrd="0" presId="urn:microsoft.com/office/officeart/2016/7/layout/HorizontalActionList"/>
    <dgm:cxn modelId="{5FB69DF4-EA45-4469-8B93-4C154FEC41D3}" type="presParOf" srcId="{FBF8B7D5-B7EC-4D8A-B086-BC859A5DCAC9}" destId="{A3CF34AA-438F-47DB-82B5-AEF20DE6F26C}" srcOrd="2" destOrd="0" presId="urn:microsoft.com/office/officeart/2016/7/layout/HorizontalActionList"/>
    <dgm:cxn modelId="{281D650A-01FB-41CC-8D71-5122A4338A34}" type="presParOf" srcId="{A3CF34AA-438F-47DB-82B5-AEF20DE6F26C}" destId="{5CF8A00A-ADD1-4164-98D4-C29A0D96CF43}" srcOrd="0" destOrd="0" presId="urn:microsoft.com/office/officeart/2016/7/layout/HorizontalActionList"/>
    <dgm:cxn modelId="{D92AC73C-51F4-462A-90EC-891D23CC9CFD}" type="presParOf" srcId="{A3CF34AA-438F-47DB-82B5-AEF20DE6F26C}" destId="{31B5A72A-1E87-4E7A-952C-36E06A757021}" srcOrd="1" destOrd="0" presId="urn:microsoft.com/office/officeart/2016/7/layout/HorizontalActionList"/>
    <dgm:cxn modelId="{65DC4C96-0A02-45A1-9BC3-8DF18D02A2D4}" type="presParOf" srcId="{FBF8B7D5-B7EC-4D8A-B086-BC859A5DCAC9}" destId="{E5ACD9B3-A817-4B24-A581-7F1CB6E7124A}" srcOrd="3" destOrd="0" presId="urn:microsoft.com/office/officeart/2016/7/layout/HorizontalActionList"/>
    <dgm:cxn modelId="{AC1DA2E2-065B-466A-9527-4C19972BA3F0}" type="presParOf" srcId="{FBF8B7D5-B7EC-4D8A-B086-BC859A5DCAC9}" destId="{23B9FD75-5F3F-420E-BDC1-E6ADFD29C367}" srcOrd="4" destOrd="0" presId="urn:microsoft.com/office/officeart/2016/7/layout/HorizontalActionList"/>
    <dgm:cxn modelId="{1E31D498-6577-4EC6-B370-20253E571FEB}" type="presParOf" srcId="{23B9FD75-5F3F-420E-BDC1-E6ADFD29C367}" destId="{592BEA9C-C83F-4077-A617-22F84E5C99ED}" srcOrd="0" destOrd="0" presId="urn:microsoft.com/office/officeart/2016/7/layout/HorizontalActionList"/>
    <dgm:cxn modelId="{8628AF38-40E0-4C90-A971-E27A3ECAC7D1}" type="presParOf" srcId="{23B9FD75-5F3F-420E-BDC1-E6ADFD29C367}" destId="{C4FD83CE-428C-40F0-BF22-93EC3C31ECC6}" srcOrd="1" destOrd="0" presId="urn:microsoft.com/office/officeart/2016/7/layout/HorizontalActionList"/>
    <dgm:cxn modelId="{F2DF23FB-7C74-4ED3-A665-85691194CD4B}" type="presParOf" srcId="{FBF8B7D5-B7EC-4D8A-B086-BC859A5DCAC9}" destId="{FCBC5C57-2177-4CB8-BD55-F7BE2177918A}" srcOrd="5" destOrd="0" presId="urn:microsoft.com/office/officeart/2016/7/layout/HorizontalActionList"/>
    <dgm:cxn modelId="{6CDDDBF0-AE2B-49AC-93E0-B00584015B2D}" type="presParOf" srcId="{FBF8B7D5-B7EC-4D8A-B086-BC859A5DCAC9}" destId="{B78DCE48-6D27-477F-BA1B-9CC7CFF90E16}" srcOrd="6" destOrd="0" presId="urn:microsoft.com/office/officeart/2016/7/layout/HorizontalActionList"/>
    <dgm:cxn modelId="{B23E9DCD-96D1-49F9-9079-E2DE5B3772E5}" type="presParOf" srcId="{B78DCE48-6D27-477F-BA1B-9CC7CFF90E16}" destId="{A728409C-0544-4DD9-A36F-1CEB46A03046}" srcOrd="0" destOrd="0" presId="urn:microsoft.com/office/officeart/2016/7/layout/HorizontalActionList"/>
    <dgm:cxn modelId="{2B12DF43-DB85-4F23-A1C7-48F18C2536AB}" type="presParOf" srcId="{B78DCE48-6D27-477F-BA1B-9CC7CFF90E16}" destId="{F4D84EA0-B3B9-4A3C-81E1-AD77BDB3093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E15A9-5459-48A5-AA39-84C4F032715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71F251C-E7B6-4BE6-B1D3-711C9253116C}">
      <dgm:prSet/>
      <dgm:spPr/>
      <dgm:t>
        <a:bodyPr/>
        <a:lstStyle/>
        <a:p>
          <a:r>
            <a:rPr lang="en-US" dirty="0">
              <a:solidFill>
                <a:schemeClr val="bg2"/>
              </a:solidFill>
            </a:rPr>
            <a:t>Leadership support / encouragement</a:t>
          </a:r>
        </a:p>
      </dgm:t>
    </dgm:pt>
    <dgm:pt modelId="{0073ED78-E57C-429B-9EA0-0922342EA243}" type="parTrans" cxnId="{3BB6E38C-09A3-424B-BAFD-017CD5C3F440}">
      <dgm:prSet/>
      <dgm:spPr/>
      <dgm:t>
        <a:bodyPr/>
        <a:lstStyle/>
        <a:p>
          <a:endParaRPr lang="en-US"/>
        </a:p>
      </dgm:t>
    </dgm:pt>
    <dgm:pt modelId="{2B413117-0D7E-4ABA-9EFF-D82CE188396D}" type="sibTrans" cxnId="{3BB6E38C-09A3-424B-BAFD-017CD5C3F440}">
      <dgm:prSet/>
      <dgm:spPr/>
      <dgm:t>
        <a:bodyPr/>
        <a:lstStyle/>
        <a:p>
          <a:endParaRPr lang="en-US"/>
        </a:p>
      </dgm:t>
    </dgm:pt>
    <dgm:pt modelId="{68DE1DA1-920C-4A71-9EB9-32ABF970FE0C}">
      <dgm:prSet/>
      <dgm:spPr/>
      <dgm:t>
        <a:bodyPr/>
        <a:lstStyle/>
        <a:p>
          <a:r>
            <a:rPr lang="en-US" dirty="0">
              <a:solidFill>
                <a:schemeClr val="bg2"/>
              </a:solidFill>
            </a:rPr>
            <a:t>Injury management programs / return to work /pain management</a:t>
          </a:r>
        </a:p>
      </dgm:t>
    </dgm:pt>
    <dgm:pt modelId="{D5254F51-85F7-4E61-91EF-879A8C27C722}" type="parTrans" cxnId="{28D7068E-CC09-45A7-B55E-4465AE384187}">
      <dgm:prSet/>
      <dgm:spPr/>
      <dgm:t>
        <a:bodyPr/>
        <a:lstStyle/>
        <a:p>
          <a:endParaRPr lang="en-US"/>
        </a:p>
      </dgm:t>
    </dgm:pt>
    <dgm:pt modelId="{4E673AC3-E202-415A-A6E6-7347436CBE04}" type="sibTrans" cxnId="{28D7068E-CC09-45A7-B55E-4465AE384187}">
      <dgm:prSet/>
      <dgm:spPr/>
      <dgm:t>
        <a:bodyPr/>
        <a:lstStyle/>
        <a:p>
          <a:endParaRPr lang="en-US"/>
        </a:p>
      </dgm:t>
    </dgm:pt>
    <dgm:pt modelId="{69FB3932-D3CB-4187-9167-7CAF24BB3544}">
      <dgm:prSet/>
      <dgm:spPr/>
      <dgm:t>
        <a:bodyPr/>
        <a:lstStyle/>
        <a:p>
          <a:r>
            <a:rPr lang="en-US"/>
            <a:t>Considering the person and their needs in scheduling, assigning to out of town jobs</a:t>
          </a:r>
        </a:p>
      </dgm:t>
    </dgm:pt>
    <dgm:pt modelId="{C4062F1A-EAD9-4BA9-9620-DBB589C3550C}" type="parTrans" cxnId="{89B82B0D-69CF-4196-91F7-3E73DFBB60A8}">
      <dgm:prSet/>
      <dgm:spPr/>
      <dgm:t>
        <a:bodyPr/>
        <a:lstStyle/>
        <a:p>
          <a:endParaRPr lang="en-US"/>
        </a:p>
      </dgm:t>
    </dgm:pt>
    <dgm:pt modelId="{B9EB9470-31F6-43A2-BE3D-C42F51F0A56D}" type="sibTrans" cxnId="{89B82B0D-69CF-4196-91F7-3E73DFBB60A8}">
      <dgm:prSet/>
      <dgm:spPr/>
      <dgm:t>
        <a:bodyPr/>
        <a:lstStyle/>
        <a:p>
          <a:endParaRPr lang="en-US"/>
        </a:p>
      </dgm:t>
    </dgm:pt>
    <dgm:pt modelId="{D2F9467E-EC7E-456A-AC9B-1FDB822A5DC1}">
      <dgm:prSet/>
      <dgm:spPr/>
      <dgm:t>
        <a:bodyPr/>
        <a:lstStyle/>
        <a:p>
          <a:r>
            <a:rPr lang="en-US" dirty="0">
              <a:solidFill>
                <a:schemeClr val="bg2"/>
              </a:solidFill>
            </a:rPr>
            <a:t>Creating / encouraging peer support relationships – building teams</a:t>
          </a:r>
        </a:p>
      </dgm:t>
    </dgm:pt>
    <dgm:pt modelId="{68BFAFA1-C4A0-4C6C-BA43-46B473414300}" type="parTrans" cxnId="{8830F02E-75A0-4A01-92D9-B3D576827757}">
      <dgm:prSet/>
      <dgm:spPr/>
      <dgm:t>
        <a:bodyPr/>
        <a:lstStyle/>
        <a:p>
          <a:endParaRPr lang="en-US"/>
        </a:p>
      </dgm:t>
    </dgm:pt>
    <dgm:pt modelId="{DD814A0E-074B-4E6F-885D-FB47264C6BC8}" type="sibTrans" cxnId="{8830F02E-75A0-4A01-92D9-B3D576827757}">
      <dgm:prSet/>
      <dgm:spPr/>
      <dgm:t>
        <a:bodyPr/>
        <a:lstStyle/>
        <a:p>
          <a:endParaRPr lang="en-US"/>
        </a:p>
      </dgm:t>
    </dgm:pt>
    <dgm:pt modelId="{7BCE004A-6751-49F5-ADBA-BCBB6DDC3C95}">
      <dgm:prSet/>
      <dgm:spPr/>
      <dgm:t>
        <a:bodyPr/>
        <a:lstStyle/>
        <a:p>
          <a:r>
            <a:rPr lang="en-US"/>
            <a:t>Personal financial management / education</a:t>
          </a:r>
        </a:p>
      </dgm:t>
    </dgm:pt>
    <dgm:pt modelId="{50FEB4FD-A1BA-45D2-BA69-8D61FF112319}" type="parTrans" cxnId="{A7296462-2AE6-4CB2-A8F4-04427E39D561}">
      <dgm:prSet/>
      <dgm:spPr/>
      <dgm:t>
        <a:bodyPr/>
        <a:lstStyle/>
        <a:p>
          <a:endParaRPr lang="en-US"/>
        </a:p>
      </dgm:t>
    </dgm:pt>
    <dgm:pt modelId="{9E4B63A9-FFED-470B-9F28-16AB739F4B33}" type="sibTrans" cxnId="{A7296462-2AE6-4CB2-A8F4-04427E39D561}">
      <dgm:prSet/>
      <dgm:spPr/>
      <dgm:t>
        <a:bodyPr/>
        <a:lstStyle/>
        <a:p>
          <a:endParaRPr lang="en-US"/>
        </a:p>
      </dgm:t>
    </dgm:pt>
    <dgm:pt modelId="{1A730253-08A8-476C-891A-408E6F0AB750}">
      <dgm:prSet/>
      <dgm:spPr/>
      <dgm:t>
        <a:bodyPr/>
        <a:lstStyle/>
        <a:p>
          <a:r>
            <a:rPr lang="en-US" dirty="0">
              <a:solidFill>
                <a:schemeClr val="bg2"/>
              </a:solidFill>
            </a:rPr>
            <a:t>Substance abuse education / screening programs / second chance agreements</a:t>
          </a:r>
        </a:p>
      </dgm:t>
    </dgm:pt>
    <dgm:pt modelId="{6976019E-5FD8-4225-8659-1F4C5C0A9369}" type="parTrans" cxnId="{A08820B0-A739-4C66-A696-89590E7495BE}">
      <dgm:prSet/>
      <dgm:spPr/>
      <dgm:t>
        <a:bodyPr/>
        <a:lstStyle/>
        <a:p>
          <a:endParaRPr lang="en-US"/>
        </a:p>
      </dgm:t>
    </dgm:pt>
    <dgm:pt modelId="{E0C82B34-3C30-4A62-800E-AFE3CA5D3DBE}" type="sibTrans" cxnId="{A08820B0-A739-4C66-A696-89590E7495BE}">
      <dgm:prSet/>
      <dgm:spPr/>
      <dgm:t>
        <a:bodyPr/>
        <a:lstStyle/>
        <a:p>
          <a:endParaRPr lang="en-US"/>
        </a:p>
      </dgm:t>
    </dgm:pt>
    <dgm:pt modelId="{0E3A2A7A-0946-4DB8-AA75-5B2632564D34}">
      <dgm:prSet/>
      <dgm:spPr/>
      <dgm:t>
        <a:bodyPr/>
        <a:lstStyle/>
        <a:p>
          <a:r>
            <a:rPr lang="en-US" dirty="0">
              <a:solidFill>
                <a:schemeClr val="bg2"/>
              </a:solidFill>
            </a:rPr>
            <a:t>Staff projects appropriately / have reasonable expectations</a:t>
          </a:r>
        </a:p>
      </dgm:t>
    </dgm:pt>
    <dgm:pt modelId="{EDF4C0C0-B10F-4881-8B1D-74909F38259F}" type="parTrans" cxnId="{B232470A-23E1-42DE-8E4E-ECC8F6B6F8D7}">
      <dgm:prSet/>
      <dgm:spPr/>
      <dgm:t>
        <a:bodyPr/>
        <a:lstStyle/>
        <a:p>
          <a:endParaRPr lang="en-US"/>
        </a:p>
      </dgm:t>
    </dgm:pt>
    <dgm:pt modelId="{274920CA-C6EB-4977-96C1-A65805330A2A}" type="sibTrans" cxnId="{B232470A-23E1-42DE-8E4E-ECC8F6B6F8D7}">
      <dgm:prSet/>
      <dgm:spPr/>
      <dgm:t>
        <a:bodyPr/>
        <a:lstStyle/>
        <a:p>
          <a:endParaRPr lang="en-US"/>
        </a:p>
      </dgm:t>
    </dgm:pt>
    <dgm:pt modelId="{62F388E2-AD0A-4F85-90D5-62FB09AD65CA}">
      <dgm:prSet/>
      <dgm:spPr/>
      <dgm:t>
        <a:bodyPr/>
        <a:lstStyle/>
        <a:p>
          <a:r>
            <a:rPr lang="en-US"/>
            <a:t>Gun safety education </a:t>
          </a:r>
        </a:p>
      </dgm:t>
    </dgm:pt>
    <dgm:pt modelId="{84BCBDC2-CA77-4825-96C2-FF5B9CB5DB6A}" type="parTrans" cxnId="{FDD11995-F0C2-411D-BDE3-8C9ABD20FD4D}">
      <dgm:prSet/>
      <dgm:spPr/>
      <dgm:t>
        <a:bodyPr/>
        <a:lstStyle/>
        <a:p>
          <a:endParaRPr lang="en-US"/>
        </a:p>
      </dgm:t>
    </dgm:pt>
    <dgm:pt modelId="{ED169A13-2CF4-43A7-A967-0151CF34A3F9}" type="sibTrans" cxnId="{FDD11995-F0C2-411D-BDE3-8C9ABD20FD4D}">
      <dgm:prSet/>
      <dgm:spPr/>
      <dgm:t>
        <a:bodyPr/>
        <a:lstStyle/>
        <a:p>
          <a:endParaRPr lang="en-US"/>
        </a:p>
      </dgm:t>
    </dgm:pt>
    <dgm:pt modelId="{ACED8A4E-A71E-4062-93B7-AEF04E685F16}">
      <dgm:prSet/>
      <dgm:spPr/>
      <dgm:t>
        <a:bodyPr/>
        <a:lstStyle/>
        <a:p>
          <a:r>
            <a:rPr lang="en-US" dirty="0">
              <a:solidFill>
                <a:schemeClr val="bg2"/>
              </a:solidFill>
            </a:rPr>
            <a:t>Reduce jobsite access to lethal means</a:t>
          </a:r>
        </a:p>
      </dgm:t>
    </dgm:pt>
    <dgm:pt modelId="{E316784D-ECDB-4DF3-9696-770AE6D87850}" type="parTrans" cxnId="{C7D0CDB6-2EAB-4DD7-8AB6-9A13AA825F47}">
      <dgm:prSet/>
      <dgm:spPr/>
      <dgm:t>
        <a:bodyPr/>
        <a:lstStyle/>
        <a:p>
          <a:endParaRPr lang="en-US"/>
        </a:p>
      </dgm:t>
    </dgm:pt>
    <dgm:pt modelId="{0D910549-8CE9-4093-8AE5-0E9D77946D20}" type="sibTrans" cxnId="{C7D0CDB6-2EAB-4DD7-8AB6-9A13AA825F47}">
      <dgm:prSet/>
      <dgm:spPr/>
      <dgm:t>
        <a:bodyPr/>
        <a:lstStyle/>
        <a:p>
          <a:endParaRPr lang="en-US"/>
        </a:p>
      </dgm:t>
    </dgm:pt>
    <dgm:pt modelId="{F667014C-6565-4F35-8FBE-5FFC0AAD2972}">
      <dgm:prSet/>
      <dgm:spPr/>
      <dgm:t>
        <a:bodyPr/>
        <a:lstStyle/>
        <a:p>
          <a:r>
            <a:rPr lang="en-US"/>
            <a:t>Confirm access to benefits / educate employees on availability including EAP</a:t>
          </a:r>
        </a:p>
      </dgm:t>
    </dgm:pt>
    <dgm:pt modelId="{4B7E7696-247F-45BA-9973-7FCE8505BED3}" type="parTrans" cxnId="{42DCA74F-ACFC-459A-B160-CDEC232C4ECE}">
      <dgm:prSet/>
      <dgm:spPr/>
      <dgm:t>
        <a:bodyPr/>
        <a:lstStyle/>
        <a:p>
          <a:endParaRPr lang="en-US"/>
        </a:p>
      </dgm:t>
    </dgm:pt>
    <dgm:pt modelId="{40930D5F-7889-433A-B7C2-C9DCA3A39F58}" type="sibTrans" cxnId="{42DCA74F-ACFC-459A-B160-CDEC232C4ECE}">
      <dgm:prSet/>
      <dgm:spPr/>
      <dgm:t>
        <a:bodyPr/>
        <a:lstStyle/>
        <a:p>
          <a:endParaRPr lang="en-US"/>
        </a:p>
      </dgm:t>
    </dgm:pt>
    <dgm:pt modelId="{4A4C570A-882C-447D-B9C5-C7BDCE74F32B}">
      <dgm:prSet/>
      <dgm:spPr/>
      <dgm:t>
        <a:bodyPr/>
        <a:lstStyle/>
        <a:p>
          <a:r>
            <a:rPr lang="en-US" dirty="0">
              <a:solidFill>
                <a:schemeClr val="bg2"/>
              </a:solidFill>
            </a:rPr>
            <a:t>Train managers/supervisors in people management – soft skills, communication</a:t>
          </a:r>
        </a:p>
      </dgm:t>
    </dgm:pt>
    <dgm:pt modelId="{21803BED-074F-499D-AB12-E6CCBB3218BF}" type="parTrans" cxnId="{DDDCECD6-9C83-4EB0-8766-E5D632DDF0AB}">
      <dgm:prSet/>
      <dgm:spPr/>
      <dgm:t>
        <a:bodyPr/>
        <a:lstStyle/>
        <a:p>
          <a:endParaRPr lang="en-US"/>
        </a:p>
      </dgm:t>
    </dgm:pt>
    <dgm:pt modelId="{5F91F9E6-8A4E-4379-8DE8-84693EA055BE}" type="sibTrans" cxnId="{DDDCECD6-9C83-4EB0-8766-E5D632DDF0AB}">
      <dgm:prSet/>
      <dgm:spPr/>
      <dgm:t>
        <a:bodyPr/>
        <a:lstStyle/>
        <a:p>
          <a:endParaRPr lang="en-US"/>
        </a:p>
      </dgm:t>
    </dgm:pt>
    <dgm:pt modelId="{435C24F7-0F0E-44F5-B60E-917124776601}">
      <dgm:prSet/>
      <dgm:spPr/>
      <dgm:t>
        <a:bodyPr/>
        <a:lstStyle/>
        <a:p>
          <a:r>
            <a:rPr lang="en-US" dirty="0">
              <a:solidFill>
                <a:schemeClr val="bg2"/>
              </a:solidFill>
            </a:rPr>
            <a:t>Train &amp; develop employees to reach full potential, given future hope</a:t>
          </a:r>
        </a:p>
      </dgm:t>
    </dgm:pt>
    <dgm:pt modelId="{658BCEB1-C71A-4260-9F55-36FE6057410F}" type="parTrans" cxnId="{7AF867B6-D29B-4740-B88A-8CBAC04C8925}">
      <dgm:prSet/>
      <dgm:spPr/>
      <dgm:t>
        <a:bodyPr/>
        <a:lstStyle/>
        <a:p>
          <a:endParaRPr lang="en-US"/>
        </a:p>
      </dgm:t>
    </dgm:pt>
    <dgm:pt modelId="{1000CF50-B4A9-4197-B1C9-FCF634060091}" type="sibTrans" cxnId="{7AF867B6-D29B-4740-B88A-8CBAC04C8925}">
      <dgm:prSet/>
      <dgm:spPr/>
      <dgm:t>
        <a:bodyPr/>
        <a:lstStyle/>
        <a:p>
          <a:endParaRPr lang="en-US"/>
        </a:p>
      </dgm:t>
    </dgm:pt>
    <dgm:pt modelId="{5759C29F-5CCE-47C2-8238-71B54D5EEF1F}">
      <dgm:prSet/>
      <dgm:spPr/>
      <dgm:t>
        <a:bodyPr/>
        <a:lstStyle/>
        <a:p>
          <a:r>
            <a:rPr lang="en-US"/>
            <a:t>Build in Veteran protective factors</a:t>
          </a:r>
        </a:p>
      </dgm:t>
    </dgm:pt>
    <dgm:pt modelId="{84CC8B04-4B7F-4273-A248-C2A55328AAD1}" type="parTrans" cxnId="{D28B3875-644A-4AFD-8924-41E883ADBC86}">
      <dgm:prSet/>
      <dgm:spPr/>
      <dgm:t>
        <a:bodyPr/>
        <a:lstStyle/>
        <a:p>
          <a:endParaRPr lang="en-US"/>
        </a:p>
      </dgm:t>
    </dgm:pt>
    <dgm:pt modelId="{FAD6CA95-7B24-4CB5-8A6B-DF89ED6D1BBF}" type="sibTrans" cxnId="{D28B3875-644A-4AFD-8924-41E883ADBC86}">
      <dgm:prSet/>
      <dgm:spPr/>
      <dgm:t>
        <a:bodyPr/>
        <a:lstStyle/>
        <a:p>
          <a:endParaRPr lang="en-US"/>
        </a:p>
      </dgm:t>
    </dgm:pt>
    <dgm:pt modelId="{76522FA3-1E0E-4561-B6D6-215EFF177005}" type="pres">
      <dgm:prSet presAssocID="{DB7E15A9-5459-48A5-AA39-84C4F0327153}" presName="diagram" presStyleCnt="0">
        <dgm:presLayoutVars>
          <dgm:dir/>
          <dgm:resizeHandles val="exact"/>
        </dgm:presLayoutVars>
      </dgm:prSet>
      <dgm:spPr/>
    </dgm:pt>
    <dgm:pt modelId="{DD08ABF9-8ABD-43DC-BF59-365298DF5D19}" type="pres">
      <dgm:prSet presAssocID="{371F251C-E7B6-4BE6-B1D3-711C9253116C}" presName="node" presStyleLbl="node1" presStyleIdx="0" presStyleCnt="13">
        <dgm:presLayoutVars>
          <dgm:bulletEnabled val="1"/>
        </dgm:presLayoutVars>
      </dgm:prSet>
      <dgm:spPr/>
    </dgm:pt>
    <dgm:pt modelId="{1CB2456E-3FBE-477D-8712-A15984F038B8}" type="pres">
      <dgm:prSet presAssocID="{2B413117-0D7E-4ABA-9EFF-D82CE188396D}" presName="sibTrans" presStyleCnt="0"/>
      <dgm:spPr/>
    </dgm:pt>
    <dgm:pt modelId="{7EF62B63-2323-4785-BE1C-4AB1F707D36F}" type="pres">
      <dgm:prSet presAssocID="{68DE1DA1-920C-4A71-9EB9-32ABF970FE0C}" presName="node" presStyleLbl="node1" presStyleIdx="1" presStyleCnt="13">
        <dgm:presLayoutVars>
          <dgm:bulletEnabled val="1"/>
        </dgm:presLayoutVars>
      </dgm:prSet>
      <dgm:spPr/>
    </dgm:pt>
    <dgm:pt modelId="{00512A95-3D61-4953-823F-308D549C3008}" type="pres">
      <dgm:prSet presAssocID="{4E673AC3-E202-415A-A6E6-7347436CBE04}" presName="sibTrans" presStyleCnt="0"/>
      <dgm:spPr/>
    </dgm:pt>
    <dgm:pt modelId="{54B6E4CD-1A55-4BCD-8DEE-EFAD321E6901}" type="pres">
      <dgm:prSet presAssocID="{69FB3932-D3CB-4187-9167-7CAF24BB3544}" presName="node" presStyleLbl="node1" presStyleIdx="2" presStyleCnt="13">
        <dgm:presLayoutVars>
          <dgm:bulletEnabled val="1"/>
        </dgm:presLayoutVars>
      </dgm:prSet>
      <dgm:spPr/>
    </dgm:pt>
    <dgm:pt modelId="{DAB209EE-E19F-406E-BA23-37C5A56A9567}" type="pres">
      <dgm:prSet presAssocID="{B9EB9470-31F6-43A2-BE3D-C42F51F0A56D}" presName="sibTrans" presStyleCnt="0"/>
      <dgm:spPr/>
    </dgm:pt>
    <dgm:pt modelId="{864D5F2B-D5C7-4E3B-8B4C-237B7B7C4E0A}" type="pres">
      <dgm:prSet presAssocID="{D2F9467E-EC7E-456A-AC9B-1FDB822A5DC1}" presName="node" presStyleLbl="node1" presStyleIdx="3" presStyleCnt="13">
        <dgm:presLayoutVars>
          <dgm:bulletEnabled val="1"/>
        </dgm:presLayoutVars>
      </dgm:prSet>
      <dgm:spPr/>
    </dgm:pt>
    <dgm:pt modelId="{502FD80C-3D01-4CA0-9D4E-3F26DA919AF2}" type="pres">
      <dgm:prSet presAssocID="{DD814A0E-074B-4E6F-885D-FB47264C6BC8}" presName="sibTrans" presStyleCnt="0"/>
      <dgm:spPr/>
    </dgm:pt>
    <dgm:pt modelId="{08756119-F194-4DB0-ABCD-96F84296BA5C}" type="pres">
      <dgm:prSet presAssocID="{7BCE004A-6751-49F5-ADBA-BCBB6DDC3C95}" presName="node" presStyleLbl="node1" presStyleIdx="4" presStyleCnt="13">
        <dgm:presLayoutVars>
          <dgm:bulletEnabled val="1"/>
        </dgm:presLayoutVars>
      </dgm:prSet>
      <dgm:spPr/>
    </dgm:pt>
    <dgm:pt modelId="{9C6DDFED-AC0D-4DF9-8ADB-465CB75E614E}" type="pres">
      <dgm:prSet presAssocID="{9E4B63A9-FFED-470B-9F28-16AB739F4B33}" presName="sibTrans" presStyleCnt="0"/>
      <dgm:spPr/>
    </dgm:pt>
    <dgm:pt modelId="{D758E666-5528-41C5-90A8-90293B6CC9E6}" type="pres">
      <dgm:prSet presAssocID="{1A730253-08A8-476C-891A-408E6F0AB750}" presName="node" presStyleLbl="node1" presStyleIdx="5" presStyleCnt="13" custLinFactX="130667" custLinFactNeighborX="200000" custLinFactNeighborY="333">
        <dgm:presLayoutVars>
          <dgm:bulletEnabled val="1"/>
        </dgm:presLayoutVars>
      </dgm:prSet>
      <dgm:spPr/>
    </dgm:pt>
    <dgm:pt modelId="{23BB3D30-D2BE-4897-B359-5F817FF29578}" type="pres">
      <dgm:prSet presAssocID="{E0C82B34-3C30-4A62-800E-AFE3CA5D3DBE}" presName="sibTrans" presStyleCnt="0"/>
      <dgm:spPr/>
    </dgm:pt>
    <dgm:pt modelId="{B8F49680-EC69-4D7C-BECF-AC86FB3ACA13}" type="pres">
      <dgm:prSet presAssocID="{0E3A2A7A-0946-4DB8-AA75-5B2632564D34}" presName="node" presStyleLbl="node1" presStyleIdx="6" presStyleCnt="13" custLinFactX="132033" custLinFactNeighborX="200000" custLinFactNeighborY="333">
        <dgm:presLayoutVars>
          <dgm:bulletEnabled val="1"/>
        </dgm:presLayoutVars>
      </dgm:prSet>
      <dgm:spPr/>
    </dgm:pt>
    <dgm:pt modelId="{61B88B00-FF29-4A87-804E-E19CF6DB1710}" type="pres">
      <dgm:prSet presAssocID="{274920CA-C6EB-4977-96C1-A65805330A2A}" presName="sibTrans" presStyleCnt="0"/>
      <dgm:spPr/>
    </dgm:pt>
    <dgm:pt modelId="{9F1D18E8-7034-4183-BBF3-403DB6404485}" type="pres">
      <dgm:prSet presAssocID="{62F388E2-AD0A-4F85-90D5-62FB09AD65CA}" presName="node" presStyleLbl="node1" presStyleIdx="7" presStyleCnt="13" custLinFactX="-9995" custLinFactNeighborX="-100000" custLinFactNeighborY="-1139">
        <dgm:presLayoutVars>
          <dgm:bulletEnabled val="1"/>
        </dgm:presLayoutVars>
      </dgm:prSet>
      <dgm:spPr/>
    </dgm:pt>
    <dgm:pt modelId="{058D227F-AF85-4DB5-B52F-B20333A4C608}" type="pres">
      <dgm:prSet presAssocID="{ED169A13-2CF4-43A7-A967-0151CF34A3F9}" presName="sibTrans" presStyleCnt="0"/>
      <dgm:spPr/>
    </dgm:pt>
    <dgm:pt modelId="{11658A7F-FE2A-4523-91A6-02C1EE82888D}" type="pres">
      <dgm:prSet presAssocID="{ACED8A4E-A71E-4062-93B7-AEF04E685F16}" presName="node" presStyleLbl="node1" presStyleIdx="8" presStyleCnt="13" custLinFactX="-129984" custLinFactNeighborX="-200000" custLinFactNeighborY="-3416">
        <dgm:presLayoutVars>
          <dgm:bulletEnabled val="1"/>
        </dgm:presLayoutVars>
      </dgm:prSet>
      <dgm:spPr/>
    </dgm:pt>
    <dgm:pt modelId="{C82BDCB7-10D6-4F08-A365-E3D5671139B3}" type="pres">
      <dgm:prSet presAssocID="{0D910549-8CE9-4093-8AE5-0E9D77946D20}" presName="sibTrans" presStyleCnt="0"/>
      <dgm:spPr/>
    </dgm:pt>
    <dgm:pt modelId="{A3FD1876-7329-4473-8E71-89620870EBB4}" type="pres">
      <dgm:prSet presAssocID="{F667014C-6565-4F35-8FBE-5FFC0AAD2972}" presName="node" presStyleLbl="node1" presStyleIdx="9" presStyleCnt="13" custLinFactX="-100000" custLinFactNeighborX="-120000" custLinFactNeighborY="1138">
        <dgm:presLayoutVars>
          <dgm:bulletEnabled val="1"/>
        </dgm:presLayoutVars>
      </dgm:prSet>
      <dgm:spPr/>
    </dgm:pt>
    <dgm:pt modelId="{F08E4A3A-8C0E-41B3-8C38-F990881F9F09}" type="pres">
      <dgm:prSet presAssocID="{40930D5F-7889-433A-B7C2-C9DCA3A39F58}" presName="sibTrans" presStyleCnt="0"/>
      <dgm:spPr/>
    </dgm:pt>
    <dgm:pt modelId="{D0E2AF5C-FA4B-4D5C-9DB4-91754F181A46}" type="pres">
      <dgm:prSet presAssocID="{4A4C570A-882C-447D-B9C5-C7BDCE74F32B}" presName="node" presStyleLbl="node1" presStyleIdx="10" presStyleCnt="13">
        <dgm:presLayoutVars>
          <dgm:bulletEnabled val="1"/>
        </dgm:presLayoutVars>
      </dgm:prSet>
      <dgm:spPr/>
    </dgm:pt>
    <dgm:pt modelId="{25534D54-E414-4565-8FF4-553AC8C48FE9}" type="pres">
      <dgm:prSet presAssocID="{5F91F9E6-8A4E-4379-8DE8-84693EA055BE}" presName="sibTrans" presStyleCnt="0"/>
      <dgm:spPr/>
    </dgm:pt>
    <dgm:pt modelId="{355680E3-F1CD-453C-827A-3D3901105614}" type="pres">
      <dgm:prSet presAssocID="{435C24F7-0F0E-44F5-B60E-917124776601}" presName="node" presStyleLbl="node1" presStyleIdx="11" presStyleCnt="13">
        <dgm:presLayoutVars>
          <dgm:bulletEnabled val="1"/>
        </dgm:presLayoutVars>
      </dgm:prSet>
      <dgm:spPr/>
    </dgm:pt>
    <dgm:pt modelId="{B53D7175-2B2C-4E99-A784-35C53A9F17C5}" type="pres">
      <dgm:prSet presAssocID="{1000CF50-B4A9-4197-B1C9-FCF634060091}" presName="sibTrans" presStyleCnt="0"/>
      <dgm:spPr/>
    </dgm:pt>
    <dgm:pt modelId="{E1E12863-DD78-4BBD-8E30-CCBA2F68A659}" type="pres">
      <dgm:prSet presAssocID="{5759C29F-5CCE-47C2-8238-71B54D5EEF1F}" presName="node" presStyleLbl="node1" presStyleIdx="12" presStyleCnt="13">
        <dgm:presLayoutVars>
          <dgm:bulletEnabled val="1"/>
        </dgm:presLayoutVars>
      </dgm:prSet>
      <dgm:spPr/>
    </dgm:pt>
  </dgm:ptLst>
  <dgm:cxnLst>
    <dgm:cxn modelId="{B232470A-23E1-42DE-8E4E-ECC8F6B6F8D7}" srcId="{DB7E15A9-5459-48A5-AA39-84C4F0327153}" destId="{0E3A2A7A-0946-4DB8-AA75-5B2632564D34}" srcOrd="6" destOrd="0" parTransId="{EDF4C0C0-B10F-4881-8B1D-74909F38259F}" sibTransId="{274920CA-C6EB-4977-96C1-A65805330A2A}"/>
    <dgm:cxn modelId="{0FDF5E0B-D999-4CFB-A7A8-D286DFB0B31E}" type="presOf" srcId="{F667014C-6565-4F35-8FBE-5FFC0AAD2972}" destId="{A3FD1876-7329-4473-8E71-89620870EBB4}" srcOrd="0" destOrd="0" presId="urn:microsoft.com/office/officeart/2005/8/layout/default"/>
    <dgm:cxn modelId="{89B82B0D-69CF-4196-91F7-3E73DFBB60A8}" srcId="{DB7E15A9-5459-48A5-AA39-84C4F0327153}" destId="{69FB3932-D3CB-4187-9167-7CAF24BB3544}" srcOrd="2" destOrd="0" parTransId="{C4062F1A-EAD9-4BA9-9620-DBB589C3550C}" sibTransId="{B9EB9470-31F6-43A2-BE3D-C42F51F0A56D}"/>
    <dgm:cxn modelId="{8830F02E-75A0-4A01-92D9-B3D576827757}" srcId="{DB7E15A9-5459-48A5-AA39-84C4F0327153}" destId="{D2F9467E-EC7E-456A-AC9B-1FDB822A5DC1}" srcOrd="3" destOrd="0" parTransId="{68BFAFA1-C4A0-4C6C-BA43-46B473414300}" sibTransId="{DD814A0E-074B-4E6F-885D-FB47264C6BC8}"/>
    <dgm:cxn modelId="{3E3C3331-0303-4903-B658-DD5C1ED8848A}" type="presOf" srcId="{0E3A2A7A-0946-4DB8-AA75-5B2632564D34}" destId="{B8F49680-EC69-4D7C-BECF-AC86FB3ACA13}" srcOrd="0" destOrd="0" presId="urn:microsoft.com/office/officeart/2005/8/layout/default"/>
    <dgm:cxn modelId="{38F7A93E-2FBC-45E0-821B-B0822E311F73}" type="presOf" srcId="{7BCE004A-6751-49F5-ADBA-BCBB6DDC3C95}" destId="{08756119-F194-4DB0-ABCD-96F84296BA5C}" srcOrd="0" destOrd="0" presId="urn:microsoft.com/office/officeart/2005/8/layout/default"/>
    <dgm:cxn modelId="{A7296462-2AE6-4CB2-A8F4-04427E39D561}" srcId="{DB7E15A9-5459-48A5-AA39-84C4F0327153}" destId="{7BCE004A-6751-49F5-ADBA-BCBB6DDC3C95}" srcOrd="4" destOrd="0" parTransId="{50FEB4FD-A1BA-45D2-BA69-8D61FF112319}" sibTransId="{9E4B63A9-FFED-470B-9F28-16AB739F4B33}"/>
    <dgm:cxn modelId="{F2ABCF6D-6275-4403-9040-9BE5EF05F0D4}" type="presOf" srcId="{D2F9467E-EC7E-456A-AC9B-1FDB822A5DC1}" destId="{864D5F2B-D5C7-4E3B-8B4C-237B7B7C4E0A}" srcOrd="0" destOrd="0" presId="urn:microsoft.com/office/officeart/2005/8/layout/default"/>
    <dgm:cxn modelId="{42DCA74F-ACFC-459A-B160-CDEC232C4ECE}" srcId="{DB7E15A9-5459-48A5-AA39-84C4F0327153}" destId="{F667014C-6565-4F35-8FBE-5FFC0AAD2972}" srcOrd="9" destOrd="0" parTransId="{4B7E7696-247F-45BA-9973-7FCE8505BED3}" sibTransId="{40930D5F-7889-433A-B7C2-C9DCA3A39F58}"/>
    <dgm:cxn modelId="{74304450-C6A0-4B7D-92F3-FC506ABFE5C3}" type="presOf" srcId="{5759C29F-5CCE-47C2-8238-71B54D5EEF1F}" destId="{E1E12863-DD78-4BBD-8E30-CCBA2F68A659}" srcOrd="0" destOrd="0" presId="urn:microsoft.com/office/officeart/2005/8/layout/default"/>
    <dgm:cxn modelId="{A8A02C73-468D-48C1-93D7-46A937F87CE5}" type="presOf" srcId="{69FB3932-D3CB-4187-9167-7CAF24BB3544}" destId="{54B6E4CD-1A55-4BCD-8DEE-EFAD321E6901}" srcOrd="0" destOrd="0" presId="urn:microsoft.com/office/officeart/2005/8/layout/default"/>
    <dgm:cxn modelId="{D28B3875-644A-4AFD-8924-41E883ADBC86}" srcId="{DB7E15A9-5459-48A5-AA39-84C4F0327153}" destId="{5759C29F-5CCE-47C2-8238-71B54D5EEF1F}" srcOrd="12" destOrd="0" parTransId="{84CC8B04-4B7F-4273-A248-C2A55328AAD1}" sibTransId="{FAD6CA95-7B24-4CB5-8A6B-DF89ED6D1BBF}"/>
    <dgm:cxn modelId="{7417EB78-1BE7-4B71-BB22-DD56D9276E4D}" type="presOf" srcId="{371F251C-E7B6-4BE6-B1D3-711C9253116C}" destId="{DD08ABF9-8ABD-43DC-BF59-365298DF5D19}" srcOrd="0" destOrd="0" presId="urn:microsoft.com/office/officeart/2005/8/layout/default"/>
    <dgm:cxn modelId="{FEAD7784-4BCE-4470-969F-A2A29564906E}" type="presOf" srcId="{62F388E2-AD0A-4F85-90D5-62FB09AD65CA}" destId="{9F1D18E8-7034-4183-BBF3-403DB6404485}" srcOrd="0" destOrd="0" presId="urn:microsoft.com/office/officeart/2005/8/layout/default"/>
    <dgm:cxn modelId="{3BB6E38C-09A3-424B-BAFD-017CD5C3F440}" srcId="{DB7E15A9-5459-48A5-AA39-84C4F0327153}" destId="{371F251C-E7B6-4BE6-B1D3-711C9253116C}" srcOrd="0" destOrd="0" parTransId="{0073ED78-E57C-429B-9EA0-0922342EA243}" sibTransId="{2B413117-0D7E-4ABA-9EFF-D82CE188396D}"/>
    <dgm:cxn modelId="{28D7068E-CC09-45A7-B55E-4465AE384187}" srcId="{DB7E15A9-5459-48A5-AA39-84C4F0327153}" destId="{68DE1DA1-920C-4A71-9EB9-32ABF970FE0C}" srcOrd="1" destOrd="0" parTransId="{D5254F51-85F7-4E61-91EF-879A8C27C722}" sibTransId="{4E673AC3-E202-415A-A6E6-7347436CBE04}"/>
    <dgm:cxn modelId="{3C9C9B94-01D1-47D3-980A-B90739B1786B}" type="presOf" srcId="{4A4C570A-882C-447D-B9C5-C7BDCE74F32B}" destId="{D0E2AF5C-FA4B-4D5C-9DB4-91754F181A46}" srcOrd="0" destOrd="0" presId="urn:microsoft.com/office/officeart/2005/8/layout/default"/>
    <dgm:cxn modelId="{FDD11995-F0C2-411D-BDE3-8C9ABD20FD4D}" srcId="{DB7E15A9-5459-48A5-AA39-84C4F0327153}" destId="{62F388E2-AD0A-4F85-90D5-62FB09AD65CA}" srcOrd="7" destOrd="0" parTransId="{84BCBDC2-CA77-4825-96C2-FF5B9CB5DB6A}" sibTransId="{ED169A13-2CF4-43A7-A967-0151CF34A3F9}"/>
    <dgm:cxn modelId="{8AD9DC99-CB56-4B73-8827-8898924E659C}" type="presOf" srcId="{1A730253-08A8-476C-891A-408E6F0AB750}" destId="{D758E666-5528-41C5-90A8-90293B6CC9E6}" srcOrd="0" destOrd="0" presId="urn:microsoft.com/office/officeart/2005/8/layout/default"/>
    <dgm:cxn modelId="{0F81EA9E-8FC0-402A-8E3A-EBE4DDBB7AB9}" type="presOf" srcId="{ACED8A4E-A71E-4062-93B7-AEF04E685F16}" destId="{11658A7F-FE2A-4523-91A6-02C1EE82888D}" srcOrd="0" destOrd="0" presId="urn:microsoft.com/office/officeart/2005/8/layout/default"/>
    <dgm:cxn modelId="{67EE13A9-3810-4E46-B5A9-AFF412413270}" type="presOf" srcId="{68DE1DA1-920C-4A71-9EB9-32ABF970FE0C}" destId="{7EF62B63-2323-4785-BE1C-4AB1F707D36F}" srcOrd="0" destOrd="0" presId="urn:microsoft.com/office/officeart/2005/8/layout/default"/>
    <dgm:cxn modelId="{A08820B0-A739-4C66-A696-89590E7495BE}" srcId="{DB7E15A9-5459-48A5-AA39-84C4F0327153}" destId="{1A730253-08A8-476C-891A-408E6F0AB750}" srcOrd="5" destOrd="0" parTransId="{6976019E-5FD8-4225-8659-1F4C5C0A9369}" sibTransId="{E0C82B34-3C30-4A62-800E-AFE3CA5D3DBE}"/>
    <dgm:cxn modelId="{7AF867B6-D29B-4740-B88A-8CBAC04C8925}" srcId="{DB7E15A9-5459-48A5-AA39-84C4F0327153}" destId="{435C24F7-0F0E-44F5-B60E-917124776601}" srcOrd="11" destOrd="0" parTransId="{658BCEB1-C71A-4260-9F55-36FE6057410F}" sibTransId="{1000CF50-B4A9-4197-B1C9-FCF634060091}"/>
    <dgm:cxn modelId="{C7D0CDB6-2EAB-4DD7-8AB6-9A13AA825F47}" srcId="{DB7E15A9-5459-48A5-AA39-84C4F0327153}" destId="{ACED8A4E-A71E-4062-93B7-AEF04E685F16}" srcOrd="8" destOrd="0" parTransId="{E316784D-ECDB-4DF3-9696-770AE6D87850}" sibTransId="{0D910549-8CE9-4093-8AE5-0E9D77946D20}"/>
    <dgm:cxn modelId="{7FFC9EC2-A59F-4876-A442-80997043FC8F}" type="presOf" srcId="{DB7E15A9-5459-48A5-AA39-84C4F0327153}" destId="{76522FA3-1E0E-4561-B6D6-215EFF177005}" srcOrd="0" destOrd="0" presId="urn:microsoft.com/office/officeart/2005/8/layout/default"/>
    <dgm:cxn modelId="{DDDCECD6-9C83-4EB0-8766-E5D632DDF0AB}" srcId="{DB7E15A9-5459-48A5-AA39-84C4F0327153}" destId="{4A4C570A-882C-447D-B9C5-C7BDCE74F32B}" srcOrd="10" destOrd="0" parTransId="{21803BED-074F-499D-AB12-E6CCBB3218BF}" sibTransId="{5F91F9E6-8A4E-4379-8DE8-84693EA055BE}"/>
    <dgm:cxn modelId="{318C08E9-FF42-4352-A9A2-CA91F2F365B7}" type="presOf" srcId="{435C24F7-0F0E-44F5-B60E-917124776601}" destId="{355680E3-F1CD-453C-827A-3D3901105614}" srcOrd="0" destOrd="0" presId="urn:microsoft.com/office/officeart/2005/8/layout/default"/>
    <dgm:cxn modelId="{E744C6E0-1C50-43EF-A5A6-2FFA465C21D8}" type="presParOf" srcId="{76522FA3-1E0E-4561-B6D6-215EFF177005}" destId="{DD08ABF9-8ABD-43DC-BF59-365298DF5D19}" srcOrd="0" destOrd="0" presId="urn:microsoft.com/office/officeart/2005/8/layout/default"/>
    <dgm:cxn modelId="{2B74138F-7C57-4776-AEF8-E03483D545DC}" type="presParOf" srcId="{76522FA3-1E0E-4561-B6D6-215EFF177005}" destId="{1CB2456E-3FBE-477D-8712-A15984F038B8}" srcOrd="1" destOrd="0" presId="urn:microsoft.com/office/officeart/2005/8/layout/default"/>
    <dgm:cxn modelId="{B8E95A4B-50ED-4570-BC61-CC59050B3228}" type="presParOf" srcId="{76522FA3-1E0E-4561-B6D6-215EFF177005}" destId="{7EF62B63-2323-4785-BE1C-4AB1F707D36F}" srcOrd="2" destOrd="0" presId="urn:microsoft.com/office/officeart/2005/8/layout/default"/>
    <dgm:cxn modelId="{54F964AA-B9AA-4850-964D-63DEAE03D807}" type="presParOf" srcId="{76522FA3-1E0E-4561-B6D6-215EFF177005}" destId="{00512A95-3D61-4953-823F-308D549C3008}" srcOrd="3" destOrd="0" presId="urn:microsoft.com/office/officeart/2005/8/layout/default"/>
    <dgm:cxn modelId="{F81BBE16-B22F-4AA1-889F-E7B7B48D830E}" type="presParOf" srcId="{76522FA3-1E0E-4561-B6D6-215EFF177005}" destId="{54B6E4CD-1A55-4BCD-8DEE-EFAD321E6901}" srcOrd="4" destOrd="0" presId="urn:microsoft.com/office/officeart/2005/8/layout/default"/>
    <dgm:cxn modelId="{A414C9D3-5563-4788-8674-9D8A5B7784E3}" type="presParOf" srcId="{76522FA3-1E0E-4561-B6D6-215EFF177005}" destId="{DAB209EE-E19F-406E-BA23-37C5A56A9567}" srcOrd="5" destOrd="0" presId="urn:microsoft.com/office/officeart/2005/8/layout/default"/>
    <dgm:cxn modelId="{AE37E87F-D8BA-4F3F-8F42-113CF7E58361}" type="presParOf" srcId="{76522FA3-1E0E-4561-B6D6-215EFF177005}" destId="{864D5F2B-D5C7-4E3B-8B4C-237B7B7C4E0A}" srcOrd="6" destOrd="0" presId="urn:microsoft.com/office/officeart/2005/8/layout/default"/>
    <dgm:cxn modelId="{EB39A19F-9BB8-49B8-BBAC-4EED47BFA92C}" type="presParOf" srcId="{76522FA3-1E0E-4561-B6D6-215EFF177005}" destId="{502FD80C-3D01-4CA0-9D4E-3F26DA919AF2}" srcOrd="7" destOrd="0" presId="urn:microsoft.com/office/officeart/2005/8/layout/default"/>
    <dgm:cxn modelId="{EC7A9C45-73DB-4363-9542-F6DA7242E090}" type="presParOf" srcId="{76522FA3-1E0E-4561-B6D6-215EFF177005}" destId="{08756119-F194-4DB0-ABCD-96F84296BA5C}" srcOrd="8" destOrd="0" presId="urn:microsoft.com/office/officeart/2005/8/layout/default"/>
    <dgm:cxn modelId="{B23FB935-BC96-4628-9B33-6392DD466C45}" type="presParOf" srcId="{76522FA3-1E0E-4561-B6D6-215EFF177005}" destId="{9C6DDFED-AC0D-4DF9-8ADB-465CB75E614E}" srcOrd="9" destOrd="0" presId="urn:microsoft.com/office/officeart/2005/8/layout/default"/>
    <dgm:cxn modelId="{E2828979-16B9-41AF-8653-BCBE75F1D974}" type="presParOf" srcId="{76522FA3-1E0E-4561-B6D6-215EFF177005}" destId="{D758E666-5528-41C5-90A8-90293B6CC9E6}" srcOrd="10" destOrd="0" presId="urn:microsoft.com/office/officeart/2005/8/layout/default"/>
    <dgm:cxn modelId="{3600DE47-D9DB-4139-A424-4A1A0B56CB36}" type="presParOf" srcId="{76522FA3-1E0E-4561-B6D6-215EFF177005}" destId="{23BB3D30-D2BE-4897-B359-5F817FF29578}" srcOrd="11" destOrd="0" presId="urn:microsoft.com/office/officeart/2005/8/layout/default"/>
    <dgm:cxn modelId="{86BBD6E2-6E38-45C2-B434-5109C792DC81}" type="presParOf" srcId="{76522FA3-1E0E-4561-B6D6-215EFF177005}" destId="{B8F49680-EC69-4D7C-BECF-AC86FB3ACA13}" srcOrd="12" destOrd="0" presId="urn:microsoft.com/office/officeart/2005/8/layout/default"/>
    <dgm:cxn modelId="{715C721F-D102-4188-980A-83B30F1CE72C}" type="presParOf" srcId="{76522FA3-1E0E-4561-B6D6-215EFF177005}" destId="{61B88B00-FF29-4A87-804E-E19CF6DB1710}" srcOrd="13" destOrd="0" presId="urn:microsoft.com/office/officeart/2005/8/layout/default"/>
    <dgm:cxn modelId="{D3341480-61E1-4FC8-A1EC-566123C40F68}" type="presParOf" srcId="{76522FA3-1E0E-4561-B6D6-215EFF177005}" destId="{9F1D18E8-7034-4183-BBF3-403DB6404485}" srcOrd="14" destOrd="0" presId="urn:microsoft.com/office/officeart/2005/8/layout/default"/>
    <dgm:cxn modelId="{2314694E-FADD-41E5-BA50-098CA6F15F86}" type="presParOf" srcId="{76522FA3-1E0E-4561-B6D6-215EFF177005}" destId="{058D227F-AF85-4DB5-B52F-B20333A4C608}" srcOrd="15" destOrd="0" presId="urn:microsoft.com/office/officeart/2005/8/layout/default"/>
    <dgm:cxn modelId="{65AA4ED2-C090-4A92-AAB6-AC7121A3B7DF}" type="presParOf" srcId="{76522FA3-1E0E-4561-B6D6-215EFF177005}" destId="{11658A7F-FE2A-4523-91A6-02C1EE82888D}" srcOrd="16" destOrd="0" presId="urn:microsoft.com/office/officeart/2005/8/layout/default"/>
    <dgm:cxn modelId="{4EFD11DF-4BB1-46C0-8FBE-5DB4524A73D4}" type="presParOf" srcId="{76522FA3-1E0E-4561-B6D6-215EFF177005}" destId="{C82BDCB7-10D6-4F08-A365-E3D5671139B3}" srcOrd="17" destOrd="0" presId="urn:microsoft.com/office/officeart/2005/8/layout/default"/>
    <dgm:cxn modelId="{6FC9EC71-6C47-45B2-AD22-0273674B45AB}" type="presParOf" srcId="{76522FA3-1E0E-4561-B6D6-215EFF177005}" destId="{A3FD1876-7329-4473-8E71-89620870EBB4}" srcOrd="18" destOrd="0" presId="urn:microsoft.com/office/officeart/2005/8/layout/default"/>
    <dgm:cxn modelId="{7162286D-D965-4E14-A985-A616ABADE3D0}" type="presParOf" srcId="{76522FA3-1E0E-4561-B6D6-215EFF177005}" destId="{F08E4A3A-8C0E-41B3-8C38-F990881F9F09}" srcOrd="19" destOrd="0" presId="urn:microsoft.com/office/officeart/2005/8/layout/default"/>
    <dgm:cxn modelId="{161EB66B-1D20-449B-971C-0227B8C99E99}" type="presParOf" srcId="{76522FA3-1E0E-4561-B6D6-215EFF177005}" destId="{D0E2AF5C-FA4B-4D5C-9DB4-91754F181A46}" srcOrd="20" destOrd="0" presId="urn:microsoft.com/office/officeart/2005/8/layout/default"/>
    <dgm:cxn modelId="{0749DA03-5DEE-4FB9-842F-336AEB85DE56}" type="presParOf" srcId="{76522FA3-1E0E-4561-B6D6-215EFF177005}" destId="{25534D54-E414-4565-8FF4-553AC8C48FE9}" srcOrd="21" destOrd="0" presId="urn:microsoft.com/office/officeart/2005/8/layout/default"/>
    <dgm:cxn modelId="{18F5FBEE-0CA6-43F9-A11E-5AEAAC53BFD4}" type="presParOf" srcId="{76522FA3-1E0E-4561-B6D6-215EFF177005}" destId="{355680E3-F1CD-453C-827A-3D3901105614}" srcOrd="22" destOrd="0" presId="urn:microsoft.com/office/officeart/2005/8/layout/default"/>
    <dgm:cxn modelId="{2532ABAC-26D1-4245-91A2-97528648CAEE}" type="presParOf" srcId="{76522FA3-1E0E-4561-B6D6-215EFF177005}" destId="{B53D7175-2B2C-4E99-A784-35C53A9F17C5}" srcOrd="23" destOrd="0" presId="urn:microsoft.com/office/officeart/2005/8/layout/default"/>
    <dgm:cxn modelId="{151BFD5B-8C67-41B8-BE7B-8C9B64C0B62B}" type="presParOf" srcId="{76522FA3-1E0E-4561-B6D6-215EFF177005}" destId="{E1E12863-DD78-4BBD-8E30-CCBA2F68A659}" srcOrd="2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87D97-28BF-41D9-828A-9C992978C509}"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25FABF16-CE19-4366-B666-089819EAAB25}">
      <dgm:prSet phldrT="[Text]" custT="1"/>
      <dgm:spPr>
        <a:solidFill>
          <a:schemeClr val="accent5">
            <a:alpha val="50000"/>
          </a:schemeClr>
        </a:solidFill>
        <a:ln>
          <a:solidFill>
            <a:schemeClr val="accent2"/>
          </a:solidFill>
        </a:ln>
      </dgm:spPr>
      <dgm:t>
        <a:bodyPr/>
        <a:lstStyle/>
        <a:p>
          <a:r>
            <a:rPr lang="en-US" sz="2000" dirty="0">
              <a:solidFill>
                <a:schemeClr val="accent2"/>
              </a:solidFill>
            </a:rPr>
            <a:t>Perceived Burdensomeness </a:t>
          </a:r>
        </a:p>
        <a:p>
          <a:r>
            <a:rPr lang="en-US" sz="2000" dirty="0">
              <a:solidFill>
                <a:schemeClr val="accent2"/>
              </a:solidFill>
            </a:rPr>
            <a:t>“The world would be better without me”</a:t>
          </a:r>
        </a:p>
      </dgm:t>
    </dgm:pt>
    <dgm:pt modelId="{37B3232F-EC25-4A6E-BDD6-4CAC94A2DCEF}" type="parTrans" cxnId="{914547E3-FEA8-45C4-9330-13745D971F65}">
      <dgm:prSet/>
      <dgm:spPr/>
      <dgm:t>
        <a:bodyPr/>
        <a:lstStyle/>
        <a:p>
          <a:endParaRPr lang="en-US"/>
        </a:p>
      </dgm:t>
    </dgm:pt>
    <dgm:pt modelId="{42952ED4-D942-43F8-9914-631B6EEA234D}" type="sibTrans" cxnId="{914547E3-FEA8-45C4-9330-13745D971F65}">
      <dgm:prSet/>
      <dgm:spPr/>
      <dgm:t>
        <a:bodyPr/>
        <a:lstStyle/>
        <a:p>
          <a:endParaRPr lang="en-US"/>
        </a:p>
      </dgm:t>
    </dgm:pt>
    <dgm:pt modelId="{D4693FA6-6BB1-43A4-9064-17CB24D6A00F}">
      <dgm:prSet phldrT="[Text]" custT="1"/>
      <dgm:spPr>
        <a:solidFill>
          <a:schemeClr val="accent3">
            <a:lumMod val="60000"/>
            <a:lumOff val="40000"/>
            <a:alpha val="50000"/>
          </a:schemeClr>
        </a:solidFill>
      </dgm:spPr>
      <dgm:t>
        <a:bodyPr/>
        <a:lstStyle/>
        <a:p>
          <a:r>
            <a:rPr lang="en-US" sz="2000" dirty="0">
              <a:solidFill>
                <a:schemeClr val="accent2"/>
              </a:solidFill>
            </a:rPr>
            <a:t>Thwarted Belongingness</a:t>
          </a:r>
        </a:p>
        <a:p>
          <a:r>
            <a:rPr lang="en-US" sz="2000" dirty="0">
              <a:solidFill>
                <a:schemeClr val="accent2"/>
              </a:solidFill>
            </a:rPr>
            <a:t>“I am alone</a:t>
          </a:r>
          <a:r>
            <a:rPr lang="en-US" sz="2200" dirty="0">
              <a:solidFill>
                <a:schemeClr val="accent2"/>
              </a:solidFill>
            </a:rPr>
            <a:t>”</a:t>
          </a:r>
        </a:p>
      </dgm:t>
    </dgm:pt>
    <dgm:pt modelId="{E37FD77E-284B-423E-ADC3-D2D049E62F06}" type="parTrans" cxnId="{F408FFB2-EF58-40F4-B849-AF52E9408759}">
      <dgm:prSet/>
      <dgm:spPr/>
      <dgm:t>
        <a:bodyPr/>
        <a:lstStyle/>
        <a:p>
          <a:endParaRPr lang="en-US"/>
        </a:p>
      </dgm:t>
    </dgm:pt>
    <dgm:pt modelId="{B3884701-5C9A-4D3E-AABE-CAF3C77DF15F}" type="sibTrans" cxnId="{F408FFB2-EF58-40F4-B849-AF52E9408759}">
      <dgm:prSet/>
      <dgm:spPr/>
      <dgm:t>
        <a:bodyPr/>
        <a:lstStyle/>
        <a:p>
          <a:endParaRPr lang="en-US"/>
        </a:p>
      </dgm:t>
    </dgm:pt>
    <dgm:pt modelId="{E4194F53-E1F1-47E2-95EC-AAB7EBD0404D}">
      <dgm:prSet phldrT="[Text]" custT="1"/>
      <dgm:spPr>
        <a:solidFill>
          <a:schemeClr val="accent1">
            <a:lumMod val="40000"/>
            <a:lumOff val="60000"/>
            <a:alpha val="50000"/>
          </a:schemeClr>
        </a:solidFill>
        <a:ln>
          <a:solidFill>
            <a:schemeClr val="accent1">
              <a:lumMod val="75000"/>
            </a:schemeClr>
          </a:solidFill>
        </a:ln>
      </dgm:spPr>
      <dgm:t>
        <a:bodyPr/>
        <a:lstStyle/>
        <a:p>
          <a:endParaRPr lang="en-US" sz="2200" dirty="0">
            <a:solidFill>
              <a:schemeClr val="accent2"/>
            </a:solidFill>
          </a:endParaRPr>
        </a:p>
        <a:p>
          <a:r>
            <a:rPr lang="en-US" sz="2000" dirty="0">
              <a:solidFill>
                <a:schemeClr val="accent2"/>
              </a:solidFill>
            </a:rPr>
            <a:t>Acquired Capacity for Suicide </a:t>
          </a:r>
        </a:p>
        <a:p>
          <a:r>
            <a:rPr lang="en-US" sz="2000" dirty="0">
              <a:solidFill>
                <a:schemeClr val="accent2"/>
              </a:solidFill>
            </a:rPr>
            <a:t>“I am not afraid to die”</a:t>
          </a:r>
        </a:p>
      </dgm:t>
    </dgm:pt>
    <dgm:pt modelId="{7B2AAAA8-21EF-4D87-820D-9C9CAC4B2E72}" type="parTrans" cxnId="{BD189639-B277-4C76-97E2-7CEAEB4FEFCC}">
      <dgm:prSet/>
      <dgm:spPr/>
      <dgm:t>
        <a:bodyPr/>
        <a:lstStyle/>
        <a:p>
          <a:endParaRPr lang="en-US"/>
        </a:p>
      </dgm:t>
    </dgm:pt>
    <dgm:pt modelId="{A2B9090A-009D-4A17-9EBB-9F4999D8071E}" type="sibTrans" cxnId="{BD189639-B277-4C76-97E2-7CEAEB4FEFCC}">
      <dgm:prSet/>
      <dgm:spPr/>
      <dgm:t>
        <a:bodyPr/>
        <a:lstStyle/>
        <a:p>
          <a:endParaRPr lang="en-US"/>
        </a:p>
      </dgm:t>
    </dgm:pt>
    <dgm:pt modelId="{7832DE41-5851-427B-A40D-A46F733F6E4F}" type="pres">
      <dgm:prSet presAssocID="{8D987D97-28BF-41D9-828A-9C992978C509}" presName="Name0" presStyleCnt="0">
        <dgm:presLayoutVars>
          <dgm:chMax val="7"/>
          <dgm:dir/>
          <dgm:resizeHandles val="exact"/>
        </dgm:presLayoutVars>
      </dgm:prSet>
      <dgm:spPr/>
    </dgm:pt>
    <dgm:pt modelId="{A2598523-2793-4283-9ABC-FD8D1E65BAA9}" type="pres">
      <dgm:prSet presAssocID="{8D987D97-28BF-41D9-828A-9C992978C509}" presName="ellipse1" presStyleLbl="vennNode1" presStyleIdx="0" presStyleCnt="3" custScaleX="88213" custScaleY="86900" custLinFactNeighborX="13814" custLinFactNeighborY="-1505">
        <dgm:presLayoutVars>
          <dgm:bulletEnabled val="1"/>
        </dgm:presLayoutVars>
      </dgm:prSet>
      <dgm:spPr/>
    </dgm:pt>
    <dgm:pt modelId="{0E63C6C2-70AD-4856-96B9-1B4B9C5387AB}" type="pres">
      <dgm:prSet presAssocID="{8D987D97-28BF-41D9-828A-9C992978C509}" presName="ellipse2" presStyleLbl="vennNode1" presStyleIdx="1" presStyleCnt="3" custScaleX="84284" custScaleY="87742" custLinFactNeighborX="39703" custLinFactNeighborY="-65352">
        <dgm:presLayoutVars>
          <dgm:bulletEnabled val="1"/>
        </dgm:presLayoutVars>
      </dgm:prSet>
      <dgm:spPr/>
    </dgm:pt>
    <dgm:pt modelId="{52E105F6-1F3E-441E-83C4-A595B4A676AE}" type="pres">
      <dgm:prSet presAssocID="{8D987D97-28BF-41D9-828A-9C992978C509}" presName="ellipse3" presStyleLbl="vennNode1" presStyleIdx="2" presStyleCnt="3" custScaleX="93729" custScaleY="90714" custLinFactNeighborX="-43965" custLinFactNeighborY="53020">
        <dgm:presLayoutVars>
          <dgm:bulletEnabled val="1"/>
        </dgm:presLayoutVars>
      </dgm:prSet>
      <dgm:spPr/>
    </dgm:pt>
  </dgm:ptLst>
  <dgm:cxnLst>
    <dgm:cxn modelId="{BD189639-B277-4C76-97E2-7CEAEB4FEFCC}" srcId="{8D987D97-28BF-41D9-828A-9C992978C509}" destId="{E4194F53-E1F1-47E2-95EC-AAB7EBD0404D}" srcOrd="2" destOrd="0" parTransId="{7B2AAAA8-21EF-4D87-820D-9C9CAC4B2E72}" sibTransId="{A2B9090A-009D-4A17-9EBB-9F4999D8071E}"/>
    <dgm:cxn modelId="{C7DD966B-700F-45A5-A8A6-F294665ACAE9}" type="presOf" srcId="{25FABF16-CE19-4366-B666-089819EAAB25}" destId="{A2598523-2793-4283-9ABC-FD8D1E65BAA9}" srcOrd="0" destOrd="0" presId="urn:microsoft.com/office/officeart/2005/8/layout/rings+Icon"/>
    <dgm:cxn modelId="{2F7AD875-F83B-422E-8A82-C8A4DAA6594B}" type="presOf" srcId="{D4693FA6-6BB1-43A4-9064-17CB24D6A00F}" destId="{0E63C6C2-70AD-4856-96B9-1B4B9C5387AB}" srcOrd="0" destOrd="0" presId="urn:microsoft.com/office/officeart/2005/8/layout/rings+Icon"/>
    <dgm:cxn modelId="{0986EAB1-BAD7-455A-ACA5-DB5EFD8ED685}" type="presOf" srcId="{E4194F53-E1F1-47E2-95EC-AAB7EBD0404D}" destId="{52E105F6-1F3E-441E-83C4-A595B4A676AE}" srcOrd="0" destOrd="0" presId="urn:microsoft.com/office/officeart/2005/8/layout/rings+Icon"/>
    <dgm:cxn modelId="{F408FFB2-EF58-40F4-B849-AF52E9408759}" srcId="{8D987D97-28BF-41D9-828A-9C992978C509}" destId="{D4693FA6-6BB1-43A4-9064-17CB24D6A00F}" srcOrd="1" destOrd="0" parTransId="{E37FD77E-284B-423E-ADC3-D2D049E62F06}" sibTransId="{B3884701-5C9A-4D3E-AABE-CAF3C77DF15F}"/>
    <dgm:cxn modelId="{53CE7FD7-6897-435E-A8BB-934E99C22ED1}" type="presOf" srcId="{8D987D97-28BF-41D9-828A-9C992978C509}" destId="{7832DE41-5851-427B-A40D-A46F733F6E4F}" srcOrd="0" destOrd="0" presId="urn:microsoft.com/office/officeart/2005/8/layout/rings+Icon"/>
    <dgm:cxn modelId="{914547E3-FEA8-45C4-9330-13745D971F65}" srcId="{8D987D97-28BF-41D9-828A-9C992978C509}" destId="{25FABF16-CE19-4366-B666-089819EAAB25}" srcOrd="0" destOrd="0" parTransId="{37B3232F-EC25-4A6E-BDD6-4CAC94A2DCEF}" sibTransId="{42952ED4-D942-43F8-9914-631B6EEA234D}"/>
    <dgm:cxn modelId="{BB75FFED-6653-45AC-8F06-EE64D020184D}" type="presParOf" srcId="{7832DE41-5851-427B-A40D-A46F733F6E4F}" destId="{A2598523-2793-4283-9ABC-FD8D1E65BAA9}" srcOrd="0" destOrd="0" presId="urn:microsoft.com/office/officeart/2005/8/layout/rings+Icon"/>
    <dgm:cxn modelId="{752007EC-0A00-4F99-94C2-C5DAA3170BA5}" type="presParOf" srcId="{7832DE41-5851-427B-A40D-A46F733F6E4F}" destId="{0E63C6C2-70AD-4856-96B9-1B4B9C5387AB}" srcOrd="1" destOrd="0" presId="urn:microsoft.com/office/officeart/2005/8/layout/rings+Icon"/>
    <dgm:cxn modelId="{2E77A9E0-F2BA-4552-87AD-A73083AA6C1F}" type="presParOf" srcId="{7832DE41-5851-427B-A40D-A46F733F6E4F}" destId="{52E105F6-1F3E-441E-83C4-A595B4A676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8523-2793-4283-9ABC-FD8D1E65BAA9}">
      <dsp:nvSpPr>
        <dsp:cNvPr id="0" name=""/>
        <dsp:cNvSpPr/>
      </dsp:nvSpPr>
      <dsp:spPr>
        <a:xfrm>
          <a:off x="755515" y="196601"/>
          <a:ext cx="2996389" cy="2951747"/>
        </a:xfrm>
        <a:prstGeom prst="ellipse">
          <a:avLst/>
        </a:prstGeom>
        <a:solidFill>
          <a:schemeClr val="accent5">
            <a:alpha val="50000"/>
          </a:schemeClr>
        </a:solidFill>
        <a:ln w="15875" cap="rnd" cmpd="sng" algn="ctr">
          <a:solidFill>
            <a:schemeClr val="accent2"/>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Perceived Burdensomeness </a:t>
          </a:r>
        </a:p>
        <a:p>
          <a:pPr marL="0" lvl="0" indent="0" algn="ctr" defTabSz="800100">
            <a:lnSpc>
              <a:spcPct val="90000"/>
            </a:lnSpc>
            <a:spcBef>
              <a:spcPct val="0"/>
            </a:spcBef>
            <a:spcAft>
              <a:spcPct val="35000"/>
            </a:spcAft>
            <a:buNone/>
          </a:pPr>
          <a:r>
            <a:rPr lang="en-US" sz="1800" b="1" i="1" kern="1200" dirty="0">
              <a:solidFill>
                <a:schemeClr val="accent2"/>
              </a:solidFill>
            </a:rPr>
            <a:t>“The world would be better without me”</a:t>
          </a:r>
        </a:p>
      </dsp:txBody>
      <dsp:txXfrm>
        <a:off x="1194326" y="628874"/>
        <a:ext cx="2118767" cy="2087201"/>
      </dsp:txXfrm>
    </dsp:sp>
    <dsp:sp modelId="{0E63C6C2-70AD-4856-96B9-1B4B9C5387AB}">
      <dsp:nvSpPr>
        <dsp:cNvPr id="0" name=""/>
        <dsp:cNvSpPr/>
      </dsp:nvSpPr>
      <dsp:spPr>
        <a:xfrm>
          <a:off x="3449978" y="279021"/>
          <a:ext cx="2862930" cy="2980347"/>
        </a:xfrm>
        <a:prstGeom prst="ellipse">
          <a:avLst/>
        </a:prstGeom>
        <a:solidFill>
          <a:schemeClr val="accent3">
            <a:lumMod val="60000"/>
            <a:lumOff val="40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solidFill>
            </a:rPr>
            <a:t>Thwarted Belongingness</a:t>
          </a:r>
        </a:p>
        <a:p>
          <a:pPr marL="0" lvl="0" indent="0" algn="ctr" defTabSz="800100">
            <a:lnSpc>
              <a:spcPct val="90000"/>
            </a:lnSpc>
            <a:spcBef>
              <a:spcPct val="0"/>
            </a:spcBef>
            <a:spcAft>
              <a:spcPct val="35000"/>
            </a:spcAft>
            <a:buNone/>
          </a:pPr>
          <a:r>
            <a:rPr lang="en-US" sz="1800" b="1" i="1" kern="1200" dirty="0">
              <a:solidFill>
                <a:schemeClr val="accent2"/>
              </a:solidFill>
            </a:rPr>
            <a:t>“I am alone”</a:t>
          </a:r>
        </a:p>
      </dsp:txBody>
      <dsp:txXfrm>
        <a:off x="3869244" y="715483"/>
        <a:ext cx="2024398" cy="2107423"/>
      </dsp:txXfrm>
    </dsp:sp>
    <dsp:sp modelId="{52E105F6-1F3E-441E-83C4-A595B4A676AE}">
      <dsp:nvSpPr>
        <dsp:cNvPr id="0" name=""/>
        <dsp:cNvSpPr/>
      </dsp:nvSpPr>
      <dsp:spPr>
        <a:xfrm>
          <a:off x="2024509" y="2065373"/>
          <a:ext cx="3183754" cy="3081298"/>
        </a:xfrm>
        <a:prstGeom prst="ellipse">
          <a:avLst/>
        </a:prstGeom>
        <a:solidFill>
          <a:schemeClr val="accent1">
            <a:lumMod val="40000"/>
            <a:lumOff val="60000"/>
            <a:alpha val="50000"/>
          </a:schemeClr>
        </a:solidFill>
        <a:ln w="15875"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accent2"/>
            </a:solidFill>
          </a:endParaRPr>
        </a:p>
        <a:p>
          <a:pPr marL="0" lvl="0" indent="0" algn="ctr" defTabSz="800100">
            <a:lnSpc>
              <a:spcPct val="90000"/>
            </a:lnSpc>
            <a:spcBef>
              <a:spcPct val="0"/>
            </a:spcBef>
            <a:spcAft>
              <a:spcPct val="35000"/>
            </a:spcAft>
            <a:buNone/>
          </a:pPr>
          <a:r>
            <a:rPr lang="en-US" sz="1800" b="1" kern="1200" dirty="0">
              <a:solidFill>
                <a:schemeClr val="accent2"/>
              </a:solidFill>
            </a:rPr>
            <a:t>Acquired Capacity for Suicide </a:t>
          </a:r>
        </a:p>
        <a:p>
          <a:pPr marL="0" lvl="0" indent="0" algn="ctr" defTabSz="800100">
            <a:lnSpc>
              <a:spcPct val="90000"/>
            </a:lnSpc>
            <a:spcBef>
              <a:spcPct val="0"/>
            </a:spcBef>
            <a:spcAft>
              <a:spcPct val="35000"/>
            </a:spcAft>
            <a:buNone/>
          </a:pPr>
          <a:r>
            <a:rPr lang="en-US" sz="1800" b="1" i="1" kern="1200" dirty="0">
              <a:solidFill>
                <a:schemeClr val="accent2"/>
              </a:solidFill>
            </a:rPr>
            <a:t>“I am not afraid to die</a:t>
          </a:r>
          <a:r>
            <a:rPr lang="en-US" sz="1800" b="1" kern="1200" dirty="0">
              <a:solidFill>
                <a:schemeClr val="accent2"/>
              </a:solidFill>
            </a:rPr>
            <a:t>”</a:t>
          </a:r>
        </a:p>
      </dsp:txBody>
      <dsp:txXfrm>
        <a:off x="2490759" y="2516619"/>
        <a:ext cx="2251254" cy="2178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161F-F8AF-42C9-970C-60C7F6538637}">
      <dsp:nvSpPr>
        <dsp:cNvPr id="0" name=""/>
        <dsp:cNvSpPr/>
      </dsp:nvSpPr>
      <dsp:spPr>
        <a:xfrm>
          <a:off x="8065" y="130011"/>
          <a:ext cx="2553689" cy="766106"/>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798" tIns="201798" rIns="201798" bIns="201798" numCol="1" spcCol="1270" anchor="ctr" anchorCtr="0">
          <a:noAutofit/>
        </a:bodyPr>
        <a:lstStyle/>
        <a:p>
          <a:pPr marL="0" lvl="0" indent="0" algn="ctr" defTabSz="1155700">
            <a:lnSpc>
              <a:spcPct val="90000"/>
            </a:lnSpc>
            <a:spcBef>
              <a:spcPct val="0"/>
            </a:spcBef>
            <a:spcAft>
              <a:spcPct val="35000"/>
            </a:spcAft>
            <a:buNone/>
          </a:pPr>
          <a:r>
            <a:rPr lang="en-US" sz="2600" b="1" kern="1200" dirty="0"/>
            <a:t>Tune in</a:t>
          </a:r>
        </a:p>
      </dsp:txBody>
      <dsp:txXfrm>
        <a:off x="8065" y="130011"/>
        <a:ext cx="2553689" cy="766106"/>
      </dsp:txXfrm>
    </dsp:sp>
    <dsp:sp modelId="{5431364B-D7C1-4DC9-8C6A-4903F535B27F}">
      <dsp:nvSpPr>
        <dsp:cNvPr id="0" name=""/>
        <dsp:cNvSpPr/>
      </dsp:nvSpPr>
      <dsp:spPr>
        <a:xfrm>
          <a:off x="8065" y="896118"/>
          <a:ext cx="2553689" cy="2610380"/>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48" tIns="252248" rIns="252248" bIns="252248" numCol="1" spcCol="1270" anchor="t" anchorCtr="0">
          <a:noAutofit/>
        </a:bodyPr>
        <a:lstStyle/>
        <a:p>
          <a:pPr marL="0" lvl="0" indent="0" algn="l" defTabSz="844550">
            <a:lnSpc>
              <a:spcPct val="90000"/>
            </a:lnSpc>
            <a:spcBef>
              <a:spcPct val="0"/>
            </a:spcBef>
            <a:spcAft>
              <a:spcPct val="35000"/>
            </a:spcAft>
            <a:buNone/>
          </a:pPr>
          <a:r>
            <a:rPr lang="en-US" sz="1900" b="1" kern="1200" dirty="0"/>
            <a:t>Tune in:  </a:t>
          </a:r>
          <a:r>
            <a:rPr lang="en-US" sz="1900" kern="1200" dirty="0"/>
            <a:t>When you notice or sense that a person may need help, focus your attention on them for warning signs</a:t>
          </a:r>
        </a:p>
      </dsp:txBody>
      <dsp:txXfrm>
        <a:off x="8065" y="896118"/>
        <a:ext cx="2553689" cy="2610380"/>
      </dsp:txXfrm>
    </dsp:sp>
    <dsp:sp modelId="{5CF8A00A-ADD1-4164-98D4-C29A0D96CF43}">
      <dsp:nvSpPr>
        <dsp:cNvPr id="0" name=""/>
        <dsp:cNvSpPr/>
      </dsp:nvSpPr>
      <dsp:spPr>
        <a:xfrm>
          <a:off x="2669650" y="130011"/>
          <a:ext cx="2553689" cy="766106"/>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798" tIns="201798" rIns="201798" bIns="201798"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Ask</a:t>
          </a:r>
        </a:p>
      </dsp:txBody>
      <dsp:txXfrm>
        <a:off x="2669650" y="130011"/>
        <a:ext cx="2553689" cy="766106"/>
      </dsp:txXfrm>
    </dsp:sp>
    <dsp:sp modelId="{31B5A72A-1E87-4E7A-952C-36E06A757021}">
      <dsp:nvSpPr>
        <dsp:cNvPr id="0" name=""/>
        <dsp:cNvSpPr/>
      </dsp:nvSpPr>
      <dsp:spPr>
        <a:xfrm>
          <a:off x="2669650" y="896118"/>
          <a:ext cx="2553689" cy="261038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48" tIns="252248" rIns="252248" bIns="252248" numCol="1" spcCol="1270" anchor="t" anchorCtr="0">
          <a:noAutofit/>
        </a:bodyPr>
        <a:lstStyle/>
        <a:p>
          <a:pPr marL="0" lvl="0" indent="0" algn="l" defTabSz="844550">
            <a:lnSpc>
              <a:spcPct val="90000"/>
            </a:lnSpc>
            <a:spcBef>
              <a:spcPct val="0"/>
            </a:spcBef>
            <a:spcAft>
              <a:spcPct val="35000"/>
            </a:spcAft>
            <a:buNone/>
          </a:pPr>
          <a:r>
            <a:rPr lang="en-US" sz="1900" b="1" kern="1200" dirty="0"/>
            <a:t>Ask:  </a:t>
          </a:r>
          <a:r>
            <a:rPr lang="en-US" sz="1900" kern="1200" dirty="0"/>
            <a:t>Ask if they are thinking about suicide clearly, directly &amp; calmly – and without judgement</a:t>
          </a:r>
        </a:p>
      </dsp:txBody>
      <dsp:txXfrm>
        <a:off x="2669650" y="896118"/>
        <a:ext cx="2553689" cy="2610380"/>
      </dsp:txXfrm>
    </dsp:sp>
    <dsp:sp modelId="{592BEA9C-C83F-4077-A617-22F84E5C99ED}">
      <dsp:nvSpPr>
        <dsp:cNvPr id="0" name=""/>
        <dsp:cNvSpPr/>
      </dsp:nvSpPr>
      <dsp:spPr>
        <a:xfrm>
          <a:off x="5331234" y="130011"/>
          <a:ext cx="2553689" cy="766106"/>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798" tIns="201798" rIns="201798" bIns="201798" numCol="1" spcCol="1270" anchor="ctr" anchorCtr="0">
          <a:noAutofit/>
        </a:bodyPr>
        <a:lstStyle/>
        <a:p>
          <a:pPr marL="0" lvl="0" indent="0" algn="ctr" defTabSz="1155700">
            <a:lnSpc>
              <a:spcPct val="90000"/>
            </a:lnSpc>
            <a:spcBef>
              <a:spcPct val="0"/>
            </a:spcBef>
            <a:spcAft>
              <a:spcPct val="35000"/>
            </a:spcAft>
            <a:buNone/>
          </a:pPr>
          <a:r>
            <a:rPr lang="en-US" sz="2600" b="1" kern="1200" dirty="0"/>
            <a:t>State</a:t>
          </a:r>
        </a:p>
      </dsp:txBody>
      <dsp:txXfrm>
        <a:off x="5331234" y="130011"/>
        <a:ext cx="2553689" cy="766106"/>
      </dsp:txXfrm>
    </dsp:sp>
    <dsp:sp modelId="{C4FD83CE-428C-40F0-BF22-93EC3C31ECC6}">
      <dsp:nvSpPr>
        <dsp:cNvPr id="0" name=""/>
        <dsp:cNvSpPr/>
      </dsp:nvSpPr>
      <dsp:spPr>
        <a:xfrm>
          <a:off x="5331234" y="896118"/>
          <a:ext cx="2553689" cy="2610380"/>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48" tIns="252248" rIns="252248" bIns="252248" numCol="1" spcCol="1270" anchor="t" anchorCtr="0">
          <a:noAutofit/>
        </a:bodyPr>
        <a:lstStyle/>
        <a:p>
          <a:pPr marL="0" lvl="0" indent="0" algn="l" defTabSz="844550">
            <a:lnSpc>
              <a:spcPct val="90000"/>
            </a:lnSpc>
            <a:spcBef>
              <a:spcPct val="0"/>
            </a:spcBef>
            <a:spcAft>
              <a:spcPct val="35000"/>
            </a:spcAft>
            <a:buNone/>
          </a:pPr>
          <a:r>
            <a:rPr lang="en-US" sz="1900" b="1" kern="1200" dirty="0"/>
            <a:t>State:  </a:t>
          </a:r>
          <a:r>
            <a:rPr lang="en-US" sz="1900" kern="1200" dirty="0"/>
            <a:t>State that suicide is serious and that connecting to help is important</a:t>
          </a:r>
        </a:p>
      </dsp:txBody>
      <dsp:txXfrm>
        <a:off x="5331234" y="896118"/>
        <a:ext cx="2553689" cy="2610380"/>
      </dsp:txXfrm>
    </dsp:sp>
    <dsp:sp modelId="{A728409C-0544-4DD9-A36F-1CEB46A03046}">
      <dsp:nvSpPr>
        <dsp:cNvPr id="0" name=""/>
        <dsp:cNvSpPr/>
      </dsp:nvSpPr>
      <dsp:spPr>
        <a:xfrm>
          <a:off x="7992818" y="130011"/>
          <a:ext cx="2553689" cy="766106"/>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798" tIns="201798" rIns="201798" bIns="201798" numCol="1" spcCol="1270" anchor="ctr" anchorCtr="0">
          <a:noAutofit/>
        </a:bodyPr>
        <a:lstStyle/>
        <a:p>
          <a:pPr marL="0" lvl="0" indent="0" algn="ctr" defTabSz="1155700">
            <a:lnSpc>
              <a:spcPct val="90000"/>
            </a:lnSpc>
            <a:spcBef>
              <a:spcPct val="0"/>
            </a:spcBef>
            <a:spcAft>
              <a:spcPct val="35000"/>
            </a:spcAft>
            <a:buNone/>
          </a:pPr>
          <a:r>
            <a:rPr lang="en-US" sz="2600" b="1" kern="1200" dirty="0"/>
            <a:t>Connect</a:t>
          </a:r>
        </a:p>
      </dsp:txBody>
      <dsp:txXfrm>
        <a:off x="7992818" y="130011"/>
        <a:ext cx="2553689" cy="766106"/>
      </dsp:txXfrm>
    </dsp:sp>
    <dsp:sp modelId="{F4D84EA0-B3B9-4A3C-81E1-AD77BDB30931}">
      <dsp:nvSpPr>
        <dsp:cNvPr id="0" name=""/>
        <dsp:cNvSpPr/>
      </dsp:nvSpPr>
      <dsp:spPr>
        <a:xfrm>
          <a:off x="7992818" y="896118"/>
          <a:ext cx="2553689" cy="261038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248" tIns="252248" rIns="252248" bIns="252248" numCol="1" spcCol="1270" anchor="t" anchorCtr="0">
          <a:noAutofit/>
        </a:bodyPr>
        <a:lstStyle/>
        <a:p>
          <a:pPr marL="0" lvl="0" indent="0" algn="l" defTabSz="844550">
            <a:lnSpc>
              <a:spcPct val="90000"/>
            </a:lnSpc>
            <a:spcBef>
              <a:spcPct val="0"/>
            </a:spcBef>
            <a:spcAft>
              <a:spcPct val="35000"/>
            </a:spcAft>
            <a:buNone/>
          </a:pPr>
          <a:r>
            <a:rPr lang="en-US" sz="1900" b="1" kern="1200" dirty="0"/>
            <a:t>Connect:  </a:t>
          </a:r>
          <a:r>
            <a:rPr lang="en-US" sz="1900" kern="1200" dirty="0"/>
            <a:t>Connect the person to a helping resource who knows suicide first-aid skills</a:t>
          </a:r>
        </a:p>
      </dsp:txBody>
      <dsp:txXfrm>
        <a:off x="7992818" y="896118"/>
        <a:ext cx="2553689" cy="2610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ABF9-8ABD-43DC-BF59-365298DF5D19}">
      <dsp:nvSpPr>
        <dsp:cNvPr id="0" name=""/>
        <dsp:cNvSpPr/>
      </dsp:nvSpPr>
      <dsp:spPr>
        <a:xfrm>
          <a:off x="211716" y="252"/>
          <a:ext cx="1808670" cy="108520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Leadership support / encouragement</a:t>
          </a:r>
        </a:p>
      </dsp:txBody>
      <dsp:txXfrm>
        <a:off x="211716" y="252"/>
        <a:ext cx="1808670" cy="1085202"/>
      </dsp:txXfrm>
    </dsp:sp>
    <dsp:sp modelId="{7EF62B63-2323-4785-BE1C-4AB1F707D36F}">
      <dsp:nvSpPr>
        <dsp:cNvPr id="0" name=""/>
        <dsp:cNvSpPr/>
      </dsp:nvSpPr>
      <dsp:spPr>
        <a:xfrm>
          <a:off x="2201253" y="252"/>
          <a:ext cx="1808670" cy="108520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Injury management programs / return to work /pain management</a:t>
          </a:r>
        </a:p>
      </dsp:txBody>
      <dsp:txXfrm>
        <a:off x="2201253" y="252"/>
        <a:ext cx="1808670" cy="1085202"/>
      </dsp:txXfrm>
    </dsp:sp>
    <dsp:sp modelId="{54B6E4CD-1A55-4BCD-8DEE-EFAD321E6901}">
      <dsp:nvSpPr>
        <dsp:cNvPr id="0" name=""/>
        <dsp:cNvSpPr/>
      </dsp:nvSpPr>
      <dsp:spPr>
        <a:xfrm>
          <a:off x="4190790" y="252"/>
          <a:ext cx="1808670" cy="108520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Considering the person and their needs in scheduling, assigning to out of town jobs</a:t>
          </a:r>
        </a:p>
      </dsp:txBody>
      <dsp:txXfrm>
        <a:off x="4190790" y="252"/>
        <a:ext cx="1808670" cy="1085202"/>
      </dsp:txXfrm>
    </dsp:sp>
    <dsp:sp modelId="{864D5F2B-D5C7-4E3B-8B4C-237B7B7C4E0A}">
      <dsp:nvSpPr>
        <dsp:cNvPr id="0" name=""/>
        <dsp:cNvSpPr/>
      </dsp:nvSpPr>
      <dsp:spPr>
        <a:xfrm>
          <a:off x="6180328" y="252"/>
          <a:ext cx="1808670" cy="108520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Creating / encouraging peer support relationships – building teams</a:t>
          </a:r>
        </a:p>
      </dsp:txBody>
      <dsp:txXfrm>
        <a:off x="6180328" y="252"/>
        <a:ext cx="1808670" cy="1085202"/>
      </dsp:txXfrm>
    </dsp:sp>
    <dsp:sp modelId="{08756119-F194-4DB0-ABCD-96F84296BA5C}">
      <dsp:nvSpPr>
        <dsp:cNvPr id="0" name=""/>
        <dsp:cNvSpPr/>
      </dsp:nvSpPr>
      <dsp:spPr>
        <a:xfrm>
          <a:off x="8169865" y="252"/>
          <a:ext cx="1808670" cy="108520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Personal financial management / education</a:t>
          </a:r>
        </a:p>
      </dsp:txBody>
      <dsp:txXfrm>
        <a:off x="8169865" y="252"/>
        <a:ext cx="1808670" cy="1085202"/>
      </dsp:txXfrm>
    </dsp:sp>
    <dsp:sp modelId="{D758E666-5528-41C5-90A8-90293B6CC9E6}">
      <dsp:nvSpPr>
        <dsp:cNvPr id="0" name=""/>
        <dsp:cNvSpPr/>
      </dsp:nvSpPr>
      <dsp:spPr>
        <a:xfrm>
          <a:off x="6192391" y="1269935"/>
          <a:ext cx="1808670" cy="108520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Substance abuse education / screening programs / second chance agreements</a:t>
          </a:r>
        </a:p>
      </dsp:txBody>
      <dsp:txXfrm>
        <a:off x="6192391" y="1269935"/>
        <a:ext cx="1808670" cy="1085202"/>
      </dsp:txXfrm>
    </dsp:sp>
    <dsp:sp modelId="{B8F49680-EC69-4D7C-BECF-AC86FB3ACA13}">
      <dsp:nvSpPr>
        <dsp:cNvPr id="0" name=""/>
        <dsp:cNvSpPr/>
      </dsp:nvSpPr>
      <dsp:spPr>
        <a:xfrm>
          <a:off x="8206635" y="1269935"/>
          <a:ext cx="1808670" cy="108520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Staff projects appropriately / have reasonable expectations</a:t>
          </a:r>
        </a:p>
      </dsp:txBody>
      <dsp:txXfrm>
        <a:off x="8206635" y="1269935"/>
        <a:ext cx="1808670" cy="1085202"/>
      </dsp:txXfrm>
    </dsp:sp>
    <dsp:sp modelId="{9F1D18E8-7034-4183-BBF3-403DB6404485}">
      <dsp:nvSpPr>
        <dsp:cNvPr id="0" name=""/>
        <dsp:cNvSpPr/>
      </dsp:nvSpPr>
      <dsp:spPr>
        <a:xfrm>
          <a:off x="2201344" y="1253960"/>
          <a:ext cx="1808670" cy="108520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Gun safety education </a:t>
          </a:r>
        </a:p>
      </dsp:txBody>
      <dsp:txXfrm>
        <a:off x="2201344" y="1253960"/>
        <a:ext cx="1808670" cy="1085202"/>
      </dsp:txXfrm>
    </dsp:sp>
    <dsp:sp modelId="{11658A7F-FE2A-4523-91A6-02C1EE82888D}">
      <dsp:nvSpPr>
        <dsp:cNvPr id="0" name=""/>
        <dsp:cNvSpPr/>
      </dsp:nvSpPr>
      <dsp:spPr>
        <a:xfrm>
          <a:off x="212005" y="1229250"/>
          <a:ext cx="1808670" cy="108520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Reduce jobsite access to lethal means</a:t>
          </a:r>
        </a:p>
      </dsp:txBody>
      <dsp:txXfrm>
        <a:off x="212005" y="1229250"/>
        <a:ext cx="1808670" cy="1085202"/>
      </dsp:txXfrm>
    </dsp:sp>
    <dsp:sp modelId="{A3FD1876-7329-4473-8E71-89620870EBB4}">
      <dsp:nvSpPr>
        <dsp:cNvPr id="0" name=""/>
        <dsp:cNvSpPr/>
      </dsp:nvSpPr>
      <dsp:spPr>
        <a:xfrm>
          <a:off x="4190790" y="1278671"/>
          <a:ext cx="1808670" cy="108520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Confirm access to benefits / educate employees on availability including EAP</a:t>
          </a:r>
        </a:p>
      </dsp:txBody>
      <dsp:txXfrm>
        <a:off x="4190790" y="1278671"/>
        <a:ext cx="1808670" cy="1085202"/>
      </dsp:txXfrm>
    </dsp:sp>
    <dsp:sp modelId="{D0E2AF5C-FA4B-4D5C-9DB4-91754F181A46}">
      <dsp:nvSpPr>
        <dsp:cNvPr id="0" name=""/>
        <dsp:cNvSpPr/>
      </dsp:nvSpPr>
      <dsp:spPr>
        <a:xfrm>
          <a:off x="2201253" y="2532390"/>
          <a:ext cx="1808670" cy="108520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Train managers/supervisors in people management – soft skills, communication</a:t>
          </a:r>
        </a:p>
      </dsp:txBody>
      <dsp:txXfrm>
        <a:off x="2201253" y="2532390"/>
        <a:ext cx="1808670" cy="1085202"/>
      </dsp:txXfrm>
    </dsp:sp>
    <dsp:sp modelId="{355680E3-F1CD-453C-827A-3D3901105614}">
      <dsp:nvSpPr>
        <dsp:cNvPr id="0" name=""/>
        <dsp:cNvSpPr/>
      </dsp:nvSpPr>
      <dsp:spPr>
        <a:xfrm>
          <a:off x="4190790" y="2532390"/>
          <a:ext cx="1808670" cy="108520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Train &amp; develop employees to reach full potential, given future hope</a:t>
          </a:r>
        </a:p>
      </dsp:txBody>
      <dsp:txXfrm>
        <a:off x="4190790" y="2532390"/>
        <a:ext cx="1808670" cy="1085202"/>
      </dsp:txXfrm>
    </dsp:sp>
    <dsp:sp modelId="{E1E12863-DD78-4BBD-8E30-CCBA2F68A659}">
      <dsp:nvSpPr>
        <dsp:cNvPr id="0" name=""/>
        <dsp:cNvSpPr/>
      </dsp:nvSpPr>
      <dsp:spPr>
        <a:xfrm>
          <a:off x="6180328" y="2532390"/>
          <a:ext cx="1808670" cy="108520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Build in Veteran protective factors</a:t>
          </a:r>
        </a:p>
      </dsp:txBody>
      <dsp:txXfrm>
        <a:off x="6180328" y="2532390"/>
        <a:ext cx="1808670" cy="1085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8523-2793-4283-9ABC-FD8D1E65BAA9}">
      <dsp:nvSpPr>
        <dsp:cNvPr id="0" name=""/>
        <dsp:cNvSpPr/>
      </dsp:nvSpPr>
      <dsp:spPr>
        <a:xfrm>
          <a:off x="781405" y="228599"/>
          <a:ext cx="3484066" cy="3432158"/>
        </a:xfrm>
        <a:prstGeom prst="ellipse">
          <a:avLst/>
        </a:prstGeom>
        <a:solidFill>
          <a:schemeClr val="accent5">
            <a:alpha val="50000"/>
          </a:schemeClr>
        </a:solidFill>
        <a:ln w="15875" cap="rnd" cmpd="sng" algn="ctr">
          <a:solidFill>
            <a:schemeClr val="accent2"/>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2"/>
              </a:solidFill>
            </a:rPr>
            <a:t>Perceived Burdensomeness </a:t>
          </a:r>
        </a:p>
        <a:p>
          <a:pPr marL="0" lvl="0" indent="0" algn="ctr" defTabSz="889000">
            <a:lnSpc>
              <a:spcPct val="90000"/>
            </a:lnSpc>
            <a:spcBef>
              <a:spcPct val="0"/>
            </a:spcBef>
            <a:spcAft>
              <a:spcPct val="35000"/>
            </a:spcAft>
            <a:buNone/>
          </a:pPr>
          <a:r>
            <a:rPr lang="en-US" sz="2000" kern="1200" dirty="0">
              <a:solidFill>
                <a:schemeClr val="accent2"/>
              </a:solidFill>
            </a:rPr>
            <a:t>“The world would be better without me”</a:t>
          </a:r>
        </a:p>
      </dsp:txBody>
      <dsp:txXfrm>
        <a:off x="1291635" y="731227"/>
        <a:ext cx="2463606" cy="2426902"/>
      </dsp:txXfrm>
    </dsp:sp>
    <dsp:sp modelId="{0E63C6C2-70AD-4856-96B9-1B4B9C5387AB}">
      <dsp:nvSpPr>
        <dsp:cNvPr id="0" name=""/>
        <dsp:cNvSpPr/>
      </dsp:nvSpPr>
      <dsp:spPr>
        <a:xfrm>
          <a:off x="3914405" y="324433"/>
          <a:ext cx="3328886" cy="3465413"/>
        </a:xfrm>
        <a:prstGeom prst="ellipse">
          <a:avLst/>
        </a:prstGeom>
        <a:solidFill>
          <a:schemeClr val="accent3">
            <a:lumMod val="60000"/>
            <a:lumOff val="40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2"/>
              </a:solidFill>
            </a:rPr>
            <a:t>Thwarted Belongingness</a:t>
          </a:r>
        </a:p>
        <a:p>
          <a:pPr marL="0" lvl="0" indent="0" algn="ctr" defTabSz="889000">
            <a:lnSpc>
              <a:spcPct val="90000"/>
            </a:lnSpc>
            <a:spcBef>
              <a:spcPct val="0"/>
            </a:spcBef>
            <a:spcAft>
              <a:spcPct val="35000"/>
            </a:spcAft>
            <a:buNone/>
          </a:pPr>
          <a:r>
            <a:rPr lang="en-US" sz="2000" kern="1200" dirty="0">
              <a:solidFill>
                <a:schemeClr val="accent2"/>
              </a:solidFill>
            </a:rPr>
            <a:t>“I am alone</a:t>
          </a:r>
          <a:r>
            <a:rPr lang="en-US" sz="2200" kern="1200" dirty="0">
              <a:solidFill>
                <a:schemeClr val="accent2"/>
              </a:solidFill>
            </a:rPr>
            <a:t>”</a:t>
          </a:r>
        </a:p>
      </dsp:txBody>
      <dsp:txXfrm>
        <a:off x="4401909" y="831931"/>
        <a:ext cx="2353878" cy="2450417"/>
      </dsp:txXfrm>
    </dsp:sp>
    <dsp:sp modelId="{52E105F6-1F3E-441E-83C4-A595B4A676AE}">
      <dsp:nvSpPr>
        <dsp:cNvPr id="0" name=""/>
        <dsp:cNvSpPr/>
      </dsp:nvSpPr>
      <dsp:spPr>
        <a:xfrm>
          <a:off x="2453822" y="2306773"/>
          <a:ext cx="3701926" cy="3582794"/>
        </a:xfrm>
        <a:prstGeom prst="ellipse">
          <a:avLst/>
        </a:prstGeom>
        <a:solidFill>
          <a:schemeClr val="accent1">
            <a:lumMod val="40000"/>
            <a:lumOff val="60000"/>
            <a:alpha val="50000"/>
          </a:schemeClr>
        </a:solidFill>
        <a:ln w="15875"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accent2"/>
            </a:solidFill>
          </a:endParaRPr>
        </a:p>
        <a:p>
          <a:pPr marL="0" lvl="0" indent="0" algn="ctr" defTabSz="977900">
            <a:lnSpc>
              <a:spcPct val="90000"/>
            </a:lnSpc>
            <a:spcBef>
              <a:spcPct val="0"/>
            </a:spcBef>
            <a:spcAft>
              <a:spcPct val="35000"/>
            </a:spcAft>
            <a:buNone/>
          </a:pPr>
          <a:r>
            <a:rPr lang="en-US" sz="2000" kern="1200" dirty="0">
              <a:solidFill>
                <a:schemeClr val="accent2"/>
              </a:solidFill>
            </a:rPr>
            <a:t>Acquired Capacity for Suicide </a:t>
          </a:r>
        </a:p>
        <a:p>
          <a:pPr marL="0" lvl="0" indent="0" algn="ctr" defTabSz="977900">
            <a:lnSpc>
              <a:spcPct val="90000"/>
            </a:lnSpc>
            <a:spcBef>
              <a:spcPct val="0"/>
            </a:spcBef>
            <a:spcAft>
              <a:spcPct val="35000"/>
            </a:spcAft>
            <a:buNone/>
          </a:pPr>
          <a:r>
            <a:rPr lang="en-US" sz="2000" kern="1200" dirty="0">
              <a:solidFill>
                <a:schemeClr val="accent2"/>
              </a:solidFill>
            </a:rPr>
            <a:t>“I am not afraid to die”</a:t>
          </a:r>
        </a:p>
      </dsp:txBody>
      <dsp:txXfrm>
        <a:off x="2995957" y="2831461"/>
        <a:ext cx="2617656" cy="253341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36332-AA66-4B30-9A53-7C3E50F1CA5B}"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3F7A8-9062-457A-AC5C-4C5137440047}" type="slidenum">
              <a:rPr lang="en-US" smtClean="0"/>
              <a:t>‹#›</a:t>
            </a:fld>
            <a:endParaRPr lang="en-US"/>
          </a:p>
        </p:txBody>
      </p:sp>
    </p:spTree>
    <p:extLst>
      <p:ext uri="{BB962C8B-B14F-4D97-AF65-F5344CB8AC3E}">
        <p14:creationId xmlns:p14="http://schemas.microsoft.com/office/powerpoint/2010/main" val="242939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4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10</a:t>
            </a:fld>
            <a:endParaRPr lang="en-US"/>
          </a:p>
        </p:txBody>
      </p:sp>
    </p:spTree>
    <p:extLst>
      <p:ext uri="{BB962C8B-B14F-4D97-AF65-F5344CB8AC3E}">
        <p14:creationId xmlns:p14="http://schemas.microsoft.com/office/powerpoint/2010/main" val="206566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aligning with Mental Health with Safety – </a:t>
            </a:r>
          </a:p>
          <a:p>
            <a:r>
              <a:rPr lang="en-US" dirty="0"/>
              <a:t>Upstream is providing the training to prevent the issue – </a:t>
            </a:r>
          </a:p>
          <a:p>
            <a:r>
              <a:rPr lang="en-US" dirty="0"/>
              <a:t>Midstream reduces the risk if the event occurs (fall protection, PPE) – </a:t>
            </a:r>
          </a:p>
          <a:p>
            <a:r>
              <a:rPr lang="en-US" dirty="0"/>
              <a:t>Downstream is our emergency response/evacuation plan.</a:t>
            </a:r>
          </a:p>
          <a:p>
            <a:endParaRPr lang="en-US" dirty="0"/>
          </a:p>
          <a:p>
            <a:r>
              <a:rPr lang="en-US" dirty="0"/>
              <a:t>Upstream:  </a:t>
            </a:r>
          </a:p>
          <a:p>
            <a:r>
              <a:rPr lang="en-US" dirty="0"/>
              <a:t>Have vocal leadership support</a:t>
            </a:r>
          </a:p>
          <a:p>
            <a:r>
              <a:rPr lang="en-US" dirty="0"/>
              <a:t>Hang up posters</a:t>
            </a:r>
          </a:p>
          <a:p>
            <a:r>
              <a:rPr lang="en-US" dirty="0"/>
              <a:t>Include in company meetings, newsletters</a:t>
            </a:r>
          </a:p>
          <a:p>
            <a:r>
              <a:rPr lang="en-US" dirty="0"/>
              <a:t>Include in toolbox talks, safety trainings</a:t>
            </a:r>
          </a:p>
          <a:p>
            <a:r>
              <a:rPr lang="en-US" dirty="0"/>
              <a:t>Support work life balance</a:t>
            </a:r>
          </a:p>
          <a:p>
            <a:r>
              <a:rPr lang="en-US" dirty="0"/>
              <a:t>Build and encourage peer support</a:t>
            </a:r>
          </a:p>
          <a:p>
            <a:endParaRPr lang="en-US" dirty="0"/>
          </a:p>
          <a:p>
            <a:endParaRPr lang="en-US" dirty="0"/>
          </a:p>
          <a:p>
            <a:r>
              <a:rPr lang="en-US" dirty="0"/>
              <a:t>Midstream:</a:t>
            </a:r>
          </a:p>
          <a:p>
            <a:r>
              <a:rPr lang="en-US" dirty="0"/>
              <a:t>Gatekeeper training</a:t>
            </a:r>
          </a:p>
          <a:p>
            <a:r>
              <a:rPr lang="en-US" dirty="0"/>
              <a:t>Referral process</a:t>
            </a:r>
          </a:p>
          <a:p>
            <a:r>
              <a:rPr lang="en-US" dirty="0"/>
              <a:t>Integrate into wellness programs</a:t>
            </a:r>
          </a:p>
          <a:p>
            <a:r>
              <a:rPr lang="en-US" dirty="0"/>
              <a:t>Have EAP resources available</a:t>
            </a:r>
          </a:p>
          <a:p>
            <a:r>
              <a:rPr lang="en-US" dirty="0"/>
              <a:t>Include in performance reviews / as a component of incident-accident reviews</a:t>
            </a:r>
          </a:p>
          <a:p>
            <a:r>
              <a:rPr lang="en-US" dirty="0"/>
              <a:t>Include protective factors in WC claims – pain prescriptions, contact, follow up, return to work</a:t>
            </a:r>
          </a:p>
          <a:p>
            <a:endParaRPr lang="en-US" dirty="0"/>
          </a:p>
          <a:p>
            <a:r>
              <a:rPr lang="en-US" dirty="0"/>
              <a:t>Downstream:</a:t>
            </a:r>
          </a:p>
          <a:p>
            <a:r>
              <a:rPr lang="en-US" dirty="0"/>
              <a:t>Have a plan in place</a:t>
            </a:r>
          </a:p>
          <a:p>
            <a:r>
              <a:rPr lang="en-US" dirty="0"/>
              <a:t>Have access to counsellors – R3 Continuum</a:t>
            </a:r>
          </a:p>
          <a:p>
            <a:r>
              <a:rPr lang="en-US" dirty="0"/>
              <a:t>Always address – don’t ignore / think it will pass</a:t>
            </a:r>
          </a:p>
          <a:p>
            <a:r>
              <a:rPr lang="en-US" dirty="0"/>
              <a:t>Involve the family</a:t>
            </a:r>
          </a:p>
        </p:txBody>
      </p:sp>
      <p:sp>
        <p:nvSpPr>
          <p:cNvPr id="4" name="Slide Number Placeholder 3"/>
          <p:cNvSpPr>
            <a:spLocks noGrp="1"/>
          </p:cNvSpPr>
          <p:nvPr>
            <p:ph type="sldNum" sz="quarter" idx="5"/>
          </p:nvPr>
        </p:nvSpPr>
        <p:spPr/>
        <p:txBody>
          <a:bodyPr/>
          <a:lstStyle/>
          <a:p>
            <a:fld id="{01C3F7A8-9062-457A-AC5C-4C5137440047}" type="slidenum">
              <a:rPr lang="en-US" smtClean="0"/>
              <a:t>11</a:t>
            </a:fld>
            <a:endParaRPr lang="en-US"/>
          </a:p>
        </p:txBody>
      </p:sp>
    </p:spTree>
    <p:extLst>
      <p:ext uri="{BB962C8B-B14F-4D97-AF65-F5344CB8AC3E}">
        <p14:creationId xmlns:p14="http://schemas.microsoft.com/office/powerpoint/2010/main" val="226830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organization’s definition of mental health is “A state of well being in which every individual realizes his or her own potential, can cope with the stress of normal life, can work productively and fruitfully and is able to make a contribution to his or her community”.  </a:t>
            </a:r>
          </a:p>
          <a:p>
            <a:endParaRPr lang="en-US" dirty="0"/>
          </a:p>
          <a:p>
            <a:endParaRPr lang="en-US" dirty="0"/>
          </a:p>
          <a:p>
            <a:r>
              <a:rPr lang="en-US" dirty="0"/>
              <a:t>Absenteeism, presenteeism, lost productivity and safety incidents, caused by mental illness + substance abuse is estimated to cost $80 – 100 billion annually</a:t>
            </a:r>
          </a:p>
          <a:p>
            <a:endParaRPr lang="en-US" dirty="0"/>
          </a:p>
          <a:p>
            <a:r>
              <a:rPr lang="en-US" sz="1200" b="0" i="0" kern="1200" dirty="0">
                <a:solidFill>
                  <a:schemeClr val="tx1"/>
                </a:solidFill>
                <a:effectLst/>
                <a:latin typeface="+mn-lt"/>
                <a:ea typeface="+mn-ea"/>
                <a:cs typeface="+mn-cs"/>
              </a:rPr>
              <a:t>“…the total cost of presenteeism in the United States to be more than $150 billion per year. Furthermore, most studies confirm that presenteeism is far more costly than illness-related absenteeism or disability. The two </a:t>
            </a:r>
            <a:r>
              <a:rPr lang="en-US" sz="1200" b="0" i="1" kern="1200" dirty="0">
                <a:solidFill>
                  <a:schemeClr val="tx1"/>
                </a:solidFill>
                <a:effectLst/>
                <a:latin typeface="+mn-lt"/>
                <a:ea typeface="+mn-ea"/>
                <a:cs typeface="+mn-cs"/>
              </a:rPr>
              <a:t>Journal of the American Medical Association</a:t>
            </a:r>
            <a:r>
              <a:rPr lang="en-US" sz="1200" b="0" i="0" kern="1200" dirty="0">
                <a:solidFill>
                  <a:schemeClr val="tx1"/>
                </a:solidFill>
                <a:effectLst/>
                <a:latin typeface="+mn-lt"/>
                <a:ea typeface="+mn-ea"/>
                <a:cs typeface="+mn-cs"/>
              </a:rPr>
              <a:t> studies, for example, found that the on-the-job productivity loss resulting from depression and pain was roughly three times greater than the absence-related productivity loss attributed to these conditions. That is, less time was actually lost from people staying home than from them showing up but not performing at the top of their game.” Source: https://</a:t>
            </a:r>
            <a:r>
              <a:rPr lang="en-US" sz="1200" b="0" i="0" kern="1200" dirty="0" err="1">
                <a:solidFill>
                  <a:schemeClr val="tx1"/>
                </a:solidFill>
                <a:effectLst/>
                <a:latin typeface="+mn-lt"/>
                <a:ea typeface="+mn-ea"/>
                <a:cs typeface="+mn-cs"/>
              </a:rPr>
              <a:t>hbr.org</a:t>
            </a:r>
            <a:r>
              <a:rPr lang="en-US" sz="1200" b="0" i="0" kern="1200" dirty="0">
                <a:solidFill>
                  <a:schemeClr val="tx1"/>
                </a:solidFill>
                <a:effectLst/>
                <a:latin typeface="+mn-lt"/>
                <a:ea typeface="+mn-ea"/>
                <a:cs typeface="+mn-cs"/>
              </a:rPr>
              <a:t>/2004/10/presenteeism-at-work-but-out-of-it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“depression set U.S. employers back some $35 billion a year in reduced performance at work and that pain conditions such as arthritis, headaches, and back problems cost nearly $47 billion.” Source https://</a:t>
            </a:r>
            <a:r>
              <a:rPr lang="en-US" sz="1200" b="0" i="0" kern="1200" dirty="0" err="1">
                <a:solidFill>
                  <a:schemeClr val="tx1"/>
                </a:solidFill>
                <a:effectLst/>
                <a:latin typeface="+mn-lt"/>
                <a:ea typeface="+mn-ea"/>
                <a:cs typeface="+mn-cs"/>
              </a:rPr>
              <a:t>hbr.org</a:t>
            </a:r>
            <a:r>
              <a:rPr lang="en-US" sz="1200" b="0" i="0" kern="1200" dirty="0">
                <a:solidFill>
                  <a:schemeClr val="tx1"/>
                </a:solidFill>
                <a:effectLst/>
                <a:latin typeface="+mn-lt"/>
                <a:ea typeface="+mn-ea"/>
                <a:cs typeface="+mn-cs"/>
              </a:rPr>
              <a:t>/2004/10/presenteeism-at-work-but-out-of-it</a:t>
            </a:r>
          </a:p>
          <a:p>
            <a:endParaRPr lang="en-US" sz="1200" b="0" i="0" kern="1200" dirty="0">
              <a:solidFill>
                <a:schemeClr val="tx1"/>
              </a:solidFill>
              <a:effectLst/>
              <a:latin typeface="+mn-lt"/>
              <a:ea typeface="+mn-ea"/>
              <a:cs typeface="+mn-cs"/>
            </a:endParaRPr>
          </a:p>
          <a:p>
            <a:r>
              <a:rPr lang="en-US" dirty="0"/>
              <a:t>1 in 5 Adults will experience mental illness: https://</a:t>
            </a:r>
            <a:r>
              <a:rPr lang="en-US" dirty="0" err="1"/>
              <a:t>www.cdc.gov</a:t>
            </a:r>
            <a:r>
              <a:rPr lang="en-US" dirty="0"/>
              <a:t>/</a:t>
            </a:r>
            <a:r>
              <a:rPr lang="en-US" dirty="0" err="1"/>
              <a:t>mentalhealth</a:t>
            </a:r>
            <a:r>
              <a:rPr lang="en-US" dirty="0"/>
              <a:t>/learn/</a:t>
            </a:r>
            <a:r>
              <a:rPr lang="en-US" dirty="0" err="1"/>
              <a:t>index.htm</a:t>
            </a:r>
            <a:endParaRPr lang="en-US" dirty="0"/>
          </a:p>
          <a:p>
            <a:r>
              <a:rPr lang="en-US" sz="1200" b="1" kern="1200" dirty="0">
                <a:solidFill>
                  <a:schemeClr val="tx1"/>
                </a:solidFill>
                <a:effectLst/>
                <a:latin typeface="+mn-lt"/>
                <a:ea typeface="+mn-ea"/>
                <a:cs typeface="+mn-cs"/>
              </a:rPr>
              <a:t>52.9 Million People Source: https://</a:t>
            </a:r>
            <a:r>
              <a:rPr lang="en-US" sz="1200" b="1" kern="1200" dirty="0" err="1">
                <a:solidFill>
                  <a:schemeClr val="tx1"/>
                </a:solidFill>
                <a:effectLst/>
                <a:latin typeface="+mn-lt"/>
                <a:ea typeface="+mn-ea"/>
                <a:cs typeface="+mn-cs"/>
              </a:rPr>
              <a:t>www.nimh.nih.gov</a:t>
            </a:r>
            <a:r>
              <a:rPr lang="en-US" sz="1200" b="1" kern="1200" dirty="0">
                <a:solidFill>
                  <a:schemeClr val="tx1"/>
                </a:solidFill>
                <a:effectLst/>
                <a:latin typeface="+mn-lt"/>
                <a:ea typeface="+mn-ea"/>
                <a:cs typeface="+mn-cs"/>
              </a:rPr>
              <a:t>/health/statistics/mental-illness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60% are left untreated source: https://</a:t>
            </a:r>
            <a:r>
              <a:rPr lang="en-US" sz="1200" b="1" kern="1200" dirty="0" err="1">
                <a:solidFill>
                  <a:schemeClr val="tx1"/>
                </a:solidFill>
                <a:effectLst/>
                <a:latin typeface="+mn-lt"/>
                <a:ea typeface="+mn-ea"/>
                <a:cs typeface="+mn-cs"/>
              </a:rPr>
              <a:t>pphr.princeton.edu</a:t>
            </a:r>
            <a:r>
              <a:rPr lang="en-US" sz="1200" b="1" kern="1200" dirty="0">
                <a:solidFill>
                  <a:schemeClr val="tx1"/>
                </a:solidFill>
                <a:effectLst/>
                <a:latin typeface="+mn-lt"/>
                <a:ea typeface="+mn-ea"/>
                <a:cs typeface="+mn-cs"/>
              </a:rPr>
              <a:t>/2017/04/30/untreated-mental-illnesses-the-causes-and-effects/</a:t>
            </a:r>
            <a:endParaRPr lang="en-US" sz="1200" kern="1200" dirty="0">
              <a:solidFill>
                <a:schemeClr val="tx1"/>
              </a:solidFill>
              <a:effectLst/>
              <a:latin typeface="+mn-lt"/>
              <a:ea typeface="+mn-ea"/>
              <a:cs typeface="+mn-cs"/>
            </a:endParaRPr>
          </a:p>
          <a:p>
            <a:r>
              <a:rPr lang="en-US" dirty="0"/>
              <a:t>6.9% source: https://</a:t>
            </a:r>
            <a:r>
              <a:rPr lang="en-US" dirty="0" err="1"/>
              <a:t>namityler.org</a:t>
            </a:r>
            <a:r>
              <a:rPr lang="en-US" dirty="0"/>
              <a:t>/mental-health-numbers/#:~:text=6.9%25%20of%20adults%20in%20the,million%20adults%20in%20the%20U.S.</a:t>
            </a:r>
          </a:p>
          <a:p>
            <a:r>
              <a:rPr lang="en-US" dirty="0"/>
              <a:t>6.7% source: https://</a:t>
            </a:r>
            <a:r>
              <a:rPr lang="en-US" dirty="0" err="1"/>
              <a:t>www.nami.org</a:t>
            </a:r>
            <a:r>
              <a:rPr lang="en-US" dirty="0"/>
              <a:t>/</a:t>
            </a:r>
            <a:r>
              <a:rPr lang="en-US" dirty="0" err="1"/>
              <a:t>mhstats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investment source: https://</a:t>
            </a:r>
            <a:r>
              <a:rPr lang="en-US" dirty="0" err="1"/>
              <a:t>www.nsc.org</a:t>
            </a:r>
            <a:r>
              <a:rPr lang="en-US" dirty="0"/>
              <a:t>/newsroom/new-mental-health-cost-calculator-demonstrates-why</a:t>
            </a:r>
          </a:p>
          <a:p>
            <a:r>
              <a:rPr lang="en-US" dirty="0"/>
              <a:t>$1 trillion lost Source: https://</a:t>
            </a:r>
            <a:r>
              <a:rPr lang="en-US" dirty="0" err="1"/>
              <a:t>www.nami.org</a:t>
            </a:r>
            <a:r>
              <a:rPr lang="en-US" dirty="0"/>
              <a:t>/NAMI/media/NAMI-Media/Infographics/NAMI_Impact_RippleEffect_2020_FINAL.pdf</a:t>
            </a:r>
          </a:p>
          <a:p>
            <a:endParaRPr lang="en-US" dirty="0"/>
          </a:p>
        </p:txBody>
      </p:sp>
      <p:sp>
        <p:nvSpPr>
          <p:cNvPr id="4" name="Slide Number Placeholder 3"/>
          <p:cNvSpPr>
            <a:spLocks noGrp="1"/>
          </p:cNvSpPr>
          <p:nvPr>
            <p:ph type="sldNum" sz="quarter" idx="5"/>
          </p:nvPr>
        </p:nvSpPr>
        <p:spPr/>
        <p:txBody>
          <a:bodyPr/>
          <a:lstStyle/>
          <a:p>
            <a:pPr defTabSz="483265">
              <a:defRPr/>
            </a:pPr>
            <a:fld id="{0A28FF84-600C-46DA-AB5F-3641A1422F93}" type="slidenum">
              <a:rPr lang="en-US">
                <a:solidFill>
                  <a:prstClr val="black"/>
                </a:solidFill>
                <a:latin typeface="Calibri" panose="020F0502020204030204"/>
              </a:rPr>
              <a:pPr defTabSz="48326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9482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warning signs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26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changes in performance should be addressed with care and concern first – not instantly as a disciplinary action.  Ask what is going on to cause these changes in behavior – give opportunity to ask for help.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92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how to have the conversation – use this opportunity to encourage </a:t>
            </a:r>
            <a:r>
              <a:rPr lang="en-US" dirty="0" err="1"/>
              <a:t>LivingWorks</a:t>
            </a:r>
            <a:r>
              <a:rPr lang="en-US" dirty="0"/>
              <a:t> training.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41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3F7A8-9062-457A-AC5C-4C5137440047}" type="slidenum">
              <a:rPr lang="en-US" smtClean="0"/>
              <a:t>16</a:t>
            </a:fld>
            <a:endParaRPr lang="en-US"/>
          </a:p>
        </p:txBody>
      </p:sp>
    </p:spTree>
    <p:extLst>
      <p:ext uri="{BB962C8B-B14F-4D97-AF65-F5344CB8AC3E}">
        <p14:creationId xmlns:p14="http://schemas.microsoft.com/office/powerpoint/2010/main" val="1426355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those protective factors in to correspond with the areas of risk.  </a:t>
            </a:r>
          </a:p>
        </p:txBody>
      </p:sp>
      <p:sp>
        <p:nvSpPr>
          <p:cNvPr id="4" name="Slide Number Placeholder 3"/>
          <p:cNvSpPr>
            <a:spLocks noGrp="1"/>
          </p:cNvSpPr>
          <p:nvPr>
            <p:ph type="sldNum" sz="quarter" idx="5"/>
          </p:nvPr>
        </p:nvSpPr>
        <p:spPr/>
        <p:txBody>
          <a:bodyPr/>
          <a:lstStyle/>
          <a:p>
            <a:fld id="{B9209EBD-AFDA-4031-AD51-A94129CC7457}" type="slidenum">
              <a:rPr lang="en-US" smtClean="0"/>
              <a:t>17</a:t>
            </a:fld>
            <a:endParaRPr lang="en-US"/>
          </a:p>
        </p:txBody>
      </p:sp>
    </p:spTree>
    <p:extLst>
      <p:ext uri="{BB962C8B-B14F-4D97-AF65-F5344CB8AC3E}">
        <p14:creationId xmlns:p14="http://schemas.microsoft.com/office/powerpoint/2010/main" val="3220933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18</a:t>
            </a:fld>
            <a:endParaRPr lang="en-US"/>
          </a:p>
        </p:txBody>
      </p:sp>
    </p:spTree>
    <p:extLst>
      <p:ext uri="{BB962C8B-B14F-4D97-AF65-F5344CB8AC3E}">
        <p14:creationId xmlns:p14="http://schemas.microsoft.com/office/powerpoint/2010/main" val="402105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 </a:t>
            </a:r>
            <a:r>
              <a:rPr lang="en-US" b="0" i="0" dirty="0">
                <a:solidFill>
                  <a:srgbClr val="000000"/>
                </a:solidFill>
                <a:effectLst/>
                <a:latin typeface="Open Sans" panose="020B0606030504020204" pitchFamily="34" charset="0"/>
              </a:rPr>
              <a:t>https://blogs.cdc.gov/niosh-science-blog/2019/08/08/injury-suicide-opioids/#_edn7 </a:t>
            </a:r>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19</a:t>
            </a:fld>
            <a:endParaRPr lang="en-US"/>
          </a:p>
        </p:txBody>
      </p:sp>
    </p:spTree>
    <p:extLst>
      <p:ext uri="{BB962C8B-B14F-4D97-AF65-F5344CB8AC3E}">
        <p14:creationId xmlns:p14="http://schemas.microsoft.com/office/powerpoint/2010/main" val="348650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2</a:t>
            </a:fld>
            <a:endParaRPr lang="en-US"/>
          </a:p>
        </p:txBody>
      </p:sp>
    </p:spTree>
    <p:extLst>
      <p:ext uri="{BB962C8B-B14F-4D97-AF65-F5344CB8AC3E}">
        <p14:creationId xmlns:p14="http://schemas.microsoft.com/office/powerpoint/2010/main" val="3135144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Opioids are definitely a part of the suicide issue but an issue all on their own - no place at work.</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68,630 opioid od deaths overall: </a:t>
            </a:r>
            <a:r>
              <a:rPr lang="en-US" dirty="0"/>
              <a:t>https://</a:t>
            </a:r>
            <a:r>
              <a:rPr lang="en-US" dirty="0" err="1"/>
              <a:t>nida.nih.gov</a:t>
            </a:r>
            <a:r>
              <a:rPr lang="en-US" dirty="0"/>
              <a:t>/research-topics/trends-statistics/overdose-death-rates</a:t>
            </a:r>
          </a:p>
          <a:p>
            <a:r>
              <a:rPr lang="en-US" dirty="0"/>
              <a:t>“</a:t>
            </a:r>
            <a:r>
              <a:rPr lang="en-US" sz="1200" b="0" i="0" kern="1200" dirty="0">
                <a:solidFill>
                  <a:schemeClr val="tx1"/>
                </a:solidFill>
                <a:effectLst/>
                <a:latin typeface="+mn-lt"/>
                <a:ea typeface="+mn-ea"/>
                <a:cs typeface="+mn-cs"/>
              </a:rPr>
              <a:t>Opioid-involved overdose deaths rose from 21,088 in 2010 to 47,600 in 2017 and remained steady in 2018 with 46,802 deaths. This was followed by a significant increase through 2020 to 68,630 overdose deaths.”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16,416</a:t>
            </a:r>
            <a:r>
              <a:rPr kumimoji="0" lang="en-US" sz="1200" b="0" i="0" u="none" strike="noStrike" kern="1200" cap="none" spc="0" normalizeH="0" baseline="0" noProof="0" dirty="0">
                <a:ln>
                  <a:noFill/>
                </a:ln>
                <a:solidFill>
                  <a:srgbClr val="45848A"/>
                </a:solidFill>
                <a:effectLst/>
                <a:uLnTx/>
                <a:uFillTx/>
                <a:latin typeface="Century Gothic" panose="020B0502020202020204"/>
                <a:ea typeface="+mn-ea"/>
                <a:cs typeface="+mn-cs"/>
              </a:rPr>
              <a:t> Prescription Opioid Overdose Deaths source: </a:t>
            </a:r>
            <a:r>
              <a:rPr lang="en-US" dirty="0"/>
              <a:t>https://</a:t>
            </a:r>
            <a:r>
              <a:rPr lang="en-US" dirty="0" err="1"/>
              <a:t>nida.nih.gov</a:t>
            </a:r>
            <a:r>
              <a:rPr lang="en-US" dirty="0"/>
              <a:t>/research-topics/trends-statistics/overdose-death-rates</a:t>
            </a:r>
          </a:p>
          <a:p>
            <a:r>
              <a:rPr lang="en-US" sz="1200" b="0" i="0" kern="1200" dirty="0">
                <a:solidFill>
                  <a:schemeClr val="tx1"/>
                </a:solidFill>
                <a:effectLst/>
                <a:latin typeface="+mn-lt"/>
                <a:ea typeface="+mn-ea"/>
                <a:cs typeface="+mn-cs"/>
              </a:rPr>
              <a:t>“Drug overdose deaths involving prescription opioids rose from 3,442 in 1999 to 17,029 in 2017. From 2017 to 2019, the number of deaths declined to 14,139, followed by an increase to 16,416 in 2020. The bars are overlaid by lines showing the number of deaths involving prescription opioids in combination with synthetic opioids other than methadone (primarily fentanyl) or without any other opioid from 1999 to 2020 (Source: CDC WONDER).”</a:t>
            </a:r>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20</a:t>
            </a:fld>
            <a:endParaRPr lang="en-US"/>
          </a:p>
        </p:txBody>
      </p:sp>
    </p:spTree>
    <p:extLst>
      <p:ext uri="{BB962C8B-B14F-4D97-AF65-F5344CB8AC3E}">
        <p14:creationId xmlns:p14="http://schemas.microsoft.com/office/powerpoint/2010/main" val="355148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educate employees about not taking these longer than needed, about their addictive effects.</a:t>
            </a:r>
          </a:p>
          <a:p>
            <a:r>
              <a:rPr lang="en-US" dirty="0"/>
              <a:t>Need to manage WC cases to be sure that long term prescriptions are not being issued, work with WC carrier and treating physician.</a:t>
            </a:r>
          </a:p>
          <a:p>
            <a:endParaRPr lang="en-US" dirty="0"/>
          </a:p>
          <a:p>
            <a:endParaRPr lang="en-US" dirty="0"/>
          </a:p>
          <a:p>
            <a:r>
              <a:rPr lang="en-US" dirty="0"/>
              <a:t>https://</a:t>
            </a:r>
            <a:r>
              <a:rPr lang="en-US" dirty="0" err="1"/>
              <a:t>www.cdc.gov</a:t>
            </a:r>
            <a:r>
              <a:rPr lang="en-US" dirty="0"/>
              <a:t>/</a:t>
            </a:r>
            <a:r>
              <a:rPr lang="en-US" dirty="0" err="1"/>
              <a:t>mmwr</a:t>
            </a:r>
            <a:r>
              <a:rPr lang="en-US" dirty="0"/>
              <a:t>/volumes/66/</a:t>
            </a:r>
            <a:r>
              <a:rPr lang="en-US" dirty="0" err="1"/>
              <a:t>wr</a:t>
            </a:r>
            <a:r>
              <a:rPr lang="en-US" dirty="0"/>
              <a:t>/mm6610a1.htm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F7A8-9062-457A-AC5C-4C51374400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61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do?</a:t>
            </a:r>
          </a:p>
          <a:p>
            <a:endParaRPr lang="en-US" dirty="0"/>
          </a:p>
          <a:p>
            <a:r>
              <a:rPr lang="en-US" dirty="0"/>
              <a:t>Let’s start by looking at the risk factors and how to address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8FF84-600C-46DA-AB5F-3641A1422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9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do?</a:t>
            </a:r>
          </a:p>
          <a:p>
            <a:endParaRPr lang="en-US" dirty="0"/>
          </a:p>
          <a:p>
            <a:r>
              <a:rPr lang="en-US" dirty="0"/>
              <a:t>Let’s start by looking at the risk factors and how to address them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8FF84-600C-46DA-AB5F-3641A1422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85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24</a:t>
            </a:fld>
            <a:endParaRPr lang="en-US"/>
          </a:p>
        </p:txBody>
      </p:sp>
    </p:spTree>
    <p:extLst>
      <p:ext uri="{BB962C8B-B14F-4D97-AF65-F5344CB8AC3E}">
        <p14:creationId xmlns:p14="http://schemas.microsoft.com/office/powerpoint/2010/main" val="4072956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3F7A8-9062-457A-AC5C-4C5137440047}" type="slidenum">
              <a:rPr lang="en-US" smtClean="0"/>
              <a:t>25</a:t>
            </a:fld>
            <a:endParaRPr lang="en-US"/>
          </a:p>
        </p:txBody>
      </p:sp>
    </p:spTree>
    <p:extLst>
      <p:ext uri="{BB962C8B-B14F-4D97-AF65-F5344CB8AC3E}">
        <p14:creationId xmlns:p14="http://schemas.microsoft.com/office/powerpoint/2010/main" val="177601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organization – what the STAND up stands for – take the pledge.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157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27</a:t>
            </a:fld>
            <a:endParaRPr lang="en-US"/>
          </a:p>
        </p:txBody>
      </p:sp>
    </p:spTree>
    <p:extLst>
      <p:ext uri="{BB962C8B-B14F-4D97-AF65-F5344CB8AC3E}">
        <p14:creationId xmlns:p14="http://schemas.microsoft.com/office/powerpoint/2010/main" val="109575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using proper language, how it reframes the conversation and gives dignity and respect – </a:t>
            </a:r>
          </a:p>
          <a:p>
            <a:endParaRPr lang="en-US" dirty="0"/>
          </a:p>
          <a:p>
            <a:r>
              <a:rPr lang="en-US" sz="1200" b="0" i="0" kern="1200" dirty="0">
                <a:solidFill>
                  <a:schemeClr val="tx1"/>
                </a:solidFill>
                <a:effectLst/>
                <a:latin typeface="+mn-lt"/>
                <a:ea typeface="+mn-ea"/>
                <a:cs typeface="+mn-cs"/>
              </a:rPr>
              <a:t>“Using person-first language is a great place to start, as it helps validate individuals’ experiences without reducing them to a diagnosis or condition. It also fosters greater understanding, dignity and respect for everyone, whether they are experiencing mental health challenges or not.” Source: https://</a:t>
            </a:r>
            <a:r>
              <a:rPr lang="en-US" sz="1200" b="0" i="0" kern="1200" dirty="0" err="1">
                <a:solidFill>
                  <a:schemeClr val="tx1"/>
                </a:solidFill>
                <a:effectLst/>
                <a:latin typeface="+mn-lt"/>
                <a:ea typeface="+mn-ea"/>
                <a:cs typeface="+mn-cs"/>
              </a:rPr>
              <a:t>www.mentalhealthfirstaid.org</a:t>
            </a:r>
            <a:r>
              <a:rPr lang="en-US" sz="1200" b="0" i="0" kern="1200" dirty="0">
                <a:solidFill>
                  <a:schemeClr val="tx1"/>
                </a:solidFill>
                <a:effectLst/>
                <a:latin typeface="+mn-lt"/>
                <a:ea typeface="+mn-ea"/>
                <a:cs typeface="+mn-cs"/>
              </a:rPr>
              <a:t>/2022/04/use-person-first-language-to-reduce-stigma/#:~:text=Using%20person%2Dfirst%20language%20is,mental%20health%20challenges%20or%20not.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79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837" lvl="1" indent="-342900">
              <a:lnSpc>
                <a:spcPts val="1960"/>
              </a:lnSpc>
              <a:spcAft>
                <a:spcPts val="1200"/>
              </a:spcAft>
              <a:buFont typeface="+mj-lt"/>
              <a:buAutoNum type="arabicPeriod"/>
            </a:pPr>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4</a:t>
            </a:fld>
            <a:endParaRPr lang="en-US"/>
          </a:p>
        </p:txBody>
      </p:sp>
    </p:spTree>
    <p:extLst>
      <p:ext uri="{BB962C8B-B14F-4D97-AF65-F5344CB8AC3E}">
        <p14:creationId xmlns:p14="http://schemas.microsoft.com/office/powerpoint/2010/main" val="165040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https://www.cdc.gov/mmwr/volumes/69/wr/mm6932a1.htm</a:t>
            </a:r>
          </a:p>
          <a:p>
            <a:r>
              <a:rPr lang="en-US" dirty="0"/>
              <a:t>https://www.cpwr.com/wp-content/uploads/DataBulletin-January2022.pdf</a:t>
            </a:r>
          </a:p>
          <a:p>
            <a:endParaRPr lang="en-US" dirty="0"/>
          </a:p>
          <a:p>
            <a:endParaRPr lang="en-US" dirty="0"/>
          </a:p>
        </p:txBody>
      </p:sp>
      <p:sp>
        <p:nvSpPr>
          <p:cNvPr id="4" name="Slide Number Placeholder 3"/>
          <p:cNvSpPr>
            <a:spLocks noGrp="1"/>
          </p:cNvSpPr>
          <p:nvPr>
            <p:ph type="sldNum" sz="quarter" idx="5"/>
          </p:nvPr>
        </p:nvSpPr>
        <p:spPr/>
        <p:txBody>
          <a:bodyPr/>
          <a:lstStyle/>
          <a:p>
            <a:fld id="{01C3F7A8-9062-457A-AC5C-4C5137440047}" type="slidenum">
              <a:rPr lang="en-US" smtClean="0"/>
              <a:t>5</a:t>
            </a:fld>
            <a:endParaRPr lang="en-US"/>
          </a:p>
        </p:txBody>
      </p:sp>
    </p:spTree>
    <p:extLst>
      <p:ext uri="{BB962C8B-B14F-4D97-AF65-F5344CB8AC3E}">
        <p14:creationId xmlns:p14="http://schemas.microsoft.com/office/powerpoint/2010/main" val="321000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https://www.cdc.gov/mmwr/volumes/69/wr/mm6903a1.htm</a:t>
            </a:r>
          </a:p>
          <a:p>
            <a:r>
              <a:rPr lang="en-US" dirty="0"/>
              <a:t>https://</a:t>
            </a:r>
            <a:r>
              <a:rPr lang="en-US" dirty="0" err="1"/>
              <a:t>www.cpwr.com</a:t>
            </a:r>
            <a:r>
              <a:rPr lang="en-US" dirty="0"/>
              <a:t>/research/research-to-practice-r2p/r2p-library/other-resources-for-stakeholders/mental-health-addiction/suicide-prevention-resources/</a:t>
            </a:r>
          </a:p>
          <a:p>
            <a:endParaRPr lang="en-US" dirty="0"/>
          </a:p>
          <a:p>
            <a:r>
              <a:rPr lang="en-US" u="sng" dirty="0"/>
              <a:t>Rates – per 100,000</a:t>
            </a:r>
          </a:p>
          <a:p>
            <a:r>
              <a:rPr lang="en-US" dirty="0"/>
              <a:t>Construction Industry: 45.3 male; 9.4 female</a:t>
            </a:r>
          </a:p>
          <a:p>
            <a:r>
              <a:rPr lang="en-US" dirty="0"/>
              <a:t>Construction &amp; Extraction Occupation: 49.4 male; 25.5 female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Equipment operators: 52.8 male</a:t>
            </a:r>
          </a:p>
          <a:p>
            <a:r>
              <a:rPr lang="en-US" dirty="0"/>
              <a:t>All industries or occupations: 27.4 male; 7.7 female</a:t>
            </a:r>
          </a:p>
        </p:txBody>
      </p:sp>
      <p:sp>
        <p:nvSpPr>
          <p:cNvPr id="4" name="Slide Number Placeholder 3"/>
          <p:cNvSpPr>
            <a:spLocks noGrp="1"/>
          </p:cNvSpPr>
          <p:nvPr>
            <p:ph type="sldNum" sz="quarter" idx="5"/>
          </p:nvPr>
        </p:nvSpPr>
        <p:spPr/>
        <p:txBody>
          <a:bodyPr/>
          <a:lstStyle/>
          <a:p>
            <a:fld id="{01C3F7A8-9062-457A-AC5C-4C5137440047}" type="slidenum">
              <a:rPr lang="en-US" smtClean="0"/>
              <a:t>6</a:t>
            </a:fld>
            <a:endParaRPr lang="en-US"/>
          </a:p>
        </p:txBody>
      </p:sp>
    </p:spTree>
    <p:extLst>
      <p:ext uri="{BB962C8B-B14F-4D97-AF65-F5344CB8AC3E}">
        <p14:creationId xmlns:p14="http://schemas.microsoft.com/office/powerpoint/2010/main" val="399571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at this time – more detailed information will be discussed later in this presentation.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85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studies of suicide tied to occupation, common factors that seemed to lead to higher rates of suicide were population groups who experienced low levels of control over their daily work/tasks, and whose occupation was perceived to have a low skill level.</a:t>
            </a:r>
          </a:p>
          <a:p>
            <a:endParaRPr lang="en-US" dirty="0"/>
          </a:p>
          <a:p>
            <a:r>
              <a:rPr lang="en-US" dirty="0"/>
              <a:t>These same two factors are often cited as barriers to young workers joining the construction industry.  </a:t>
            </a:r>
          </a:p>
          <a:p>
            <a:endParaRPr lang="en-US" dirty="0"/>
          </a:p>
          <a:p>
            <a:r>
              <a:rPr lang="en-US" dirty="0"/>
              <a:t>By focusing on these issues at a cultural level can we improve the working environment in the industry and save lives at the same time?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02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animated to fly in in the order that correspond to the three elements of Joiner’s theory:</a:t>
            </a:r>
          </a:p>
          <a:p>
            <a:endParaRPr lang="en-US" dirty="0"/>
          </a:p>
          <a:p>
            <a:r>
              <a:rPr lang="en-US" dirty="0"/>
              <a:t>First four – Perceived burdensomeness</a:t>
            </a:r>
          </a:p>
          <a:p>
            <a:r>
              <a:rPr lang="en-US" dirty="0"/>
              <a:t>Next three – Thwarted belongingness</a:t>
            </a:r>
          </a:p>
          <a:p>
            <a:r>
              <a:rPr lang="en-US" dirty="0"/>
              <a:t>Next four – Capacity for suicide</a:t>
            </a:r>
          </a:p>
          <a:p>
            <a:r>
              <a:rPr lang="en-US" dirty="0"/>
              <a:t>Last 3 – additional factors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209EBD-AFDA-4031-AD51-A94129CC74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45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567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339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2746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055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465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3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1700-8833-B446-B7F0-45A82B34251C}"/>
              </a:ext>
            </a:extLst>
          </p:cNvPr>
          <p:cNvSpPr>
            <a:spLocks noGrp="1"/>
          </p:cNvSpPr>
          <p:nvPr>
            <p:ph type="ctrTitle"/>
          </p:nvPr>
        </p:nvSpPr>
        <p:spPr>
          <a:xfrm>
            <a:off x="4314847" y="865239"/>
            <a:ext cx="7197213" cy="264472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61FAE-B49C-9E4C-8112-E719C365E4DB}"/>
              </a:ext>
            </a:extLst>
          </p:cNvPr>
          <p:cNvSpPr>
            <a:spLocks noGrp="1"/>
          </p:cNvSpPr>
          <p:nvPr>
            <p:ph type="subTitle" idx="1"/>
          </p:nvPr>
        </p:nvSpPr>
        <p:spPr>
          <a:xfrm>
            <a:off x="4314847" y="4063180"/>
            <a:ext cx="7197214" cy="16198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BEA4DB73-FED0-6243-88C0-B1ECC154B013}"/>
              </a:ext>
            </a:extLst>
          </p:cNvPr>
          <p:cNvSpPr/>
          <p:nvPr userDrawn="1"/>
        </p:nvSpPr>
        <p:spPr>
          <a:xfrm>
            <a:off x="0" y="828481"/>
            <a:ext cx="4121834" cy="4854564"/>
          </a:xfrm>
          <a:prstGeom prst="rect">
            <a:avLst/>
          </a:prstGeom>
          <a:solidFill>
            <a:srgbClr val="F79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499DDC8-65E6-E144-B36B-B4CFC27D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40" y="2281082"/>
            <a:ext cx="2710374" cy="1562303"/>
          </a:xfrm>
          <a:prstGeom prst="rect">
            <a:avLst/>
          </a:prstGeom>
        </p:spPr>
      </p:pic>
      <p:sp>
        <p:nvSpPr>
          <p:cNvPr id="10" name="Rectangle 9">
            <a:extLst>
              <a:ext uri="{FF2B5EF4-FFF2-40B4-BE49-F238E27FC236}">
                <a16:creationId xmlns:a16="http://schemas.microsoft.com/office/drawing/2014/main" id="{AF72ABDE-6C9C-114D-8038-449BDAD54C1B}"/>
              </a:ext>
            </a:extLst>
          </p:cNvPr>
          <p:cNvSpPr/>
          <p:nvPr userDrawn="1"/>
        </p:nvSpPr>
        <p:spPr>
          <a:xfrm>
            <a:off x="4963777" y="3706761"/>
            <a:ext cx="5663381" cy="68826"/>
          </a:xfrm>
          <a:prstGeom prst="rect">
            <a:avLst/>
          </a:prstGeom>
          <a:solidFill>
            <a:srgbClr val="458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93F400-0AFD-B143-9950-DB15CD362B13}"/>
              </a:ext>
            </a:extLst>
          </p:cNvPr>
          <p:cNvSpPr/>
          <p:nvPr userDrawn="1"/>
        </p:nvSpPr>
        <p:spPr>
          <a:xfrm>
            <a:off x="8044543" y="5909187"/>
            <a:ext cx="4147457" cy="948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2">
            <a:extLst>
              <a:ext uri="{FF2B5EF4-FFF2-40B4-BE49-F238E27FC236}">
                <a16:creationId xmlns:a16="http://schemas.microsoft.com/office/drawing/2014/main" id="{2D95F818-8717-F048-B377-7DD09469779B}"/>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spTree>
    <p:extLst>
      <p:ext uri="{BB962C8B-B14F-4D97-AF65-F5344CB8AC3E}">
        <p14:creationId xmlns:p14="http://schemas.microsoft.com/office/powerpoint/2010/main" val="1685866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1700-8833-B446-B7F0-45A82B34251C}"/>
              </a:ext>
            </a:extLst>
          </p:cNvPr>
          <p:cNvSpPr>
            <a:spLocks noGrp="1"/>
          </p:cNvSpPr>
          <p:nvPr>
            <p:ph type="ctrTitle"/>
          </p:nvPr>
        </p:nvSpPr>
        <p:spPr>
          <a:xfrm>
            <a:off x="4314847" y="865239"/>
            <a:ext cx="7197213" cy="264472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61FAE-B49C-9E4C-8112-E719C365E4DB}"/>
              </a:ext>
            </a:extLst>
          </p:cNvPr>
          <p:cNvSpPr>
            <a:spLocks noGrp="1"/>
          </p:cNvSpPr>
          <p:nvPr>
            <p:ph type="subTitle" idx="1"/>
          </p:nvPr>
        </p:nvSpPr>
        <p:spPr>
          <a:xfrm>
            <a:off x="4314847" y="4063180"/>
            <a:ext cx="7197214" cy="16198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BEA4DB73-FED0-6243-88C0-B1ECC154B013}"/>
              </a:ext>
            </a:extLst>
          </p:cNvPr>
          <p:cNvSpPr/>
          <p:nvPr userDrawn="1"/>
        </p:nvSpPr>
        <p:spPr>
          <a:xfrm>
            <a:off x="0" y="828481"/>
            <a:ext cx="4121834" cy="4854564"/>
          </a:xfrm>
          <a:prstGeom prst="rect">
            <a:avLst/>
          </a:prstGeom>
          <a:solidFill>
            <a:srgbClr val="F6B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72ABDE-6C9C-114D-8038-449BDAD54C1B}"/>
              </a:ext>
            </a:extLst>
          </p:cNvPr>
          <p:cNvSpPr/>
          <p:nvPr userDrawn="1"/>
        </p:nvSpPr>
        <p:spPr>
          <a:xfrm>
            <a:off x="4963777" y="3706761"/>
            <a:ext cx="5663381" cy="68826"/>
          </a:xfrm>
          <a:prstGeom prst="rect">
            <a:avLst/>
          </a:prstGeom>
          <a:solidFill>
            <a:srgbClr val="458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93F400-0AFD-B143-9950-DB15CD362B13}"/>
              </a:ext>
            </a:extLst>
          </p:cNvPr>
          <p:cNvSpPr/>
          <p:nvPr userDrawn="1"/>
        </p:nvSpPr>
        <p:spPr>
          <a:xfrm>
            <a:off x="7903029" y="5909187"/>
            <a:ext cx="4288971" cy="948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2">
            <a:extLst>
              <a:ext uri="{FF2B5EF4-FFF2-40B4-BE49-F238E27FC236}">
                <a16:creationId xmlns:a16="http://schemas.microsoft.com/office/drawing/2014/main" id="{2D95F818-8717-F048-B377-7DD09469779B}"/>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pic>
        <p:nvPicPr>
          <p:cNvPr id="13" name="Picture 12">
            <a:extLst>
              <a:ext uri="{FF2B5EF4-FFF2-40B4-BE49-F238E27FC236}">
                <a16:creationId xmlns:a16="http://schemas.microsoft.com/office/drawing/2014/main" id="{B2784391-350B-9C44-BBAB-6240DD8620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934" y="1944480"/>
            <a:ext cx="4549702" cy="2374820"/>
          </a:xfrm>
          <a:prstGeom prst="rect">
            <a:avLst/>
          </a:prstGeom>
        </p:spPr>
      </p:pic>
    </p:spTree>
    <p:extLst>
      <p:ext uri="{BB962C8B-B14F-4D97-AF65-F5344CB8AC3E}">
        <p14:creationId xmlns:p14="http://schemas.microsoft.com/office/powerpoint/2010/main" val="4015243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51E6-D4D3-5B4E-9ADA-FFDE26E5A7AC}"/>
              </a:ext>
            </a:extLst>
          </p:cNvPr>
          <p:cNvSpPr>
            <a:spLocks noGrp="1"/>
          </p:cNvSpPr>
          <p:nvPr>
            <p:ph type="title"/>
          </p:nvPr>
        </p:nvSpPr>
        <p:spPr>
          <a:xfrm>
            <a:off x="838200" y="403123"/>
            <a:ext cx="10515600" cy="124869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C50EBCF-5C68-0E42-9349-60A2F1797100}"/>
              </a:ext>
            </a:extLst>
          </p:cNvPr>
          <p:cNvSpPr>
            <a:spLocks noGrp="1"/>
          </p:cNvSpPr>
          <p:nvPr>
            <p:ph idx="1"/>
          </p:nvPr>
        </p:nvSpPr>
        <p:spPr>
          <a:xfrm>
            <a:off x="838200" y="1936955"/>
            <a:ext cx="10515600"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2908BAAE-D0D2-AA4D-8BF0-6FB738D93BA6}"/>
              </a:ext>
            </a:extLst>
          </p:cNvPr>
          <p:cNvSpPr/>
          <p:nvPr userDrawn="1"/>
        </p:nvSpPr>
        <p:spPr>
          <a:xfrm>
            <a:off x="0" y="403123"/>
            <a:ext cx="373626" cy="1248696"/>
          </a:xfrm>
          <a:prstGeom prst="rect">
            <a:avLst/>
          </a:prstGeom>
          <a:solidFill>
            <a:srgbClr val="458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2">
            <a:extLst>
              <a:ext uri="{FF2B5EF4-FFF2-40B4-BE49-F238E27FC236}">
                <a16:creationId xmlns:a16="http://schemas.microsoft.com/office/drawing/2014/main" id="{1EF453ED-8096-1345-80AF-DDD2989FDAC4}"/>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spTree>
    <p:extLst>
      <p:ext uri="{BB962C8B-B14F-4D97-AF65-F5344CB8AC3E}">
        <p14:creationId xmlns:p14="http://schemas.microsoft.com/office/powerpoint/2010/main" val="428307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58EA4-12C0-8A4D-88F0-88CE9A797090}"/>
              </a:ext>
            </a:extLst>
          </p:cNvPr>
          <p:cNvSpPr/>
          <p:nvPr userDrawn="1"/>
        </p:nvSpPr>
        <p:spPr>
          <a:xfrm>
            <a:off x="-78658" y="-10601"/>
            <a:ext cx="12270658" cy="4466714"/>
          </a:xfrm>
          <a:prstGeom prst="rect">
            <a:avLst/>
          </a:prstGeom>
          <a:solidFill>
            <a:srgbClr val="F6B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EC58FBE-AC93-344B-B802-4F850529EA00}"/>
              </a:ext>
            </a:extLst>
          </p:cNvPr>
          <p:cNvPicPr>
            <a:picLocks noChangeAspect="1"/>
          </p:cNvPicPr>
          <p:nvPr userDrawn="1"/>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78658" y="0"/>
            <a:ext cx="12373821" cy="4456113"/>
          </a:xfrm>
          <a:prstGeom prst="rect">
            <a:avLst/>
          </a:prstGeom>
        </p:spPr>
      </p:pic>
      <p:sp>
        <p:nvSpPr>
          <p:cNvPr id="2" name="Title 1">
            <a:extLst>
              <a:ext uri="{FF2B5EF4-FFF2-40B4-BE49-F238E27FC236}">
                <a16:creationId xmlns:a16="http://schemas.microsoft.com/office/drawing/2014/main" id="{EF83017C-DFFA-2A43-96BF-89302F5BE31F}"/>
              </a:ext>
            </a:extLst>
          </p:cNvPr>
          <p:cNvSpPr>
            <a:spLocks noGrp="1"/>
          </p:cNvSpPr>
          <p:nvPr>
            <p:ph type="title"/>
          </p:nvPr>
        </p:nvSpPr>
        <p:spPr>
          <a:xfrm>
            <a:off x="831850" y="1478783"/>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3BED5E-9912-E54D-82EC-81BA2D8D4ED6}"/>
              </a:ext>
            </a:extLst>
          </p:cNvPr>
          <p:cNvSpPr>
            <a:spLocks noGrp="1"/>
          </p:cNvSpPr>
          <p:nvPr>
            <p:ph type="body" idx="1"/>
          </p:nvPr>
        </p:nvSpPr>
        <p:spPr>
          <a:xfrm>
            <a:off x="831850" y="4589463"/>
            <a:ext cx="10515600" cy="123144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12">
            <a:extLst>
              <a:ext uri="{FF2B5EF4-FFF2-40B4-BE49-F238E27FC236}">
                <a16:creationId xmlns:a16="http://schemas.microsoft.com/office/drawing/2014/main" id="{6D4B34B8-2E13-CC46-8481-3971FFFBA070}"/>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spTree>
    <p:extLst>
      <p:ext uri="{BB962C8B-B14F-4D97-AF65-F5344CB8AC3E}">
        <p14:creationId xmlns:p14="http://schemas.microsoft.com/office/powerpoint/2010/main" val="105819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8CF9-A6E8-1641-AEBE-8BD904017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A359D-DF78-AD41-B6C4-ED6F0CB16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CFA86-1BB2-724A-977F-82E63F7FED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a:extLst>
              <a:ext uri="{FF2B5EF4-FFF2-40B4-BE49-F238E27FC236}">
                <a16:creationId xmlns:a16="http://schemas.microsoft.com/office/drawing/2014/main" id="{6B3F96BB-88BA-BF4E-A988-FF59796A695C}"/>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spTree>
    <p:extLst>
      <p:ext uri="{BB962C8B-B14F-4D97-AF65-F5344CB8AC3E}">
        <p14:creationId xmlns:p14="http://schemas.microsoft.com/office/powerpoint/2010/main" val="386839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614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FC89-E14E-F24D-AB70-24EBDFBFB5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71368B-9361-F244-BEF0-8CE1331F1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177FE-FC45-BA46-8EB2-076549844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394ADA-BE9D-3B4A-9B7D-03CAE0930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D2337E-125F-B34A-BB08-D66798C73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2">
            <a:extLst>
              <a:ext uri="{FF2B5EF4-FFF2-40B4-BE49-F238E27FC236}">
                <a16:creationId xmlns:a16="http://schemas.microsoft.com/office/drawing/2014/main" id="{5754CD0A-0EC5-D441-B1CA-BFC20735CAE3}"/>
              </a:ext>
            </a:extLst>
          </p:cNvPr>
          <p:cNvSpPr>
            <a:spLocks noGrp="1"/>
          </p:cNvSpPr>
          <p:nvPr>
            <p:ph type="ftr" sz="quarter" idx="10"/>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spTree>
    <p:extLst>
      <p:ext uri="{BB962C8B-B14F-4D97-AF65-F5344CB8AC3E}">
        <p14:creationId xmlns:p14="http://schemas.microsoft.com/office/powerpoint/2010/main" val="1265361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1D9B-C4A0-6042-8266-2316FA60B0B0}"/>
              </a:ext>
            </a:extLst>
          </p:cNvPr>
          <p:cNvSpPr>
            <a:spLocks noGrp="1"/>
          </p:cNvSpPr>
          <p:nvPr>
            <p:ph type="title"/>
          </p:nvPr>
        </p:nvSpPr>
        <p:spPr/>
        <p:txBody>
          <a:bodyPr/>
          <a:lstStyle/>
          <a:p>
            <a:r>
              <a:rPr lang="en-US"/>
              <a:t>Click to edit Master title style</a:t>
            </a:r>
          </a:p>
        </p:txBody>
      </p:sp>
      <p:sp>
        <p:nvSpPr>
          <p:cNvPr id="6" name="Footer Placeholder 12">
            <a:extLst>
              <a:ext uri="{FF2B5EF4-FFF2-40B4-BE49-F238E27FC236}">
                <a16:creationId xmlns:a16="http://schemas.microsoft.com/office/drawing/2014/main" id="{8E2ED66B-8D59-0343-A90E-C705452330A1}"/>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spTree>
    <p:extLst>
      <p:ext uri="{BB962C8B-B14F-4D97-AF65-F5344CB8AC3E}">
        <p14:creationId xmlns:p14="http://schemas.microsoft.com/office/powerpoint/2010/main" val="210845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F75D7-5EF7-314D-BEC4-B62250F9C728}"/>
              </a:ext>
            </a:extLst>
          </p:cNvPr>
          <p:cNvSpPr>
            <a:spLocks noGrp="1"/>
          </p:cNvSpPr>
          <p:nvPr>
            <p:ph type="dt" sz="half" idx="10"/>
          </p:nvPr>
        </p:nvSpPr>
        <p:spPr>
          <a:xfrm>
            <a:off x="838200" y="6356350"/>
            <a:ext cx="2743200" cy="365125"/>
          </a:xfrm>
          <a:prstGeom prst="rect">
            <a:avLst/>
          </a:prstGeom>
        </p:spPr>
        <p:txBody>
          <a:bodyPr/>
          <a:lstStyle/>
          <a:p>
            <a:fld id="{60517EE8-21BE-A94F-AB3A-E3B811AC4851}" type="datetimeFigureOut">
              <a:rPr lang="en-US" smtClean="0"/>
              <a:t>2/8/2024</a:t>
            </a:fld>
            <a:endParaRPr lang="en-US"/>
          </a:p>
        </p:txBody>
      </p:sp>
      <p:sp>
        <p:nvSpPr>
          <p:cNvPr id="3" name="Footer Placeholder 2">
            <a:extLst>
              <a:ext uri="{FF2B5EF4-FFF2-40B4-BE49-F238E27FC236}">
                <a16:creationId xmlns:a16="http://schemas.microsoft.com/office/drawing/2014/main" id="{548ABA10-30CA-A041-8CA8-D0E2060CEE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15DDB5-F8CF-E347-9B80-85FC063ED34B}"/>
              </a:ext>
            </a:extLst>
          </p:cNvPr>
          <p:cNvSpPr>
            <a:spLocks noGrp="1"/>
          </p:cNvSpPr>
          <p:nvPr>
            <p:ph type="sldNum" sz="quarter" idx="12"/>
          </p:nvPr>
        </p:nvSpPr>
        <p:spPr>
          <a:xfrm>
            <a:off x="8610600" y="6356350"/>
            <a:ext cx="2743200" cy="365125"/>
          </a:xfrm>
          <a:prstGeom prst="rect">
            <a:avLst/>
          </a:prstGeom>
        </p:spPr>
        <p:txBody>
          <a:bodyPr/>
          <a:lstStyle/>
          <a:p>
            <a:fld id="{D25511B1-5124-6341-9510-DDAC9DD29314}" type="slidenum">
              <a:rPr lang="en-US" smtClean="0"/>
              <a:t>‹#›</a:t>
            </a:fld>
            <a:endParaRPr lang="en-US"/>
          </a:p>
        </p:txBody>
      </p:sp>
    </p:spTree>
    <p:extLst>
      <p:ext uri="{BB962C8B-B14F-4D97-AF65-F5344CB8AC3E}">
        <p14:creationId xmlns:p14="http://schemas.microsoft.com/office/powerpoint/2010/main" val="55113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537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542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714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967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782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023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2/8/2024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082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2/8/2024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26998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387EA-3FCD-8E44-B81C-6D0F7B1B66F2}"/>
              </a:ext>
            </a:extLst>
          </p:cNvPr>
          <p:cNvSpPr>
            <a:spLocks noGrp="1"/>
          </p:cNvSpPr>
          <p:nvPr>
            <p:ph type="title"/>
          </p:nvPr>
        </p:nvSpPr>
        <p:spPr>
          <a:xfrm>
            <a:off x="838200" y="403123"/>
            <a:ext cx="10515600" cy="12875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C11A2A-C72F-9346-BF65-6C90CFEB5BB6}"/>
              </a:ext>
            </a:extLst>
          </p:cNvPr>
          <p:cNvSpPr>
            <a:spLocks noGrp="1"/>
          </p:cNvSpPr>
          <p:nvPr>
            <p:ph type="body" idx="1"/>
          </p:nvPr>
        </p:nvSpPr>
        <p:spPr>
          <a:xfrm>
            <a:off x="838200" y="1936955"/>
            <a:ext cx="10515600" cy="39918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1FDE5428-E375-5744-B321-092E3A91C07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386025" y="6045403"/>
            <a:ext cx="1163718" cy="670786"/>
          </a:xfrm>
          <a:prstGeom prst="rect">
            <a:avLst/>
          </a:prstGeom>
        </p:spPr>
      </p:pic>
      <p:sp>
        <p:nvSpPr>
          <p:cNvPr id="13" name="Footer Placeholder 12">
            <a:extLst>
              <a:ext uri="{FF2B5EF4-FFF2-40B4-BE49-F238E27FC236}">
                <a16:creationId xmlns:a16="http://schemas.microsoft.com/office/drawing/2014/main" id="{D5052732-5FD1-1F47-A1AA-765C6F915BD3}"/>
              </a:ext>
            </a:extLst>
          </p:cNvPr>
          <p:cNvSpPr>
            <a:spLocks noGrp="1"/>
          </p:cNvSpPr>
          <p:nvPr>
            <p:ph type="ftr" sz="quarter" idx="3"/>
          </p:nvPr>
        </p:nvSpPr>
        <p:spPr>
          <a:xfrm>
            <a:off x="838200" y="6409207"/>
            <a:ext cx="6196781" cy="306982"/>
          </a:xfrm>
          <a:prstGeom prst="rect">
            <a:avLst/>
          </a:prstGeom>
        </p:spPr>
        <p:txBody>
          <a:bodyPr vert="horz" lIns="91440" tIns="45720" rIns="91440" bIns="45720" rtlCol="0" anchor="ctr"/>
          <a:lstStyle>
            <a:lvl1pPr algn="ctr">
              <a:defRPr sz="1100" b="1">
                <a:solidFill>
                  <a:srgbClr val="45848A"/>
                </a:solidFill>
              </a:defRPr>
            </a:lvl1pPr>
          </a:lstStyle>
          <a:p>
            <a:pPr algn="l"/>
            <a:r>
              <a:rPr lang="en-US" dirty="0"/>
              <a:t>#</a:t>
            </a:r>
            <a:r>
              <a:rPr lang="en-US" dirty="0" err="1"/>
              <a:t>STANDupforSuicidePrevention</a:t>
            </a:r>
            <a:r>
              <a:rPr lang="en-US" dirty="0"/>
              <a:t>   |   </a:t>
            </a:r>
            <a:r>
              <a:rPr lang="en-US" dirty="0" err="1"/>
              <a:t>preventconstructionsuicide.com</a:t>
            </a:r>
            <a:endParaRPr lang="en-US" dirty="0"/>
          </a:p>
        </p:txBody>
      </p:sp>
      <p:pic>
        <p:nvPicPr>
          <p:cNvPr id="6" name="Picture 5">
            <a:extLst>
              <a:ext uri="{FF2B5EF4-FFF2-40B4-BE49-F238E27FC236}">
                <a16:creationId xmlns:a16="http://schemas.microsoft.com/office/drawing/2014/main" id="{58079855-C144-3142-867F-9D84FC0EC89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78952" y="5950272"/>
            <a:ext cx="1926055" cy="1005348"/>
          </a:xfrm>
          <a:prstGeom prst="rect">
            <a:avLst/>
          </a:prstGeom>
        </p:spPr>
      </p:pic>
    </p:spTree>
    <p:extLst>
      <p:ext uri="{BB962C8B-B14F-4D97-AF65-F5344CB8AC3E}">
        <p14:creationId xmlns:p14="http://schemas.microsoft.com/office/powerpoint/2010/main" val="29924748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l" defTabSz="914400" rtl="0" eaLnBrk="1" latinLnBrk="0" hangingPunct="1">
        <a:lnSpc>
          <a:spcPct val="90000"/>
        </a:lnSpc>
        <a:spcBef>
          <a:spcPct val="0"/>
        </a:spcBef>
        <a:buNone/>
        <a:defRPr sz="4400" b="1" kern="1200">
          <a:solidFill>
            <a:srgbClr val="F7942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F6B11A"/>
        </a:buClr>
        <a:buSzPct val="80000"/>
        <a:buFont typeface="System Font Regular"/>
        <a:buChar char="◆"/>
        <a:defRPr sz="2800" b="1"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F6B11A"/>
        </a:buClr>
        <a:buSzPct val="80000"/>
        <a:buFont typeface="System Font Regular"/>
        <a:buChar char="◆"/>
        <a:defRPr sz="2400" kern="1200">
          <a:solidFill>
            <a:srgbClr val="45848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F6B11A"/>
        </a:buClr>
        <a:buSzPct val="80000"/>
        <a:buFont typeface="System Font Regular"/>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F6B11A"/>
        </a:buClr>
        <a:buSzPct val="80000"/>
        <a:buFont typeface="System Font Regular"/>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F6B11A"/>
        </a:buClr>
        <a:buSzPct val="80000"/>
        <a:buFont typeface="System Font Regular"/>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reventconstructionsuicide.com/Toolbox_Talks" TargetMode="External"/><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preventconstructionsuicide.com/Trai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pwr.com/research/research-to-practice-r2p/r2p-library/other-resources-for-stakeholders/mental-health-addiction/opioid-resources/" TargetMode="External"/><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hwc.public-health.uiowa.edu/wp-content/uploads/How-to-Get-Started-v.1.pdf" TargetMode="External"/><Relationship Id="rId5" Type="http://schemas.openxmlformats.org/officeDocument/2006/relationships/hyperlink" Target="https://hwc.public-health.uiowa.edu/opioid-management-guidelines-for-the-construction-trades/" TargetMode="External"/><Relationship Id="rId4" Type="http://schemas.openxmlformats.org/officeDocument/2006/relationships/hyperlink" Target="https://www.cpwr.com/research/research-to-practice-r2p/r2p-library/other-resources-for-stakeholders/mental-health-addiction/opioid-resources/opioid-awareness-training-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F61EE5DE-54CB-4341-90AC-F8D69D46CF81}"/>
              </a:ext>
            </a:extLst>
          </p:cNvPr>
          <p:cNvSpPr>
            <a:spLocks noGrp="1"/>
          </p:cNvSpPr>
          <p:nvPr>
            <p:ph type="ctrTitle"/>
          </p:nvPr>
        </p:nvSpPr>
        <p:spPr>
          <a:xfrm>
            <a:off x="1280559" y="1286935"/>
            <a:ext cx="9638153" cy="2668377"/>
          </a:xfrm>
          <a:effectLst/>
        </p:spPr>
        <p:txBody>
          <a:bodyPr>
            <a:normAutofit/>
          </a:bodyPr>
          <a:lstStyle/>
          <a:p>
            <a:pPr algn="ctr"/>
            <a:r>
              <a:rPr lang="en-US" dirty="0">
                <a:solidFill>
                  <a:schemeClr val="tx1"/>
                </a:solidFill>
              </a:rPr>
              <a:t>Mental Health and </a:t>
            </a:r>
            <a:br>
              <a:rPr lang="en-US" dirty="0">
                <a:solidFill>
                  <a:schemeClr val="tx1"/>
                </a:solidFill>
              </a:rPr>
            </a:br>
            <a:r>
              <a:rPr lang="en-US" dirty="0">
                <a:solidFill>
                  <a:schemeClr val="tx1"/>
                </a:solidFill>
              </a:rPr>
              <a:t>Suicide Prevention in Construction</a:t>
            </a:r>
          </a:p>
        </p:txBody>
      </p:sp>
      <p:sp>
        <p:nvSpPr>
          <p:cNvPr id="3" name="Subtitle 2">
            <a:extLst>
              <a:ext uri="{FF2B5EF4-FFF2-40B4-BE49-F238E27FC236}">
                <a16:creationId xmlns:a16="http://schemas.microsoft.com/office/drawing/2014/main" id="{8A87D95F-E5B5-4998-83A8-F7487E712A20}"/>
              </a:ext>
            </a:extLst>
          </p:cNvPr>
          <p:cNvSpPr>
            <a:spLocks noGrp="1"/>
          </p:cNvSpPr>
          <p:nvPr>
            <p:ph type="subTitle" idx="1"/>
          </p:nvPr>
        </p:nvSpPr>
        <p:spPr>
          <a:xfrm>
            <a:off x="1280559" y="4116179"/>
            <a:ext cx="9638153" cy="482600"/>
          </a:xfrm>
          <a:effectLst/>
        </p:spPr>
        <p:txBody>
          <a:bodyPr>
            <a:normAutofit/>
          </a:bodyPr>
          <a:lstStyle/>
          <a:p>
            <a:pPr algn="ctr"/>
            <a:r>
              <a:rPr lang="en-US" sz="2000" i="1" dirty="0"/>
              <a:t>It’s time to rethink traditional safety and culture</a:t>
            </a:r>
          </a:p>
        </p:txBody>
      </p:sp>
      <p:pic>
        <p:nvPicPr>
          <p:cNvPr id="7" name="Picture 6" descr="Logo, company name&#10;&#10;Description automatically generated">
            <a:extLst>
              <a:ext uri="{FF2B5EF4-FFF2-40B4-BE49-F238E27FC236}">
                <a16:creationId xmlns:a16="http://schemas.microsoft.com/office/drawing/2014/main" id="{29815D98-9339-4F93-B325-B1E8D31A6E5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21895" y="4777126"/>
            <a:ext cx="1992347" cy="1508053"/>
          </a:xfrm>
          <a:prstGeom prst="rect">
            <a:avLst/>
          </a:prstGeom>
        </p:spPr>
      </p:pic>
      <p:sp>
        <p:nvSpPr>
          <p:cNvPr id="11" name="TextBox 10">
            <a:extLst>
              <a:ext uri="{FF2B5EF4-FFF2-40B4-BE49-F238E27FC236}">
                <a16:creationId xmlns:a16="http://schemas.microsoft.com/office/drawing/2014/main" id="{7542C381-6D0B-359E-1029-1DC9FC082AEF}"/>
              </a:ext>
            </a:extLst>
          </p:cNvPr>
          <p:cNvSpPr txBox="1"/>
          <p:nvPr/>
        </p:nvSpPr>
        <p:spPr>
          <a:xfrm>
            <a:off x="5423967" y="5656879"/>
            <a:ext cx="3938146" cy="369332"/>
          </a:xfrm>
          <a:prstGeom prst="rect">
            <a:avLst/>
          </a:prstGeom>
          <a:noFill/>
        </p:spPr>
        <p:txBody>
          <a:bodyPr wrap="square">
            <a:spAutoFit/>
          </a:bodyPr>
          <a:lstStyle/>
          <a:p>
            <a:r>
              <a:rPr lang="en-US" b="1" dirty="0">
                <a:latin typeface="Arial Narrow" panose="020B0606020202030204" pitchFamily="34" charset="0"/>
              </a:rPr>
              <a:t> PREVENTCONSTRUCTIONSUICIDE.COM  </a:t>
            </a:r>
          </a:p>
        </p:txBody>
      </p:sp>
    </p:spTree>
    <p:extLst>
      <p:ext uri="{BB962C8B-B14F-4D97-AF65-F5344CB8AC3E}">
        <p14:creationId xmlns:p14="http://schemas.microsoft.com/office/powerpoint/2010/main" val="6509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2290F0-E45D-41DB-B296-10FEC3519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42F5B9E6-0E39-45C4-A238-A7F0FA66F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944" cy="6858000"/>
          </a:xfrm>
          <a:custGeom>
            <a:avLst/>
            <a:gdLst>
              <a:gd name="connsiteX0" fmla="*/ 0 w 7552944"/>
              <a:gd name="connsiteY0" fmla="*/ 0 h 6858000"/>
              <a:gd name="connsiteX1" fmla="*/ 1067477 w 7552944"/>
              <a:gd name="connsiteY1" fmla="*/ 0 h 6858000"/>
              <a:gd name="connsiteX2" fmla="*/ 2201779 w 7552944"/>
              <a:gd name="connsiteY2" fmla="*/ 0 h 6858000"/>
              <a:gd name="connsiteX3" fmla="*/ 7552944 w 7552944"/>
              <a:gd name="connsiteY3" fmla="*/ 0 h 6858000"/>
              <a:gd name="connsiteX4" fmla="*/ 7552944 w 7552944"/>
              <a:gd name="connsiteY4" fmla="*/ 1900238 h 6858000"/>
              <a:gd name="connsiteX5" fmla="*/ 7182528 w 7552944"/>
              <a:gd name="connsiteY5" fmla="*/ 2178050 h 6858000"/>
              <a:gd name="connsiteX6" fmla="*/ 7178294 w 7552944"/>
              <a:gd name="connsiteY6" fmla="*/ 2184400 h 6858000"/>
              <a:gd name="connsiteX7" fmla="*/ 7171944 w 7552944"/>
              <a:gd name="connsiteY7" fmla="*/ 2193925 h 6858000"/>
              <a:gd name="connsiteX8" fmla="*/ 7165594 w 7552944"/>
              <a:gd name="connsiteY8" fmla="*/ 2201863 h 6858000"/>
              <a:gd name="connsiteX9" fmla="*/ 7165594 w 7552944"/>
              <a:gd name="connsiteY9" fmla="*/ 2211388 h 6858000"/>
              <a:gd name="connsiteX10" fmla="*/ 7165594 w 7552944"/>
              <a:gd name="connsiteY10" fmla="*/ 2220913 h 6858000"/>
              <a:gd name="connsiteX11" fmla="*/ 7171944 w 7552944"/>
              <a:gd name="connsiteY11" fmla="*/ 2228850 h 6858000"/>
              <a:gd name="connsiteX12" fmla="*/ 7178294 w 7552944"/>
              <a:gd name="connsiteY12" fmla="*/ 2238375 h 6858000"/>
              <a:gd name="connsiteX13" fmla="*/ 7182528 w 7552944"/>
              <a:gd name="connsiteY13" fmla="*/ 2244725 h 6858000"/>
              <a:gd name="connsiteX14" fmla="*/ 7552944 w 7552944"/>
              <a:gd name="connsiteY14" fmla="*/ 2522538 h 6858000"/>
              <a:gd name="connsiteX15" fmla="*/ 7552944 w 7552944"/>
              <a:gd name="connsiteY15" fmla="*/ 6858000 h 6858000"/>
              <a:gd name="connsiteX16" fmla="*/ 2201779 w 7552944"/>
              <a:gd name="connsiteY16" fmla="*/ 6858000 h 6858000"/>
              <a:gd name="connsiteX17" fmla="*/ 1067477 w 7552944"/>
              <a:gd name="connsiteY17" fmla="*/ 6858000 h 6858000"/>
              <a:gd name="connsiteX18" fmla="*/ 0 w 7552944"/>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944" h="6858000">
                <a:moveTo>
                  <a:pt x="0" y="0"/>
                </a:moveTo>
                <a:lnTo>
                  <a:pt x="1067477" y="0"/>
                </a:lnTo>
                <a:lnTo>
                  <a:pt x="2201779" y="0"/>
                </a:lnTo>
                <a:lnTo>
                  <a:pt x="7552944" y="0"/>
                </a:lnTo>
                <a:lnTo>
                  <a:pt x="7552944" y="1900238"/>
                </a:lnTo>
                <a:lnTo>
                  <a:pt x="7182528" y="2178050"/>
                </a:lnTo>
                <a:lnTo>
                  <a:pt x="7178294" y="2184400"/>
                </a:lnTo>
                <a:lnTo>
                  <a:pt x="7171944" y="2193925"/>
                </a:lnTo>
                <a:lnTo>
                  <a:pt x="7165594" y="2201863"/>
                </a:lnTo>
                <a:lnTo>
                  <a:pt x="7165594" y="2211388"/>
                </a:lnTo>
                <a:lnTo>
                  <a:pt x="7165594" y="2220913"/>
                </a:lnTo>
                <a:lnTo>
                  <a:pt x="7171944" y="2228850"/>
                </a:lnTo>
                <a:lnTo>
                  <a:pt x="7178294" y="2238375"/>
                </a:lnTo>
                <a:lnTo>
                  <a:pt x="7182528" y="2244725"/>
                </a:lnTo>
                <a:lnTo>
                  <a:pt x="7552944" y="2522538"/>
                </a:lnTo>
                <a:lnTo>
                  <a:pt x="7552944" y="6858000"/>
                </a:lnTo>
                <a:lnTo>
                  <a:pt x="2201779" y="6858000"/>
                </a:lnTo>
                <a:lnTo>
                  <a:pt x="1067477"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A750D-7E7D-675C-CEFA-41DDDFC43750}"/>
              </a:ext>
            </a:extLst>
          </p:cNvPr>
          <p:cNvSpPr>
            <a:spLocks noGrp="1"/>
          </p:cNvSpPr>
          <p:nvPr>
            <p:ph type="title"/>
          </p:nvPr>
        </p:nvSpPr>
        <p:spPr>
          <a:xfrm>
            <a:off x="724015" y="545337"/>
            <a:ext cx="6097955" cy="1559412"/>
          </a:xfrm>
        </p:spPr>
        <p:txBody>
          <a:bodyPr vert="horz" lIns="91440" tIns="45720" rIns="91440" bIns="45720" rtlCol="0" anchor="b">
            <a:normAutofit/>
          </a:bodyPr>
          <a:lstStyle/>
          <a:p>
            <a:r>
              <a:rPr lang="en-US" sz="4400" dirty="0"/>
              <a:t>Ignoring is NOT an Answer</a:t>
            </a:r>
          </a:p>
        </p:txBody>
      </p:sp>
      <p:sp>
        <p:nvSpPr>
          <p:cNvPr id="15" name="Rounded Rectangle 17">
            <a:extLst>
              <a:ext uri="{FF2B5EF4-FFF2-40B4-BE49-F238E27FC236}">
                <a16:creationId xmlns:a16="http://schemas.microsoft.com/office/drawing/2014/main" id="{B97A76A2-B7F2-4D75-AB9E-71FB74882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Group">
            <a:extLst>
              <a:ext uri="{FF2B5EF4-FFF2-40B4-BE49-F238E27FC236}">
                <a16:creationId xmlns:a16="http://schemas.microsoft.com/office/drawing/2014/main" id="{7A42D91A-1A98-C9CF-C03D-F2B2230300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775" y="2854049"/>
            <a:ext cx="2735071" cy="2735071"/>
          </a:xfrm>
          <a:prstGeom prst="rect">
            <a:avLst/>
          </a:prstGeom>
        </p:spPr>
      </p:pic>
      <p:sp>
        <p:nvSpPr>
          <p:cNvPr id="5" name="Title 1">
            <a:extLst>
              <a:ext uri="{FF2B5EF4-FFF2-40B4-BE49-F238E27FC236}">
                <a16:creationId xmlns:a16="http://schemas.microsoft.com/office/drawing/2014/main" id="{06C76D8D-EAA5-D957-C320-4798309F7D98}"/>
              </a:ext>
            </a:extLst>
          </p:cNvPr>
          <p:cNvSpPr txBox="1">
            <a:spLocks/>
          </p:cNvSpPr>
          <p:nvPr/>
        </p:nvSpPr>
        <p:spPr>
          <a:xfrm>
            <a:off x="8193552" y="1637537"/>
            <a:ext cx="3354790" cy="3582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79421"/>
                </a:solidFill>
                <a:latin typeface="Arial" panose="020B0604020202020204" pitchFamily="34" charset="0"/>
                <a:ea typeface="+mj-ea"/>
                <a:cs typeface="Arial" panose="020B0604020202020204" pitchFamily="34" charset="0"/>
              </a:defRPr>
            </a:lvl1pPr>
          </a:lstStyle>
          <a:p>
            <a:pPr marL="0" marR="0" lvl="0" indent="0" algn="ctr" defTabSz="457200" fontAlgn="auto">
              <a:spcBef>
                <a:spcPct val="20000"/>
              </a:spcBef>
              <a:spcAft>
                <a:spcPts val="600"/>
              </a:spcAft>
              <a:buClr>
                <a:schemeClr val="accent1"/>
              </a:buClr>
              <a:buSzTx/>
              <a:tabLst/>
              <a:defRPr/>
            </a:pPr>
            <a:r>
              <a:rPr kumimoji="0" lang="en-US" sz="3000" b="1" i="1" u="none" strike="noStrike" cap="none" spc="0" normalizeH="0" baseline="0" noProof="0" dirty="0">
                <a:ln>
                  <a:noFill/>
                </a:ln>
                <a:solidFill>
                  <a:srgbClr val="FFFFFF"/>
                </a:solidFill>
                <a:effectLst/>
                <a:uLnTx/>
                <a:uFillTx/>
                <a:latin typeface="+mn-lt"/>
                <a:ea typeface="+mn-ea"/>
                <a:cs typeface="+mn-cs"/>
              </a:rPr>
              <a:t>“We don’t have a mental health or suicide problem…”</a:t>
            </a:r>
          </a:p>
        </p:txBody>
      </p:sp>
      <p:pic>
        <p:nvPicPr>
          <p:cNvPr id="10" name="Picture 9" descr="Logo, company name&#10;&#10;Description automatically generated">
            <a:extLst>
              <a:ext uri="{FF2B5EF4-FFF2-40B4-BE49-F238E27FC236}">
                <a16:creationId xmlns:a16="http://schemas.microsoft.com/office/drawing/2014/main" id="{3E9BC3A4-F5EC-9E00-8F98-6C3EEE617D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0621" y="3429000"/>
            <a:ext cx="2984521" cy="155941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90358770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Are Reactive Streams in Java? - DZone Java">
            <a:extLst>
              <a:ext uri="{FF2B5EF4-FFF2-40B4-BE49-F238E27FC236}">
                <a16:creationId xmlns:a16="http://schemas.microsoft.com/office/drawing/2014/main" id="{472245E9-89B5-D702-4670-1DB731C2797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4607"/>
          <a:stretch/>
        </p:blipFill>
        <p:spPr bwMode="auto">
          <a:xfrm>
            <a:off x="0" y="1889090"/>
            <a:ext cx="12191999" cy="4968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9CFD2D-699E-B6E7-F867-6361170E593F}"/>
              </a:ext>
            </a:extLst>
          </p:cNvPr>
          <p:cNvSpPr>
            <a:spLocks noGrp="1"/>
          </p:cNvSpPr>
          <p:nvPr>
            <p:ph type="title"/>
          </p:nvPr>
        </p:nvSpPr>
        <p:spPr>
          <a:xfrm>
            <a:off x="810000" y="276837"/>
            <a:ext cx="10571998" cy="1484851"/>
          </a:xfrm>
        </p:spPr>
        <p:txBody>
          <a:bodyPr/>
          <a:lstStyle/>
          <a:p>
            <a:r>
              <a:rPr lang="en-US" sz="3600" dirty="0"/>
              <a:t>How can mental health and suicide prevention be woven into existing management practices?</a:t>
            </a:r>
          </a:p>
        </p:txBody>
      </p:sp>
      <p:sp>
        <p:nvSpPr>
          <p:cNvPr id="3" name="Content Placeholder 2">
            <a:extLst>
              <a:ext uri="{FF2B5EF4-FFF2-40B4-BE49-F238E27FC236}">
                <a16:creationId xmlns:a16="http://schemas.microsoft.com/office/drawing/2014/main" id="{C25F0CEA-A919-AAAE-682F-D76945FC7434}"/>
              </a:ext>
            </a:extLst>
          </p:cNvPr>
          <p:cNvSpPr>
            <a:spLocks noGrp="1"/>
          </p:cNvSpPr>
          <p:nvPr>
            <p:ph idx="1"/>
          </p:nvPr>
        </p:nvSpPr>
        <p:spPr>
          <a:xfrm>
            <a:off x="557454" y="2954216"/>
            <a:ext cx="3873869" cy="1980134"/>
          </a:xfrm>
          <a:effectLst>
            <a:outerShdw blurRad="50800" dist="38100" dir="5400000" algn="t" rotWithShape="0">
              <a:schemeClr val="bg2">
                <a:alpha val="40000"/>
              </a:schemeClr>
            </a:outerShdw>
          </a:effectLst>
        </p:spPr>
        <p:txBody>
          <a:bodyPr>
            <a:normAutofit lnSpcReduction="10000"/>
          </a:bodyPr>
          <a:lstStyle/>
          <a:p>
            <a:pPr marL="0" indent="0">
              <a:buNone/>
            </a:pPr>
            <a:r>
              <a:rPr lang="en-US" sz="2400" b="1" dirty="0">
                <a:effectLst>
                  <a:outerShdw blurRad="50800" dist="38100" dir="5400000" algn="t" rotWithShape="0">
                    <a:prstClr val="black">
                      <a:alpha val="40000"/>
                    </a:prstClr>
                  </a:outerShdw>
                </a:effectLst>
                <a:latin typeface="+mj-lt"/>
              </a:rPr>
              <a:t>Upstream</a:t>
            </a:r>
            <a:r>
              <a:rPr lang="en-US" sz="2400" b="1" dirty="0">
                <a:latin typeface="+mj-lt"/>
              </a:rPr>
              <a:t>:</a:t>
            </a:r>
          </a:p>
          <a:p>
            <a:pPr>
              <a:buFont typeface="Wingdings" panose="05000000000000000000" pitchFamily="2" charset="2"/>
              <a:buChar char="§"/>
            </a:pPr>
            <a:r>
              <a:rPr lang="en-US" sz="1800" b="1" dirty="0">
                <a:solidFill>
                  <a:schemeClr val="bg1">
                    <a:lumMod val="50000"/>
                  </a:schemeClr>
                </a:solidFill>
                <a:latin typeface="+mj-lt"/>
              </a:rPr>
              <a:t>Caring Culture</a:t>
            </a:r>
          </a:p>
          <a:p>
            <a:pPr>
              <a:buFont typeface="Wingdings" panose="05000000000000000000" pitchFamily="2" charset="2"/>
              <a:buChar char="§"/>
            </a:pPr>
            <a:r>
              <a:rPr lang="en-US" sz="1800" b="1" dirty="0">
                <a:solidFill>
                  <a:schemeClr val="bg1">
                    <a:lumMod val="50000"/>
                  </a:schemeClr>
                </a:solidFill>
                <a:latin typeface="+mj-lt"/>
              </a:rPr>
              <a:t>Preventative Factors</a:t>
            </a:r>
          </a:p>
          <a:p>
            <a:pPr>
              <a:buFont typeface="Wingdings" panose="05000000000000000000" pitchFamily="2" charset="2"/>
              <a:buChar char="§"/>
            </a:pPr>
            <a:r>
              <a:rPr lang="en-US" sz="1800" b="1" dirty="0">
                <a:solidFill>
                  <a:schemeClr val="bg1">
                    <a:lumMod val="50000"/>
                  </a:schemeClr>
                </a:solidFill>
                <a:latin typeface="+mj-lt"/>
              </a:rPr>
              <a:t>Identify &amp; Promote Resources</a:t>
            </a:r>
          </a:p>
          <a:p>
            <a:pPr>
              <a:buFont typeface="Wingdings" panose="05000000000000000000" pitchFamily="2" charset="2"/>
              <a:buChar char="§"/>
            </a:pPr>
            <a:r>
              <a:rPr lang="en-US" sz="1800" b="1" dirty="0">
                <a:solidFill>
                  <a:schemeClr val="bg1">
                    <a:lumMod val="50000"/>
                  </a:schemeClr>
                </a:solidFill>
                <a:latin typeface="+mj-lt"/>
              </a:rPr>
              <a:t>Mental Health Literacy</a:t>
            </a:r>
            <a:endParaRPr lang="en-US" b="1" dirty="0">
              <a:solidFill>
                <a:schemeClr val="bg1">
                  <a:lumMod val="50000"/>
                </a:schemeClr>
              </a:solidFill>
              <a:latin typeface="+mj-lt"/>
            </a:endParaRPr>
          </a:p>
        </p:txBody>
      </p:sp>
      <p:sp>
        <p:nvSpPr>
          <p:cNvPr id="5" name="TextBox 4">
            <a:extLst>
              <a:ext uri="{FF2B5EF4-FFF2-40B4-BE49-F238E27FC236}">
                <a16:creationId xmlns:a16="http://schemas.microsoft.com/office/drawing/2014/main" id="{AF58C866-DDCA-9BF4-DF60-773892E9A9B3}"/>
              </a:ext>
            </a:extLst>
          </p:cNvPr>
          <p:cNvSpPr txBox="1"/>
          <p:nvPr/>
        </p:nvSpPr>
        <p:spPr>
          <a:xfrm>
            <a:off x="401933" y="2173844"/>
            <a:ext cx="5305530" cy="646331"/>
          </a:xfrm>
          <a:prstGeom prst="rect">
            <a:avLst/>
          </a:prstGeom>
          <a:noFill/>
          <a:effectLst>
            <a:outerShdw blurRad="50800" dist="38100" dir="5400000" algn="t" rotWithShape="0">
              <a:schemeClr val="bg2">
                <a:alpha val="40000"/>
              </a:schemeClr>
            </a:outerShdw>
          </a:effectLst>
        </p:spPr>
        <p:txBody>
          <a:bodyPr wrap="square" rtlCol="0">
            <a:spAutoFit/>
          </a:bodyPr>
          <a:lstStyle/>
          <a:p>
            <a:r>
              <a:rPr lang="en-US" sz="3600" b="1" dirty="0"/>
              <a:t>Getting Started…</a:t>
            </a:r>
          </a:p>
        </p:txBody>
      </p:sp>
      <p:sp>
        <p:nvSpPr>
          <p:cNvPr id="7" name="Content Placeholder 2">
            <a:extLst>
              <a:ext uri="{FF2B5EF4-FFF2-40B4-BE49-F238E27FC236}">
                <a16:creationId xmlns:a16="http://schemas.microsoft.com/office/drawing/2014/main" id="{1A1E0EAE-DD78-E66E-EF69-35B45EE7FA34}"/>
              </a:ext>
            </a:extLst>
          </p:cNvPr>
          <p:cNvSpPr txBox="1">
            <a:spLocks/>
          </p:cNvSpPr>
          <p:nvPr/>
        </p:nvSpPr>
        <p:spPr>
          <a:xfrm>
            <a:off x="4350704" y="3325817"/>
            <a:ext cx="3873869" cy="2398879"/>
          </a:xfrm>
          <a:prstGeom prst="rect">
            <a:avLst/>
          </a:prstGeom>
          <a:effectLst>
            <a:outerShdw blurRad="50800" dist="38100" dir="5400000" algn="t" rotWithShape="0">
              <a:schemeClr val="bg2">
                <a:alpha val="40000"/>
              </a:scheme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a:effectLst>
                  <a:outerShdw blurRad="50800" dist="38100" dir="5400000" algn="t" rotWithShape="0">
                    <a:prstClr val="black">
                      <a:alpha val="40000"/>
                    </a:prstClr>
                  </a:outerShdw>
                </a:effectLst>
                <a:latin typeface="+mj-lt"/>
              </a:rPr>
              <a:t>Midstream</a:t>
            </a:r>
            <a:r>
              <a:rPr lang="en-US" sz="2400" b="1" dirty="0">
                <a:latin typeface="+mj-lt"/>
              </a:rPr>
              <a:t>:</a:t>
            </a:r>
          </a:p>
          <a:p>
            <a:pPr>
              <a:buFont typeface="Wingdings" panose="05000000000000000000" pitchFamily="2" charset="2"/>
              <a:buChar char="§"/>
            </a:pPr>
            <a:r>
              <a:rPr lang="en-US" sz="1800" b="1" dirty="0">
                <a:solidFill>
                  <a:schemeClr val="bg1">
                    <a:lumMod val="50000"/>
                  </a:schemeClr>
                </a:solidFill>
                <a:latin typeface="+mj-lt"/>
              </a:rPr>
              <a:t>Education on warning </a:t>
            </a:r>
            <a:br>
              <a:rPr lang="en-US" sz="1800" b="1" dirty="0">
                <a:solidFill>
                  <a:schemeClr val="bg1">
                    <a:lumMod val="50000"/>
                  </a:schemeClr>
                </a:solidFill>
                <a:latin typeface="+mj-lt"/>
              </a:rPr>
            </a:br>
            <a:r>
              <a:rPr lang="en-US" sz="1800" b="1" dirty="0">
                <a:solidFill>
                  <a:schemeClr val="bg1">
                    <a:lumMod val="50000"/>
                  </a:schemeClr>
                </a:solidFill>
                <a:latin typeface="+mj-lt"/>
              </a:rPr>
              <a:t>signs</a:t>
            </a:r>
          </a:p>
          <a:p>
            <a:pPr>
              <a:buFont typeface="Wingdings" panose="05000000000000000000" pitchFamily="2" charset="2"/>
              <a:buChar char="§"/>
            </a:pPr>
            <a:r>
              <a:rPr lang="en-US" sz="1800" b="1" dirty="0">
                <a:solidFill>
                  <a:schemeClr val="bg1">
                    <a:lumMod val="50000"/>
                  </a:schemeClr>
                </a:solidFill>
                <a:latin typeface="+mj-lt"/>
              </a:rPr>
              <a:t>Early Identification</a:t>
            </a:r>
          </a:p>
          <a:p>
            <a:pPr>
              <a:buFont typeface="Wingdings" panose="05000000000000000000" pitchFamily="2" charset="2"/>
              <a:buChar char="§"/>
            </a:pPr>
            <a:r>
              <a:rPr lang="en-US" sz="1800" b="1" dirty="0">
                <a:solidFill>
                  <a:schemeClr val="bg1">
                    <a:lumMod val="50000"/>
                  </a:schemeClr>
                </a:solidFill>
                <a:latin typeface="+mj-lt"/>
              </a:rPr>
              <a:t>Mental Health Screenings</a:t>
            </a:r>
          </a:p>
          <a:p>
            <a:pPr>
              <a:buFont typeface="Wingdings" panose="05000000000000000000" pitchFamily="2" charset="2"/>
              <a:buChar char="§"/>
            </a:pPr>
            <a:r>
              <a:rPr lang="en-US" sz="1800" b="1" dirty="0">
                <a:solidFill>
                  <a:schemeClr val="bg1">
                    <a:lumMod val="50000"/>
                  </a:schemeClr>
                </a:solidFill>
                <a:latin typeface="+mj-lt"/>
              </a:rPr>
              <a:t>Connection to care</a:t>
            </a:r>
          </a:p>
        </p:txBody>
      </p:sp>
      <p:sp>
        <p:nvSpPr>
          <p:cNvPr id="8" name="Content Placeholder 2">
            <a:extLst>
              <a:ext uri="{FF2B5EF4-FFF2-40B4-BE49-F238E27FC236}">
                <a16:creationId xmlns:a16="http://schemas.microsoft.com/office/drawing/2014/main" id="{2C256ED5-2E4B-131C-70FA-84D6C892D739}"/>
              </a:ext>
            </a:extLst>
          </p:cNvPr>
          <p:cNvSpPr txBox="1">
            <a:spLocks/>
          </p:cNvSpPr>
          <p:nvPr/>
        </p:nvSpPr>
        <p:spPr>
          <a:xfrm>
            <a:off x="8034857" y="3954668"/>
            <a:ext cx="3873869" cy="2398879"/>
          </a:xfrm>
          <a:prstGeom prst="rect">
            <a:avLst/>
          </a:prstGeom>
          <a:effectLst>
            <a:outerShdw blurRad="50800" dist="38100" dir="5400000" algn="t" rotWithShape="0">
              <a:schemeClr val="bg2">
                <a:alpha val="40000"/>
              </a:scheme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a:effectLst>
                  <a:outerShdw blurRad="50800" dist="38100" dir="5400000" algn="t" rotWithShape="0">
                    <a:prstClr val="black">
                      <a:alpha val="40000"/>
                    </a:prstClr>
                  </a:outerShdw>
                </a:effectLst>
                <a:latin typeface="+mj-lt"/>
              </a:rPr>
              <a:t>Downstream</a:t>
            </a:r>
            <a:r>
              <a:rPr lang="en-US" sz="2400" b="1" dirty="0">
                <a:latin typeface="+mj-lt"/>
              </a:rPr>
              <a:t>:</a:t>
            </a:r>
          </a:p>
          <a:p>
            <a:pPr>
              <a:buFont typeface="Wingdings" panose="05000000000000000000" pitchFamily="2" charset="2"/>
              <a:buChar char="§"/>
            </a:pPr>
            <a:r>
              <a:rPr lang="en-US" b="1" dirty="0">
                <a:solidFill>
                  <a:schemeClr val="bg1">
                    <a:lumMod val="50000"/>
                  </a:schemeClr>
                </a:solidFill>
                <a:latin typeface="+mj-lt"/>
              </a:rPr>
              <a:t>Manage Crises</a:t>
            </a:r>
          </a:p>
          <a:p>
            <a:pPr>
              <a:buFont typeface="Wingdings" panose="05000000000000000000" pitchFamily="2" charset="2"/>
              <a:buChar char="§"/>
            </a:pPr>
            <a:r>
              <a:rPr lang="en-US" b="1" dirty="0">
                <a:solidFill>
                  <a:schemeClr val="bg1">
                    <a:lumMod val="50000"/>
                  </a:schemeClr>
                </a:solidFill>
                <a:latin typeface="+mj-lt"/>
              </a:rPr>
              <a:t>Restrict Access to Lethal Means</a:t>
            </a:r>
          </a:p>
          <a:p>
            <a:pPr>
              <a:buFont typeface="Wingdings" panose="05000000000000000000" pitchFamily="2" charset="2"/>
              <a:buChar char="§"/>
            </a:pPr>
            <a:r>
              <a:rPr lang="en-US" b="1" dirty="0">
                <a:solidFill>
                  <a:schemeClr val="bg1">
                    <a:lumMod val="50000"/>
                  </a:schemeClr>
                </a:solidFill>
                <a:latin typeface="+mj-lt"/>
              </a:rPr>
              <a:t>Provide Resources</a:t>
            </a:r>
          </a:p>
          <a:p>
            <a:pPr>
              <a:buFont typeface="Wingdings" panose="05000000000000000000" pitchFamily="2" charset="2"/>
              <a:buChar char="§"/>
            </a:pPr>
            <a:r>
              <a:rPr lang="en-US" b="1" dirty="0">
                <a:solidFill>
                  <a:schemeClr val="bg1">
                    <a:lumMod val="50000"/>
                  </a:schemeClr>
                </a:solidFill>
                <a:latin typeface="+mj-lt"/>
              </a:rPr>
              <a:t>Crisis Response Management</a:t>
            </a:r>
          </a:p>
          <a:p>
            <a:pPr>
              <a:buFont typeface="Wingdings" panose="05000000000000000000" pitchFamily="2" charset="2"/>
              <a:buChar char="§"/>
            </a:pPr>
            <a:r>
              <a:rPr lang="en-US" b="1" dirty="0">
                <a:solidFill>
                  <a:schemeClr val="bg1">
                    <a:lumMod val="50000"/>
                  </a:schemeClr>
                </a:solidFill>
                <a:latin typeface="+mj-lt"/>
              </a:rPr>
              <a:t>Offer Support</a:t>
            </a:r>
          </a:p>
        </p:txBody>
      </p:sp>
    </p:spTree>
    <p:extLst>
      <p:ext uri="{BB962C8B-B14F-4D97-AF65-F5344CB8AC3E}">
        <p14:creationId xmlns:p14="http://schemas.microsoft.com/office/powerpoint/2010/main" val="54891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BACB3C-C697-49EA-9A20-9356C3C71B0E}"/>
              </a:ext>
            </a:extLst>
          </p:cNvPr>
          <p:cNvPicPr>
            <a:picLocks noChangeAspect="1"/>
          </p:cNvPicPr>
          <p:nvPr/>
        </p:nvPicPr>
        <p:blipFill rotWithShape="1">
          <a:blip r:embed="rId3" cstate="email">
            <a:clrChange>
              <a:clrFrom>
                <a:srgbClr val="F9F9F9"/>
              </a:clrFrom>
              <a:clrTo>
                <a:srgbClr val="F9F9F9">
                  <a:alpha val="0"/>
                </a:srgbClr>
              </a:clrTo>
            </a:clrChange>
            <a:extLst>
              <a:ext uri="{28A0092B-C50C-407E-A947-70E740481C1C}">
                <a14:useLocalDpi xmlns:a14="http://schemas.microsoft.com/office/drawing/2010/main"/>
              </a:ext>
            </a:extLst>
          </a:blip>
          <a:srcRect l="15116" t="323" r="15442" b="3966"/>
          <a:stretch/>
        </p:blipFill>
        <p:spPr>
          <a:xfrm>
            <a:off x="9120770" y="2517683"/>
            <a:ext cx="2712092" cy="2102664"/>
          </a:xfrm>
          <a:prstGeom prst="rect">
            <a:avLst/>
          </a:prstGeom>
          <a:ln w="19050">
            <a:solidFill>
              <a:schemeClr val="accent1"/>
            </a:solidFill>
          </a:ln>
        </p:spPr>
      </p:pic>
      <p:sp>
        <p:nvSpPr>
          <p:cNvPr id="8" name="TextBox 7">
            <a:extLst>
              <a:ext uri="{FF2B5EF4-FFF2-40B4-BE49-F238E27FC236}">
                <a16:creationId xmlns:a16="http://schemas.microsoft.com/office/drawing/2014/main" id="{578431BC-E6C4-42B2-A184-349DB59AC13C}"/>
              </a:ext>
            </a:extLst>
          </p:cNvPr>
          <p:cNvSpPr txBox="1"/>
          <p:nvPr/>
        </p:nvSpPr>
        <p:spPr>
          <a:xfrm>
            <a:off x="9108332" y="4741165"/>
            <a:ext cx="273696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ea typeface="+mn-ea"/>
                <a:cs typeface="+mn-cs"/>
              </a:rPr>
              <a:t>A $1 investment in mental health results in a $4 Return on Investment</a:t>
            </a:r>
          </a:p>
        </p:txBody>
      </p:sp>
      <p:sp>
        <p:nvSpPr>
          <p:cNvPr id="9" name="TextBox 8">
            <a:extLst>
              <a:ext uri="{FF2B5EF4-FFF2-40B4-BE49-F238E27FC236}">
                <a16:creationId xmlns:a16="http://schemas.microsoft.com/office/drawing/2014/main" id="{D2A6AACB-D065-4859-BF73-171B6BDF8DA6}"/>
              </a:ext>
            </a:extLst>
          </p:cNvPr>
          <p:cNvSpPr txBox="1"/>
          <p:nvPr/>
        </p:nvSpPr>
        <p:spPr>
          <a:xfrm>
            <a:off x="359138" y="2793152"/>
            <a:ext cx="8201538" cy="590931"/>
          </a:xfrm>
          <a:prstGeom prst="rect">
            <a:avLst/>
          </a:prstGeom>
          <a:noFill/>
        </p:spPr>
        <p:txBody>
          <a:bodyPr wrap="square" rtlCol="0">
            <a:spAutoFit/>
          </a:bodyPr>
          <a:lstStyle/>
          <a:p>
            <a:pPr>
              <a:lnSpc>
                <a:spcPct val="90000"/>
              </a:lnSpc>
              <a:spcBef>
                <a:spcPct val="0"/>
              </a:spcBef>
              <a:spcAft>
                <a:spcPts val="600"/>
              </a:spcAft>
            </a:pPr>
            <a:r>
              <a:rPr lang="en-US" b="1" dirty="0">
                <a:solidFill>
                  <a:schemeClr val="bg1"/>
                </a:solidFill>
                <a:latin typeface="Century Gothic" panose="020B0502020202020204" pitchFamily="34" charset="0"/>
                <a:cs typeface="Calibri" panose="020F0502020204030204" pitchFamily="34" charset="0"/>
              </a:rPr>
              <a:t>6.7% (17 million people) experienced a co-occurring substance use disorder and mental illness in 2020 </a:t>
            </a:r>
          </a:p>
        </p:txBody>
      </p:sp>
      <p:sp>
        <p:nvSpPr>
          <p:cNvPr id="10" name="TextBox 9">
            <a:extLst>
              <a:ext uri="{FF2B5EF4-FFF2-40B4-BE49-F238E27FC236}">
                <a16:creationId xmlns:a16="http://schemas.microsoft.com/office/drawing/2014/main" id="{76A7F62A-6376-45DA-99F9-EB9212A06834}"/>
              </a:ext>
            </a:extLst>
          </p:cNvPr>
          <p:cNvSpPr txBox="1"/>
          <p:nvPr/>
        </p:nvSpPr>
        <p:spPr>
          <a:xfrm>
            <a:off x="664425" y="268598"/>
            <a:ext cx="1089272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mj-lt"/>
              </a:rPr>
              <a:t>Recognize that mental health IS a workplace concern</a:t>
            </a:r>
            <a:endParaRPr kumimoji="0" lang="en-US" sz="3200" b="1" i="0" u="none" strike="noStrike" kern="1200" cap="none" spc="0" normalizeH="0" baseline="0" noProof="0" dirty="0">
              <a:ln>
                <a:noFill/>
              </a:ln>
              <a:solidFill>
                <a:prstClr val="black"/>
              </a:solidFill>
              <a:effectLst/>
              <a:uLnTx/>
              <a:uFillTx/>
              <a:latin typeface="+mj-lt"/>
              <a:ea typeface="+mn-ea"/>
              <a:cs typeface="+mn-cs"/>
            </a:endParaRPr>
          </a:p>
        </p:txBody>
      </p:sp>
      <p:sp>
        <p:nvSpPr>
          <p:cNvPr id="11" name="Content Placeholder 2">
            <a:extLst>
              <a:ext uri="{FF2B5EF4-FFF2-40B4-BE49-F238E27FC236}">
                <a16:creationId xmlns:a16="http://schemas.microsoft.com/office/drawing/2014/main" id="{9B4ECE3C-DDF3-EE28-81F0-DF8F7CA3ACC9}"/>
              </a:ext>
            </a:extLst>
          </p:cNvPr>
          <p:cNvSpPr txBox="1">
            <a:spLocks/>
          </p:cNvSpPr>
          <p:nvPr/>
        </p:nvSpPr>
        <p:spPr>
          <a:xfrm>
            <a:off x="396761" y="1151731"/>
            <a:ext cx="4142587" cy="1428657"/>
          </a:xfrm>
          <a:prstGeom prst="rect">
            <a:avLst/>
          </a:prstGeom>
          <a:effectLst/>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latin typeface="Century Gothic" panose="020B0502020202020204" pitchFamily="34" charset="0"/>
              </a:rPr>
              <a:t>1 in 5 Adults Will Experience Mental Illness</a:t>
            </a:r>
          </a:p>
          <a:p>
            <a:r>
              <a:rPr lang="en-US" b="1" dirty="0">
                <a:latin typeface="Century Gothic" panose="020B0502020202020204" pitchFamily="34" charset="0"/>
              </a:rPr>
              <a:t>52.9 Million People</a:t>
            </a:r>
          </a:p>
          <a:p>
            <a:r>
              <a:rPr lang="en-US" b="1" dirty="0">
                <a:latin typeface="Century Gothic" panose="020B0502020202020204" pitchFamily="34" charset="0"/>
              </a:rPr>
              <a:t>60% are left untreated</a:t>
            </a:r>
          </a:p>
        </p:txBody>
      </p:sp>
      <p:sp>
        <p:nvSpPr>
          <p:cNvPr id="12" name="Content Placeholder 2">
            <a:extLst>
              <a:ext uri="{FF2B5EF4-FFF2-40B4-BE49-F238E27FC236}">
                <a16:creationId xmlns:a16="http://schemas.microsoft.com/office/drawing/2014/main" id="{208B14A0-00B6-18E5-FE89-A4BFDAFEB323}"/>
              </a:ext>
            </a:extLst>
          </p:cNvPr>
          <p:cNvSpPr txBox="1">
            <a:spLocks/>
          </p:cNvSpPr>
          <p:nvPr/>
        </p:nvSpPr>
        <p:spPr>
          <a:xfrm>
            <a:off x="4947988" y="968208"/>
            <a:ext cx="5557945" cy="1428657"/>
          </a:xfrm>
          <a:prstGeom prst="rect">
            <a:avLst/>
          </a:prstGeom>
          <a:effectLst/>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1600" b="1" dirty="0">
                <a:solidFill>
                  <a:schemeClr val="bg1"/>
                </a:solidFill>
                <a:latin typeface="Century Gothic" panose="020B0502020202020204" pitchFamily="34" charset="0"/>
              </a:rPr>
              <a:t>6.9% Depression</a:t>
            </a:r>
          </a:p>
          <a:p>
            <a:r>
              <a:rPr lang="en-US" sz="1600" b="1" dirty="0">
                <a:solidFill>
                  <a:schemeClr val="bg1"/>
                </a:solidFill>
                <a:latin typeface="Century Gothic" panose="020B0502020202020204" pitchFamily="34" charset="0"/>
              </a:rPr>
              <a:t>18.1% Anxiety</a:t>
            </a:r>
          </a:p>
          <a:p>
            <a:r>
              <a:rPr lang="en-US" sz="1600" b="1" dirty="0">
                <a:solidFill>
                  <a:schemeClr val="bg1"/>
                </a:solidFill>
                <a:latin typeface="Century Gothic" panose="020B0502020202020204" pitchFamily="34" charset="0"/>
              </a:rPr>
              <a:t>Can lead to up to 27 lost workdays per year</a:t>
            </a:r>
          </a:p>
          <a:p>
            <a:endParaRPr lang="en-US" sz="1600" b="1" dirty="0">
              <a:solidFill>
                <a:schemeClr val="bg1"/>
              </a:solidFill>
              <a:latin typeface="Century Gothic" panose="020B0502020202020204" pitchFamily="34" charset="0"/>
            </a:endParaRPr>
          </a:p>
        </p:txBody>
      </p:sp>
      <p:sp>
        <p:nvSpPr>
          <p:cNvPr id="13" name="Arrow: Right 12">
            <a:extLst>
              <a:ext uri="{FF2B5EF4-FFF2-40B4-BE49-F238E27FC236}">
                <a16:creationId xmlns:a16="http://schemas.microsoft.com/office/drawing/2014/main" id="{054C882A-39DC-DFF4-2675-84AD74E9764F}"/>
              </a:ext>
            </a:extLst>
          </p:cNvPr>
          <p:cNvSpPr/>
          <p:nvPr/>
        </p:nvSpPr>
        <p:spPr>
          <a:xfrm>
            <a:off x="4074451" y="1207962"/>
            <a:ext cx="796838" cy="270826"/>
          </a:xfrm>
          <a:prstGeom prst="rightArrow">
            <a:avLst>
              <a:gd name="adj1" fmla="val 50000"/>
              <a:gd name="adj2" fmla="val 73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7B628E45-53CC-480A-0A03-E5299A5B2710}"/>
              </a:ext>
            </a:extLst>
          </p:cNvPr>
          <p:cNvSpPr txBox="1">
            <a:spLocks/>
          </p:cNvSpPr>
          <p:nvPr/>
        </p:nvSpPr>
        <p:spPr>
          <a:xfrm>
            <a:off x="384013" y="5650038"/>
            <a:ext cx="6397033" cy="1855960"/>
          </a:xfrm>
          <a:prstGeom prst="rect">
            <a:avLst/>
          </a:prstGeom>
          <a:effectLst/>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F5D82BF6-BA4E-9E96-21D6-020490D66868}"/>
              </a:ext>
            </a:extLst>
          </p:cNvPr>
          <p:cNvSpPr txBox="1"/>
          <p:nvPr/>
        </p:nvSpPr>
        <p:spPr>
          <a:xfrm>
            <a:off x="396760" y="3523596"/>
            <a:ext cx="7880137" cy="3046988"/>
          </a:xfrm>
          <a:prstGeom prst="rect">
            <a:avLst/>
          </a:prstGeom>
          <a:noFill/>
        </p:spPr>
        <p:txBody>
          <a:bodyPr wrap="square">
            <a:spAutoFit/>
          </a:bodyPr>
          <a:lstStyle/>
          <a:p>
            <a:pPr>
              <a:lnSpc>
                <a:spcPct val="90000"/>
              </a:lnSpc>
              <a:spcBef>
                <a:spcPct val="0"/>
              </a:spcBef>
              <a:spcAft>
                <a:spcPts val="600"/>
              </a:spcAft>
            </a:pPr>
            <a:r>
              <a:rPr lang="en-US" dirty="0">
                <a:latin typeface="Century Gothic" panose="020B0502020202020204" pitchFamily="34" charset="0"/>
              </a:rPr>
              <a:t>Depression and anxiety disorders cost the global economy </a:t>
            </a:r>
            <a:r>
              <a:rPr lang="en-US" b="1" dirty="0">
                <a:latin typeface="Century Gothic" panose="020B0502020202020204" pitchFamily="34" charset="0"/>
              </a:rPr>
              <a:t>$1 trillion each year in lost productivity</a:t>
            </a:r>
          </a:p>
          <a:p>
            <a:pPr>
              <a:lnSpc>
                <a:spcPct val="90000"/>
              </a:lnSpc>
              <a:spcBef>
                <a:spcPct val="0"/>
              </a:spcBef>
              <a:spcAft>
                <a:spcPts val="600"/>
              </a:spcAft>
            </a:pPr>
            <a:endParaRPr lang="en-US" b="1" dirty="0">
              <a:latin typeface="Century Gothic" panose="020B0502020202020204" pitchFamily="34" charset="0"/>
            </a:endParaRPr>
          </a:p>
          <a:p>
            <a:pPr>
              <a:lnSpc>
                <a:spcPct val="90000"/>
              </a:lnSpc>
              <a:spcBef>
                <a:spcPct val="0"/>
              </a:spcBef>
              <a:spcAft>
                <a:spcPts val="600"/>
              </a:spcAft>
            </a:pPr>
            <a:r>
              <a:rPr lang="en-US" b="1" dirty="0">
                <a:solidFill>
                  <a:schemeClr val="bg1"/>
                </a:solidFill>
                <a:latin typeface="Century Gothic" panose="020B0502020202020204" pitchFamily="34" charset="0"/>
              </a:rPr>
              <a:t>Depression</a:t>
            </a:r>
            <a:r>
              <a:rPr lang="en-US" dirty="0">
                <a:solidFill>
                  <a:schemeClr val="bg1"/>
                </a:solidFill>
                <a:latin typeface="Century Gothic" panose="020B0502020202020204" pitchFamily="34" charset="0"/>
              </a:rPr>
              <a:t> is the </a:t>
            </a:r>
            <a:r>
              <a:rPr lang="en-US" b="1" dirty="0">
                <a:solidFill>
                  <a:schemeClr val="bg1"/>
                </a:solidFill>
                <a:latin typeface="Century Gothic" panose="020B0502020202020204" pitchFamily="34" charset="0"/>
              </a:rPr>
              <a:t>first leading cause of disability </a:t>
            </a:r>
            <a:r>
              <a:rPr lang="en-US" dirty="0">
                <a:solidFill>
                  <a:schemeClr val="bg1"/>
                </a:solidFill>
                <a:latin typeface="Century Gothic" panose="020B0502020202020204" pitchFamily="34" charset="0"/>
              </a:rPr>
              <a:t>&amp; increases risk of other chronic medical conditions. </a:t>
            </a:r>
          </a:p>
          <a:p>
            <a:pPr>
              <a:lnSpc>
                <a:spcPct val="90000"/>
              </a:lnSpc>
              <a:spcBef>
                <a:spcPct val="0"/>
              </a:spcBef>
              <a:spcAft>
                <a:spcPts val="600"/>
              </a:spcAft>
            </a:pPr>
            <a:endParaRPr lang="en-US" dirty="0">
              <a:solidFill>
                <a:schemeClr val="bg1"/>
              </a:solidFill>
              <a:latin typeface="Century Gothic" panose="020B0502020202020204" pitchFamily="34" charset="0"/>
            </a:endParaRPr>
          </a:p>
          <a:p>
            <a:pPr>
              <a:lnSpc>
                <a:spcPct val="90000"/>
              </a:lnSpc>
              <a:spcBef>
                <a:spcPct val="0"/>
              </a:spcBef>
              <a:spcAft>
                <a:spcPts val="600"/>
              </a:spcAft>
            </a:pPr>
            <a:r>
              <a:rPr lang="en-US" dirty="0">
                <a:latin typeface="Century Gothic" panose="020B0502020202020204" pitchFamily="34" charset="0"/>
              </a:rPr>
              <a:t>When employees are depressed, they </a:t>
            </a:r>
            <a:r>
              <a:rPr lang="en-US" b="1" dirty="0">
                <a:latin typeface="Century Gothic" panose="020B0502020202020204" pitchFamily="34" charset="0"/>
              </a:rPr>
              <a:t>miss an average of 31.4 days per year </a:t>
            </a:r>
            <a:r>
              <a:rPr lang="en-US" dirty="0">
                <a:latin typeface="Century Gothic" panose="020B0502020202020204" pitchFamily="34" charset="0"/>
              </a:rPr>
              <a:t>and lose another 27.9 to unproductivity</a:t>
            </a:r>
            <a:endParaRPr lang="en-US" b="1" dirty="0">
              <a:latin typeface="Century Gothic" panose="020B0502020202020204" pitchFamily="34" charset="0"/>
              <a:cs typeface="Calibri" panose="020F0502020204030204" pitchFamily="34" charset="0"/>
            </a:endParaRPr>
          </a:p>
          <a:p>
            <a:pPr>
              <a:lnSpc>
                <a:spcPct val="90000"/>
              </a:lnSpc>
              <a:spcBef>
                <a:spcPct val="0"/>
              </a:spcBef>
              <a:spcAft>
                <a:spcPts val="600"/>
              </a:spcAft>
            </a:pPr>
            <a:endParaRPr lang="en-US" b="1" dirty="0">
              <a:solidFill>
                <a:schemeClr val="tx1">
                  <a:lumMod val="85000"/>
                  <a:lumOff val="15000"/>
                </a:schemeClr>
              </a:solidFill>
              <a:latin typeface="Century Gothic" panose="020B0502020202020204" pitchFamily="34" charset="0"/>
            </a:endParaRPr>
          </a:p>
          <a:p>
            <a:pPr>
              <a:lnSpc>
                <a:spcPct val="90000"/>
              </a:lnSpc>
              <a:spcBef>
                <a:spcPct val="0"/>
              </a:spcBef>
              <a:spcAft>
                <a:spcPts val="600"/>
              </a:spcAft>
            </a:pPr>
            <a:endParaRPr lang="en-US" b="1" dirty="0">
              <a:latin typeface="Century Gothic" panose="020B0502020202020204" pitchFamily="34" charset="0"/>
            </a:endParaRPr>
          </a:p>
        </p:txBody>
      </p:sp>
      <p:sp>
        <p:nvSpPr>
          <p:cNvPr id="7" name="TextBox 6">
            <a:extLst>
              <a:ext uri="{FF2B5EF4-FFF2-40B4-BE49-F238E27FC236}">
                <a16:creationId xmlns:a16="http://schemas.microsoft.com/office/drawing/2014/main" id="{050C9711-0B72-1406-AEA2-F981825E4AC1}"/>
              </a:ext>
            </a:extLst>
          </p:cNvPr>
          <p:cNvSpPr txBox="1"/>
          <p:nvPr/>
        </p:nvSpPr>
        <p:spPr>
          <a:xfrm>
            <a:off x="359138" y="5746162"/>
            <a:ext cx="7643653" cy="895630"/>
          </a:xfrm>
          <a:prstGeom prst="rect">
            <a:avLst/>
          </a:prstGeom>
          <a:noFill/>
        </p:spPr>
        <p:txBody>
          <a:bodyPr wrap="square">
            <a:spAutoFit/>
          </a:bodyPr>
          <a:lstStyle/>
          <a:p>
            <a:pPr defTabSz="457200">
              <a:defRPr/>
            </a:pPr>
            <a:endParaRPr lang="en-US" b="1" dirty="0">
              <a:latin typeface="Century Gothic" panose="020B0502020202020204" pitchFamily="34" charset="0"/>
            </a:endParaRPr>
          </a:p>
          <a:p>
            <a:pPr defTabSz="457200">
              <a:defRPr/>
            </a:pPr>
            <a:r>
              <a:rPr lang="en-US" b="1" dirty="0">
                <a:solidFill>
                  <a:schemeClr val="bg1"/>
                </a:solidFill>
                <a:latin typeface="Century Gothic" panose="020B0502020202020204" pitchFamily="34" charset="0"/>
              </a:rPr>
              <a:t>Mental and nervous conditions are ranked #3 of all disability claims</a:t>
            </a:r>
          </a:p>
          <a:p>
            <a:pPr>
              <a:lnSpc>
                <a:spcPct val="90000"/>
              </a:lnSpc>
              <a:spcBef>
                <a:spcPct val="0"/>
              </a:spcBef>
              <a:spcAft>
                <a:spcPts val="600"/>
              </a:spcAft>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77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2" name="Rectangle 8">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8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9DE4111F-30C2-4A00-AA6A-D2C41593D5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10116" r="322" b="6639"/>
          <a:stretch/>
        </p:blipFill>
        <p:spPr>
          <a:xfrm>
            <a:off x="927399" y="655655"/>
            <a:ext cx="10337201" cy="5546690"/>
          </a:xfrm>
          <a:prstGeom prst="rect">
            <a:avLst/>
          </a:prstGeom>
        </p:spPr>
      </p:pic>
    </p:spTree>
    <p:extLst>
      <p:ext uri="{BB962C8B-B14F-4D97-AF65-F5344CB8AC3E}">
        <p14:creationId xmlns:p14="http://schemas.microsoft.com/office/powerpoint/2010/main" val="202093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BA3AE5-0FB8-4948-A421-5CEE1A5E8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4" name="Freeform 9">
            <a:extLst>
              <a:ext uri="{FF2B5EF4-FFF2-40B4-BE49-F238E27FC236}">
                <a16:creationId xmlns:a16="http://schemas.microsoft.com/office/drawing/2014/main" id="{615FFFBF-F0D2-4BB8-BB9E-3ADC47E3B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BB1FE6C-A912-472D-BBA2-0DF6EC265F05}"/>
              </a:ext>
            </a:extLst>
          </p:cNvPr>
          <p:cNvSpPr>
            <a:spLocks noGrp="1"/>
          </p:cNvSpPr>
          <p:nvPr>
            <p:ph type="title"/>
          </p:nvPr>
        </p:nvSpPr>
        <p:spPr>
          <a:xfrm>
            <a:off x="810000" y="447188"/>
            <a:ext cx="5039035" cy="1559412"/>
          </a:xfrm>
        </p:spPr>
        <p:txBody>
          <a:bodyPr>
            <a:normAutofit/>
          </a:bodyPr>
          <a:lstStyle/>
          <a:p>
            <a:pPr>
              <a:lnSpc>
                <a:spcPct val="90000"/>
              </a:lnSpc>
            </a:pPr>
            <a:r>
              <a:rPr lang="en-US" sz="3400"/>
              <a:t>Performance Issues That Can be Warning Signs</a:t>
            </a:r>
          </a:p>
        </p:txBody>
      </p:sp>
      <p:sp>
        <p:nvSpPr>
          <p:cNvPr id="3" name="Content Placeholder 2">
            <a:extLst>
              <a:ext uri="{FF2B5EF4-FFF2-40B4-BE49-F238E27FC236}">
                <a16:creationId xmlns:a16="http://schemas.microsoft.com/office/drawing/2014/main" id="{DD9260DE-A3F8-4832-BE36-FB45E7C15A3F}"/>
              </a:ext>
            </a:extLst>
          </p:cNvPr>
          <p:cNvSpPr>
            <a:spLocks noGrp="1"/>
          </p:cNvSpPr>
          <p:nvPr>
            <p:ph idx="1"/>
          </p:nvPr>
        </p:nvSpPr>
        <p:spPr>
          <a:xfrm>
            <a:off x="818712" y="2413000"/>
            <a:ext cx="5016259" cy="3632200"/>
          </a:xfrm>
        </p:spPr>
        <p:txBody>
          <a:bodyPr>
            <a:normAutofit/>
          </a:bodyPr>
          <a:lstStyle/>
          <a:p>
            <a:r>
              <a:rPr lang="en-US" dirty="0">
                <a:solidFill>
                  <a:srgbClr val="FFFFFF"/>
                </a:solidFill>
              </a:rPr>
              <a:t>Decreased problem-solving ability</a:t>
            </a:r>
          </a:p>
          <a:p>
            <a:r>
              <a:rPr lang="en-US" dirty="0">
                <a:solidFill>
                  <a:srgbClr val="FFFFFF"/>
                </a:solidFill>
              </a:rPr>
              <a:t>Decreased self confidence</a:t>
            </a:r>
          </a:p>
          <a:p>
            <a:r>
              <a:rPr lang="en-US" dirty="0">
                <a:solidFill>
                  <a:srgbClr val="FFFFFF"/>
                </a:solidFill>
              </a:rPr>
              <a:t>Decreased productivity</a:t>
            </a:r>
          </a:p>
          <a:p>
            <a:r>
              <a:rPr lang="en-US" dirty="0">
                <a:solidFill>
                  <a:srgbClr val="FFFFFF"/>
                </a:solidFill>
              </a:rPr>
              <a:t>Increased tardiness &amp; absenteeism</a:t>
            </a:r>
          </a:p>
          <a:p>
            <a:r>
              <a:rPr lang="en-US" dirty="0">
                <a:solidFill>
                  <a:srgbClr val="FFFFFF"/>
                </a:solidFill>
              </a:rPr>
              <a:t>Increased conflict among co-workers</a:t>
            </a:r>
          </a:p>
          <a:p>
            <a:r>
              <a:rPr lang="en-US" dirty="0">
                <a:solidFill>
                  <a:srgbClr val="FFFFFF"/>
                </a:solidFill>
              </a:rPr>
              <a:t>Increased near hits, incidents, injuries</a:t>
            </a:r>
          </a:p>
        </p:txBody>
      </p:sp>
      <p:sp>
        <p:nvSpPr>
          <p:cNvPr id="16" name="Rounded Rectangle 17">
            <a:extLst>
              <a:ext uri="{FF2B5EF4-FFF2-40B4-BE49-F238E27FC236}">
                <a16:creationId xmlns:a16="http://schemas.microsoft.com/office/drawing/2014/main" id="{FD056B7E-FBD7-4858-966D-9C4DEDA7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pic>
        <p:nvPicPr>
          <p:cNvPr id="7" name="Graphic 6" descr="Warning">
            <a:extLst>
              <a:ext uri="{FF2B5EF4-FFF2-40B4-BE49-F238E27FC236}">
                <a16:creationId xmlns:a16="http://schemas.microsoft.com/office/drawing/2014/main" id="{35FA3C24-6BE2-4AF2-93CF-E92E21806B3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0517" y="1507610"/>
            <a:ext cx="3832042" cy="3832042"/>
          </a:xfrm>
          <a:prstGeom prst="rect">
            <a:avLst/>
          </a:prstGeom>
        </p:spPr>
      </p:pic>
    </p:spTree>
    <p:extLst>
      <p:ext uri="{BB962C8B-B14F-4D97-AF65-F5344CB8AC3E}">
        <p14:creationId xmlns:p14="http://schemas.microsoft.com/office/powerpoint/2010/main" val="119893415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8BF24E8-8CFE-4064-ACB6-A80B8D56E87C}"/>
              </a:ext>
            </a:extLst>
          </p:cNvPr>
          <p:cNvSpPr>
            <a:spLocks noGrp="1"/>
          </p:cNvSpPr>
          <p:nvPr>
            <p:ph type="title"/>
          </p:nvPr>
        </p:nvSpPr>
        <p:spPr>
          <a:xfrm>
            <a:off x="810000" y="447188"/>
            <a:ext cx="10571998" cy="970450"/>
          </a:xfrm>
          <a:effectLst/>
        </p:spPr>
        <p:txBody>
          <a:bodyPr>
            <a:normAutofit/>
          </a:bodyPr>
          <a:lstStyle/>
          <a:p>
            <a:r>
              <a:rPr lang="en-US" dirty="0">
                <a:solidFill>
                  <a:schemeClr val="bg1"/>
                </a:solidFill>
              </a:rPr>
              <a:t>Know How to Respond: TASC</a:t>
            </a:r>
          </a:p>
        </p:txBody>
      </p:sp>
      <p:graphicFrame>
        <p:nvGraphicFramePr>
          <p:cNvPr id="14" name="Content Placeholder 2">
            <a:extLst>
              <a:ext uri="{FF2B5EF4-FFF2-40B4-BE49-F238E27FC236}">
                <a16:creationId xmlns:a16="http://schemas.microsoft.com/office/drawing/2014/main" id="{D028778F-E386-4BE6-B092-A2FA4974A279}"/>
              </a:ext>
            </a:extLst>
          </p:cNvPr>
          <p:cNvGraphicFramePr>
            <a:graphicFrameLocks noGrp="1"/>
          </p:cNvGraphicFramePr>
          <p:nvPr>
            <p:ph idx="1"/>
            <p:extLst>
              <p:ext uri="{D42A27DB-BD31-4B8C-83A1-F6EECF244321}">
                <p14:modId xmlns:p14="http://schemas.microsoft.com/office/powerpoint/2010/main" val="862504317"/>
              </p:ext>
            </p:extLst>
          </p:nvPr>
        </p:nvGraphicFramePr>
        <p:xfrm>
          <a:off x="818712" y="1739967"/>
          <a:ext cx="10554574" cy="363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AE6A9229-CE15-4C40-CC88-FCDF725B379B}"/>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spTree>
    <p:extLst>
      <p:ext uri="{BB962C8B-B14F-4D97-AF65-F5344CB8AC3E}">
        <p14:creationId xmlns:p14="http://schemas.microsoft.com/office/powerpoint/2010/main" val="76839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7DA-D0CF-FA2D-D7AD-3C4F205D5B8D}"/>
              </a:ext>
            </a:extLst>
          </p:cNvPr>
          <p:cNvSpPr>
            <a:spLocks noGrp="1"/>
          </p:cNvSpPr>
          <p:nvPr>
            <p:ph type="title"/>
          </p:nvPr>
        </p:nvSpPr>
        <p:spPr/>
        <p:txBody>
          <a:bodyPr/>
          <a:lstStyle/>
          <a:p>
            <a:r>
              <a:rPr lang="en-US" sz="3600" dirty="0"/>
              <a:t>What is a “caring culture” and how can it positively impact a company?</a:t>
            </a:r>
          </a:p>
        </p:txBody>
      </p:sp>
      <p:pic>
        <p:nvPicPr>
          <p:cNvPr id="4" name="Picture 3" descr="Logo, company name&#10;&#10;Description automatically generated">
            <a:extLst>
              <a:ext uri="{FF2B5EF4-FFF2-40B4-BE49-F238E27FC236}">
                <a16:creationId xmlns:a16="http://schemas.microsoft.com/office/drawing/2014/main" id="{734B9CD7-7DB0-EA7A-E6F8-7FF6D4C0594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graphicFrame>
        <p:nvGraphicFramePr>
          <p:cNvPr id="5" name="TextBox 1">
            <a:extLst>
              <a:ext uri="{FF2B5EF4-FFF2-40B4-BE49-F238E27FC236}">
                <a16:creationId xmlns:a16="http://schemas.microsoft.com/office/drawing/2014/main" id="{ECBB27C1-094B-A43C-80E1-1B1727174CB8}"/>
              </a:ext>
            </a:extLst>
          </p:cNvPr>
          <p:cNvGraphicFramePr/>
          <p:nvPr>
            <p:extLst>
              <p:ext uri="{D42A27DB-BD31-4B8C-83A1-F6EECF244321}">
                <p14:modId xmlns:p14="http://schemas.microsoft.com/office/powerpoint/2010/main" val="3066254611"/>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0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9B0A49-BA6B-4E44-B0DB-17F7A6F9D737}"/>
              </a:ext>
            </a:extLst>
          </p:cNvPr>
          <p:cNvGraphicFramePr/>
          <p:nvPr/>
        </p:nvGraphicFramePr>
        <p:xfrm>
          <a:off x="2032000" y="515389"/>
          <a:ext cx="8128000" cy="658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or: Elbow 5">
            <a:extLst>
              <a:ext uri="{FF2B5EF4-FFF2-40B4-BE49-F238E27FC236}">
                <a16:creationId xmlns:a16="http://schemas.microsoft.com/office/drawing/2014/main" id="{4AF63A6D-E1BD-445D-82D9-45E43C62261B}"/>
              </a:ext>
            </a:extLst>
          </p:cNvPr>
          <p:cNvCxnSpPr>
            <a:cxnSpLocks/>
          </p:cNvCxnSpPr>
          <p:nvPr/>
        </p:nvCxnSpPr>
        <p:spPr>
          <a:xfrm rot="5400000">
            <a:off x="5949142" y="662248"/>
            <a:ext cx="1778924" cy="1485207"/>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1322DA99-F410-4AB2-9449-B646A393F816}"/>
              </a:ext>
            </a:extLst>
          </p:cNvPr>
          <p:cNvCxnSpPr>
            <a:cxnSpLocks/>
          </p:cNvCxnSpPr>
          <p:nvPr/>
        </p:nvCxnSpPr>
        <p:spPr>
          <a:xfrm rot="10800000">
            <a:off x="6096000" y="3092337"/>
            <a:ext cx="2887362" cy="2328732"/>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64D2F0-BC6F-4370-A4E3-DFFF3B898D91}"/>
              </a:ext>
            </a:extLst>
          </p:cNvPr>
          <p:cNvSpPr txBox="1"/>
          <p:nvPr/>
        </p:nvSpPr>
        <p:spPr>
          <a:xfrm>
            <a:off x="7216347" y="146057"/>
            <a:ext cx="3608172" cy="369332"/>
          </a:xfrm>
          <a:prstGeom prst="rect">
            <a:avLst/>
          </a:prstGeom>
          <a:noFill/>
        </p:spPr>
        <p:txBody>
          <a:bodyPr wrap="square" rtlCol="0">
            <a:spAutoFit/>
          </a:bodyPr>
          <a:lstStyle/>
          <a:p>
            <a:r>
              <a:rPr lang="en-US" dirty="0">
                <a:solidFill>
                  <a:schemeClr val="accent2"/>
                </a:solidFill>
              </a:rPr>
              <a:t>Thoughts of / Desire for Suicide</a:t>
            </a:r>
          </a:p>
        </p:txBody>
      </p:sp>
      <p:sp>
        <p:nvSpPr>
          <p:cNvPr id="11" name="TextBox 10">
            <a:extLst>
              <a:ext uri="{FF2B5EF4-FFF2-40B4-BE49-F238E27FC236}">
                <a16:creationId xmlns:a16="http://schemas.microsoft.com/office/drawing/2014/main" id="{369C2AA7-E553-4B98-9966-B379BD488990}"/>
              </a:ext>
            </a:extLst>
          </p:cNvPr>
          <p:cNvSpPr txBox="1"/>
          <p:nvPr/>
        </p:nvSpPr>
        <p:spPr>
          <a:xfrm>
            <a:off x="8986108" y="5236403"/>
            <a:ext cx="3034805" cy="369332"/>
          </a:xfrm>
          <a:prstGeom prst="rect">
            <a:avLst/>
          </a:prstGeom>
          <a:noFill/>
        </p:spPr>
        <p:txBody>
          <a:bodyPr wrap="none" rtlCol="0">
            <a:spAutoFit/>
          </a:bodyPr>
          <a:lstStyle/>
          <a:p>
            <a:r>
              <a:rPr lang="en-US" dirty="0">
                <a:solidFill>
                  <a:schemeClr val="accent2"/>
                </a:solidFill>
              </a:rPr>
              <a:t>Suicide Attempt or Death</a:t>
            </a:r>
          </a:p>
        </p:txBody>
      </p:sp>
      <p:sp>
        <p:nvSpPr>
          <p:cNvPr id="12" name="TextBox 11">
            <a:extLst>
              <a:ext uri="{FF2B5EF4-FFF2-40B4-BE49-F238E27FC236}">
                <a16:creationId xmlns:a16="http://schemas.microsoft.com/office/drawing/2014/main" id="{9DAD1EE9-55CE-4EAA-B224-A996647CAC30}"/>
              </a:ext>
            </a:extLst>
          </p:cNvPr>
          <p:cNvSpPr txBox="1"/>
          <p:nvPr/>
        </p:nvSpPr>
        <p:spPr>
          <a:xfrm>
            <a:off x="130259" y="146057"/>
            <a:ext cx="6995826" cy="523220"/>
          </a:xfrm>
          <a:prstGeom prst="rect">
            <a:avLst/>
          </a:prstGeom>
          <a:noFill/>
        </p:spPr>
        <p:txBody>
          <a:bodyPr wrap="none" rtlCol="0">
            <a:spAutoFit/>
          </a:bodyPr>
          <a:lstStyle/>
          <a:p>
            <a:r>
              <a:rPr lang="en-US" sz="2800" dirty="0">
                <a:solidFill>
                  <a:schemeClr val="accent2"/>
                </a:solidFill>
              </a:rPr>
              <a:t>Joiner’s  Interpersonal Theory of Suicide</a:t>
            </a:r>
          </a:p>
        </p:txBody>
      </p:sp>
      <p:sp>
        <p:nvSpPr>
          <p:cNvPr id="13" name="TextBox 12">
            <a:extLst>
              <a:ext uri="{FF2B5EF4-FFF2-40B4-BE49-F238E27FC236}">
                <a16:creationId xmlns:a16="http://schemas.microsoft.com/office/drawing/2014/main" id="{64A1700A-C75E-47CB-9085-7A892EDE9942}"/>
              </a:ext>
            </a:extLst>
          </p:cNvPr>
          <p:cNvSpPr txBox="1"/>
          <p:nvPr/>
        </p:nvSpPr>
        <p:spPr>
          <a:xfrm>
            <a:off x="9433573" y="1123665"/>
            <a:ext cx="2628168" cy="2862322"/>
          </a:xfrm>
          <a:prstGeom prst="rect">
            <a:avLst/>
          </a:prstGeom>
          <a:noFill/>
          <a:ln w="15875">
            <a:solidFill>
              <a:schemeClr val="tx2"/>
            </a:solidFill>
          </a:ln>
        </p:spPr>
        <p:txBody>
          <a:bodyPr wrap="square" rtlCol="0">
            <a:spAutoFit/>
          </a:bodyPr>
          <a:lstStyle/>
          <a:p>
            <a:r>
              <a:rPr lang="en-US" dirty="0"/>
              <a:t>Workplace Protective Factors:</a:t>
            </a:r>
          </a:p>
          <a:p>
            <a:pPr marL="285750" indent="-285750">
              <a:buFontTx/>
              <a:buChar char="-"/>
            </a:pPr>
            <a:r>
              <a:rPr lang="en-US" dirty="0"/>
              <a:t>Encouraging peer relationships</a:t>
            </a:r>
          </a:p>
          <a:p>
            <a:pPr marL="285750" indent="-285750">
              <a:buFontTx/>
              <a:buChar char="-"/>
            </a:pPr>
            <a:r>
              <a:rPr lang="en-US" dirty="0"/>
              <a:t>Creating social connectedness</a:t>
            </a:r>
          </a:p>
          <a:p>
            <a:pPr marL="285750" indent="-285750">
              <a:buFontTx/>
              <a:buChar char="-"/>
            </a:pPr>
            <a:r>
              <a:rPr lang="en-US" dirty="0"/>
              <a:t>Watching out for people at times of relationship changes</a:t>
            </a:r>
          </a:p>
        </p:txBody>
      </p:sp>
      <p:sp>
        <p:nvSpPr>
          <p:cNvPr id="14" name="TextBox 13">
            <a:extLst>
              <a:ext uri="{FF2B5EF4-FFF2-40B4-BE49-F238E27FC236}">
                <a16:creationId xmlns:a16="http://schemas.microsoft.com/office/drawing/2014/main" id="{C24CCBF0-E665-4BFB-A8A3-40F12DB4717C}"/>
              </a:ext>
            </a:extLst>
          </p:cNvPr>
          <p:cNvSpPr txBox="1"/>
          <p:nvPr/>
        </p:nvSpPr>
        <p:spPr>
          <a:xfrm>
            <a:off x="130258" y="1280160"/>
            <a:ext cx="2551981" cy="2585323"/>
          </a:xfrm>
          <a:prstGeom prst="rect">
            <a:avLst/>
          </a:prstGeom>
          <a:noFill/>
          <a:ln w="15875">
            <a:solidFill>
              <a:schemeClr val="accent2">
                <a:lumMod val="60000"/>
                <a:lumOff val="40000"/>
              </a:schemeClr>
            </a:solidFill>
          </a:ln>
        </p:spPr>
        <p:txBody>
          <a:bodyPr wrap="square" rtlCol="0">
            <a:spAutoFit/>
          </a:bodyPr>
          <a:lstStyle/>
          <a:p>
            <a:r>
              <a:rPr lang="en-US" dirty="0">
                <a:solidFill>
                  <a:schemeClr val="accent5"/>
                </a:solidFill>
              </a:rPr>
              <a:t>Workplace Protective Factors:</a:t>
            </a:r>
          </a:p>
          <a:p>
            <a:pPr marL="285750" indent="-285750">
              <a:buFontTx/>
              <a:buChar char="-"/>
            </a:pPr>
            <a:r>
              <a:rPr lang="en-US" dirty="0">
                <a:solidFill>
                  <a:schemeClr val="accent5"/>
                </a:solidFill>
              </a:rPr>
              <a:t>Management support </a:t>
            </a:r>
          </a:p>
          <a:p>
            <a:pPr marL="285750" indent="-285750">
              <a:buFontTx/>
              <a:buChar char="-"/>
            </a:pPr>
            <a:r>
              <a:rPr lang="en-US" dirty="0">
                <a:solidFill>
                  <a:schemeClr val="accent5"/>
                </a:solidFill>
              </a:rPr>
              <a:t>Realistic expectations</a:t>
            </a:r>
          </a:p>
          <a:p>
            <a:pPr marL="285750" indent="-285750">
              <a:buFontTx/>
              <a:buChar char="-"/>
            </a:pPr>
            <a:r>
              <a:rPr lang="en-US" dirty="0">
                <a:solidFill>
                  <a:schemeClr val="accent5"/>
                </a:solidFill>
              </a:rPr>
              <a:t>Constructive correctional actions</a:t>
            </a:r>
          </a:p>
        </p:txBody>
      </p:sp>
      <p:sp>
        <p:nvSpPr>
          <p:cNvPr id="15" name="TextBox 14">
            <a:extLst>
              <a:ext uri="{FF2B5EF4-FFF2-40B4-BE49-F238E27FC236}">
                <a16:creationId xmlns:a16="http://schemas.microsoft.com/office/drawing/2014/main" id="{7D0E0EC8-6502-4FBD-BC13-4EF1EFB52AA5}"/>
              </a:ext>
            </a:extLst>
          </p:cNvPr>
          <p:cNvSpPr txBox="1"/>
          <p:nvPr/>
        </p:nvSpPr>
        <p:spPr>
          <a:xfrm>
            <a:off x="939114" y="5421069"/>
            <a:ext cx="4164227" cy="923330"/>
          </a:xfrm>
          <a:prstGeom prst="rect">
            <a:avLst/>
          </a:prstGeom>
          <a:noFill/>
          <a:ln w="15875">
            <a:solidFill>
              <a:schemeClr val="accent1">
                <a:lumMod val="75000"/>
              </a:schemeClr>
            </a:solidFill>
          </a:ln>
        </p:spPr>
        <p:txBody>
          <a:bodyPr wrap="square" rtlCol="0">
            <a:spAutoFit/>
          </a:bodyPr>
          <a:lstStyle/>
          <a:p>
            <a:r>
              <a:rPr lang="en-US" dirty="0">
                <a:solidFill>
                  <a:schemeClr val="accent1">
                    <a:lumMod val="75000"/>
                  </a:schemeClr>
                </a:solidFill>
              </a:rPr>
              <a:t>Workplace Protective Factors:</a:t>
            </a:r>
          </a:p>
          <a:p>
            <a:pPr marL="285750" indent="-285750">
              <a:buFontTx/>
              <a:buChar char="-"/>
            </a:pPr>
            <a:r>
              <a:rPr lang="en-US" dirty="0">
                <a:solidFill>
                  <a:schemeClr val="accent1">
                    <a:lumMod val="75000"/>
                  </a:schemeClr>
                </a:solidFill>
              </a:rPr>
              <a:t>Trauma exposure reduction</a:t>
            </a:r>
          </a:p>
          <a:p>
            <a:pPr marL="285750" indent="-285750">
              <a:buFontTx/>
              <a:buChar char="-"/>
            </a:pPr>
            <a:r>
              <a:rPr lang="en-US" dirty="0">
                <a:solidFill>
                  <a:schemeClr val="accent1">
                    <a:lumMod val="75000"/>
                  </a:schemeClr>
                </a:solidFill>
              </a:rPr>
              <a:t>Crisis management</a:t>
            </a:r>
          </a:p>
        </p:txBody>
      </p:sp>
      <p:pic>
        <p:nvPicPr>
          <p:cNvPr id="16" name="Picture 15" descr="Logo, company name&#10;&#10;Description automatically generated">
            <a:extLst>
              <a:ext uri="{FF2B5EF4-FFF2-40B4-BE49-F238E27FC236}">
                <a16:creationId xmlns:a16="http://schemas.microsoft.com/office/drawing/2014/main" id="{A5806D35-27B7-2FCB-5B44-9F7F254D6CA7}"/>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spTree>
    <p:extLst>
      <p:ext uri="{BB962C8B-B14F-4D97-AF65-F5344CB8AC3E}">
        <p14:creationId xmlns:p14="http://schemas.microsoft.com/office/powerpoint/2010/main" val="2275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6E0-2BE6-AF99-0B39-8379337E98BF}"/>
              </a:ext>
            </a:extLst>
          </p:cNvPr>
          <p:cNvSpPr>
            <a:spLocks noGrp="1"/>
          </p:cNvSpPr>
          <p:nvPr>
            <p:ph type="title"/>
          </p:nvPr>
        </p:nvSpPr>
        <p:spPr>
          <a:xfrm>
            <a:off x="818712" y="417042"/>
            <a:ext cx="10916426" cy="778711"/>
          </a:xfrm>
        </p:spPr>
        <p:txBody>
          <a:bodyPr/>
          <a:lstStyle/>
          <a:p>
            <a:r>
              <a:rPr lang="en-US" sz="3600" dirty="0"/>
              <a:t>Suicide Prevention Resources</a:t>
            </a:r>
          </a:p>
        </p:txBody>
      </p:sp>
      <p:sp>
        <p:nvSpPr>
          <p:cNvPr id="3" name="Content Placeholder 2">
            <a:extLst>
              <a:ext uri="{FF2B5EF4-FFF2-40B4-BE49-F238E27FC236}">
                <a16:creationId xmlns:a16="http://schemas.microsoft.com/office/drawing/2014/main" id="{6EF4BA52-C49C-2B63-3876-35D913D1745D}"/>
              </a:ext>
            </a:extLst>
          </p:cNvPr>
          <p:cNvSpPr>
            <a:spLocks noGrp="1"/>
          </p:cNvSpPr>
          <p:nvPr>
            <p:ph idx="1"/>
          </p:nvPr>
        </p:nvSpPr>
        <p:spPr>
          <a:xfrm>
            <a:off x="378032" y="2353041"/>
            <a:ext cx="6848180" cy="3567165"/>
          </a:xfrm>
          <a:effectLst/>
        </p:spPr>
        <p:txBody>
          <a:bodyPr anchor="t"/>
          <a:lstStyle/>
          <a:p>
            <a:r>
              <a:rPr lang="en-US" dirty="0">
                <a:solidFill>
                  <a:schemeClr val="accent5"/>
                </a:solidFill>
                <a:hlinkClick r:id="rId3">
                  <a:extLst>
                    <a:ext uri="{A12FA001-AC4F-418D-AE19-62706E023703}">
                      <ahyp:hlinkClr xmlns:ahyp="http://schemas.microsoft.com/office/drawing/2018/hyperlinkcolor" val="tx"/>
                    </a:ext>
                  </a:extLst>
                </a:hlinkClick>
              </a:rPr>
              <a:t>Toolbox </a:t>
            </a:r>
            <a:r>
              <a:rPr lang="en-US" u="sng" dirty="0">
                <a:solidFill>
                  <a:schemeClr val="accent5"/>
                </a:solidFill>
                <a:hlinkClick r:id="rId3">
                  <a:extLst>
                    <a:ext uri="{A12FA001-AC4F-418D-AE19-62706E023703}">
                      <ahyp:hlinkClr xmlns:ahyp="http://schemas.microsoft.com/office/drawing/2018/hyperlinkcolor" val="tx"/>
                    </a:ext>
                  </a:extLst>
                </a:hlinkClick>
              </a:rPr>
              <a:t>Talks</a:t>
            </a:r>
            <a:r>
              <a:rPr lang="en-US" u="sng" dirty="0">
                <a:solidFill>
                  <a:schemeClr val="accent5"/>
                </a:solidFill>
              </a:rPr>
              <a:t> &amp; Resources @ </a:t>
            </a:r>
            <a:r>
              <a:rPr lang="en-US" dirty="0">
                <a:hlinkClick r:id="rId4"/>
              </a:rPr>
              <a:t>www.preventconstructionsuicide.com </a:t>
            </a:r>
            <a:endParaRPr lang="en-US" dirty="0"/>
          </a:p>
          <a:p>
            <a:r>
              <a:rPr lang="en-US" dirty="0">
                <a:hlinkClick r:id="rId4"/>
              </a:rPr>
              <a:t>LIVINGWORKS Training @ preventconstructionsuicide.com/Training</a:t>
            </a:r>
          </a:p>
          <a:p>
            <a:r>
              <a:rPr lang="en-US" dirty="0">
                <a:hlinkClick r:id="rId4"/>
              </a:rPr>
              <a:t>screening.mentalhealthscreening.org/ciasp</a:t>
            </a:r>
          </a:p>
        </p:txBody>
      </p:sp>
      <p:pic>
        <p:nvPicPr>
          <p:cNvPr id="6" name="Picture 5" descr="Text&#10;&#10;Description automatically generated">
            <a:extLst>
              <a:ext uri="{FF2B5EF4-FFF2-40B4-BE49-F238E27FC236}">
                <a16:creationId xmlns:a16="http://schemas.microsoft.com/office/drawing/2014/main" id="{62A0D3B8-B4CF-D8F6-D4BC-DE9EC3920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682" y="4325815"/>
            <a:ext cx="4555500" cy="2229287"/>
          </a:xfrm>
          <a:prstGeom prst="rect">
            <a:avLst/>
          </a:prstGeom>
        </p:spPr>
      </p:pic>
      <p:pic>
        <p:nvPicPr>
          <p:cNvPr id="12" name="Picture 11" descr="Text, letter&#10;&#10;Description automatically generated">
            <a:extLst>
              <a:ext uri="{FF2B5EF4-FFF2-40B4-BE49-F238E27FC236}">
                <a16:creationId xmlns:a16="http://schemas.microsoft.com/office/drawing/2014/main" id="{F2DBAC67-9DCF-B39E-C673-AD6B6879B0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3151" y="1060053"/>
            <a:ext cx="4071987" cy="5186855"/>
          </a:xfrm>
          <a:prstGeom prst="rect">
            <a:avLst/>
          </a:prstGeom>
          <a:ln>
            <a:solidFill>
              <a:schemeClr val="accent1"/>
            </a:solidFill>
          </a:ln>
        </p:spPr>
      </p:pic>
      <p:pic>
        <p:nvPicPr>
          <p:cNvPr id="14" name="Picture 13" descr="A picture containing text&#10;&#10;Description automatically generated">
            <a:extLst>
              <a:ext uri="{FF2B5EF4-FFF2-40B4-BE49-F238E27FC236}">
                <a16:creationId xmlns:a16="http://schemas.microsoft.com/office/drawing/2014/main" id="{02CD75C5-1938-98F5-64F0-AB7FD8A20D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5182" y="4617168"/>
            <a:ext cx="2701468" cy="1578940"/>
          </a:xfrm>
          <a:prstGeom prst="rect">
            <a:avLst/>
          </a:prstGeom>
        </p:spPr>
      </p:pic>
    </p:spTree>
    <p:extLst>
      <p:ext uri="{BB962C8B-B14F-4D97-AF65-F5344CB8AC3E}">
        <p14:creationId xmlns:p14="http://schemas.microsoft.com/office/powerpoint/2010/main" val="228828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7DA-D0CF-FA2D-D7AD-3C4F205D5B8D}"/>
              </a:ext>
            </a:extLst>
          </p:cNvPr>
          <p:cNvSpPr>
            <a:spLocks noGrp="1"/>
          </p:cNvSpPr>
          <p:nvPr>
            <p:ph type="title"/>
          </p:nvPr>
        </p:nvSpPr>
        <p:spPr/>
        <p:txBody>
          <a:bodyPr/>
          <a:lstStyle/>
          <a:p>
            <a:r>
              <a:rPr lang="en-US" sz="3600" dirty="0"/>
              <a:t>What role does the opioid epidemic play in all of this?</a:t>
            </a:r>
          </a:p>
        </p:txBody>
      </p:sp>
      <p:sp>
        <p:nvSpPr>
          <p:cNvPr id="3" name="Content Placeholder 2">
            <a:extLst>
              <a:ext uri="{FF2B5EF4-FFF2-40B4-BE49-F238E27FC236}">
                <a16:creationId xmlns:a16="http://schemas.microsoft.com/office/drawing/2014/main" id="{69C14BD7-0CA6-F087-0FC7-CC3C60EED79D}"/>
              </a:ext>
            </a:extLst>
          </p:cNvPr>
          <p:cNvSpPr>
            <a:spLocks noGrp="1"/>
          </p:cNvSpPr>
          <p:nvPr>
            <p:ph idx="1"/>
          </p:nvPr>
        </p:nvSpPr>
        <p:spPr>
          <a:xfrm>
            <a:off x="818712" y="2222287"/>
            <a:ext cx="10554574" cy="4188525"/>
          </a:xfrm>
          <a:effectLst/>
        </p:spPr>
        <p:txBody>
          <a:bodyPr anchor="t">
            <a:normAutofit/>
          </a:bodyPr>
          <a:lstStyle/>
          <a:p>
            <a:r>
              <a:rPr lang="en-US" dirty="0"/>
              <a:t>Injured workers in all industries often receive powerful prescription pain medication, including opioids. According to the CDC, 1 out of 4 people prescribed opioids for long-term pain become addicted.</a:t>
            </a:r>
          </a:p>
          <a:p>
            <a:r>
              <a:rPr lang="en-US" dirty="0"/>
              <a:t>One study linked New Mexico workers’ compensation data for workers injured in 1994 through 2000 with SSA earnings and mortality/cause of death data through 2013. </a:t>
            </a:r>
          </a:p>
          <a:p>
            <a:pPr lvl="1"/>
            <a:r>
              <a:rPr lang="en-US" dirty="0"/>
              <a:t>For men, a lost‐time injury was associated with a </a:t>
            </a:r>
            <a:r>
              <a:rPr lang="en-US" b="1" dirty="0"/>
              <a:t>72% increased risk of suicide </a:t>
            </a:r>
            <a:r>
              <a:rPr lang="en-US" dirty="0"/>
              <a:t>and a </a:t>
            </a:r>
            <a:r>
              <a:rPr lang="en-US" b="1" dirty="0"/>
              <a:t>29% increase in the risk of drug‐related death.</a:t>
            </a:r>
          </a:p>
          <a:p>
            <a:pPr lvl="1"/>
            <a:r>
              <a:rPr lang="en-US" dirty="0"/>
              <a:t>Among women, lost‐time injuries were associated with a </a:t>
            </a:r>
            <a:r>
              <a:rPr lang="en-US" b="1" dirty="0"/>
              <a:t>near tripling in the risk of drug‐related deaths</a:t>
            </a:r>
            <a:r>
              <a:rPr lang="en-US" dirty="0"/>
              <a:t> and a </a:t>
            </a:r>
            <a:r>
              <a:rPr lang="en-US" b="1" dirty="0"/>
              <a:t>92% increase in the risk of deaths from suicide.</a:t>
            </a:r>
            <a:r>
              <a:rPr lang="en-US" dirty="0"/>
              <a:t> </a:t>
            </a:r>
            <a:endParaRPr lang="en-US" b="1" dirty="0"/>
          </a:p>
          <a:p>
            <a:r>
              <a:rPr lang="en-US" b="1" dirty="0"/>
              <a:t>Construction workers have one of the highest injury rates compared to other industries</a:t>
            </a:r>
            <a:r>
              <a:rPr lang="en-US" dirty="0"/>
              <a:t>, making them more likely to be prescribed opioids.</a:t>
            </a:r>
          </a:p>
          <a:p>
            <a:r>
              <a:rPr lang="en-US" dirty="0"/>
              <a:t>Construction workers also rely on their bodies and often feel the need to </a:t>
            </a:r>
            <a:r>
              <a:rPr lang="en-US" b="1" dirty="0"/>
              <a:t>overcome pain </a:t>
            </a:r>
            <a:r>
              <a:rPr lang="en-US" dirty="0"/>
              <a:t>in order to work and get paid.</a:t>
            </a:r>
          </a:p>
        </p:txBody>
      </p:sp>
      <p:pic>
        <p:nvPicPr>
          <p:cNvPr id="4" name="Picture 3" descr="Logo, company name&#10;&#10;Description automatically generated">
            <a:extLst>
              <a:ext uri="{FF2B5EF4-FFF2-40B4-BE49-F238E27FC236}">
                <a16:creationId xmlns:a16="http://schemas.microsoft.com/office/drawing/2014/main" id="{734B9CD7-7DB0-EA7A-E6F8-7FF6D4C0594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spTree>
    <p:extLst>
      <p:ext uri="{BB962C8B-B14F-4D97-AF65-F5344CB8AC3E}">
        <p14:creationId xmlns:p14="http://schemas.microsoft.com/office/powerpoint/2010/main" val="150361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8ED2-DBB5-5FF8-F9DF-B0A8F365A6F3}"/>
              </a:ext>
            </a:extLst>
          </p:cNvPr>
          <p:cNvSpPr>
            <a:spLocks noGrp="1"/>
          </p:cNvSpPr>
          <p:nvPr>
            <p:ph type="title"/>
          </p:nvPr>
        </p:nvSpPr>
        <p:spPr>
          <a:xfrm>
            <a:off x="810000" y="241161"/>
            <a:ext cx="10571998" cy="1396720"/>
          </a:xfrm>
        </p:spPr>
        <p:txBody>
          <a:bodyPr anchor="ctr"/>
          <a:lstStyle/>
          <a:p>
            <a:r>
              <a:rPr lang="en-US" dirty="0"/>
              <a:t>What is </a:t>
            </a:r>
            <a:r>
              <a:rPr lang="en-US" b="1" dirty="0"/>
              <a:t>the Construction Industry Alliance for Suicide Prevention (CIASP)</a:t>
            </a:r>
            <a:r>
              <a:rPr lang="en-US" dirty="0"/>
              <a:t>?</a:t>
            </a:r>
          </a:p>
        </p:txBody>
      </p:sp>
      <p:sp>
        <p:nvSpPr>
          <p:cNvPr id="3" name="Content Placeholder 2">
            <a:extLst>
              <a:ext uri="{FF2B5EF4-FFF2-40B4-BE49-F238E27FC236}">
                <a16:creationId xmlns:a16="http://schemas.microsoft.com/office/drawing/2014/main" id="{7FDFBD3B-4DD1-C687-4CE8-9E27B387193B}"/>
              </a:ext>
            </a:extLst>
          </p:cNvPr>
          <p:cNvSpPr>
            <a:spLocks noGrp="1"/>
          </p:cNvSpPr>
          <p:nvPr>
            <p:ph idx="1"/>
          </p:nvPr>
        </p:nvSpPr>
        <p:spPr>
          <a:xfrm>
            <a:off x="818712" y="2602522"/>
            <a:ext cx="10554574" cy="3256275"/>
          </a:xfrm>
          <a:effectLst/>
        </p:spPr>
        <p:txBody>
          <a:bodyPr anchor="t"/>
          <a:lstStyle/>
          <a:p>
            <a:r>
              <a:rPr lang="en-US"/>
              <a:t>Born out of necessity in response to a statistic released in a </a:t>
            </a:r>
            <a:r>
              <a:rPr lang="en-US" b="1"/>
              <a:t>CDC study ranking construction and extraction as the #1 occupation for deaths by suicide</a:t>
            </a:r>
          </a:p>
          <a:p>
            <a:r>
              <a:rPr lang="en-US"/>
              <a:t>CIASP </a:t>
            </a:r>
            <a:r>
              <a:rPr lang="en-US" dirty="0"/>
              <a:t>was formed in 2018 as a </a:t>
            </a:r>
            <a:r>
              <a:rPr lang="en-US" b="1" dirty="0"/>
              <a:t>501(c)(3) nonprofit</a:t>
            </a:r>
            <a:r>
              <a:rPr lang="en-US" dirty="0"/>
              <a:t> </a:t>
            </a:r>
            <a:r>
              <a:rPr lang="en-US" b="1" dirty="0"/>
              <a:t>organization</a:t>
            </a:r>
          </a:p>
          <a:p>
            <a:r>
              <a:rPr lang="en-US" b="1" dirty="0"/>
              <a:t>Vision: </a:t>
            </a:r>
            <a:r>
              <a:rPr lang="en-US" dirty="0"/>
              <a:t>A zero-suicide construction industry</a:t>
            </a:r>
          </a:p>
          <a:p>
            <a:r>
              <a:rPr lang="en-US" b="1" dirty="0"/>
              <a:t>Mission: </a:t>
            </a:r>
            <a:r>
              <a:rPr lang="en-US" dirty="0"/>
              <a:t>CIASP exists to save lives by eliminating suicide in the construction industry. </a:t>
            </a:r>
          </a:p>
          <a:p>
            <a:r>
              <a:rPr lang="en-US" b="1" dirty="0"/>
              <a:t>10-Year Goal: </a:t>
            </a:r>
            <a:r>
              <a:rPr lang="en-US" dirty="0"/>
              <a:t>The construction industry suicide rate will be no higher than the average of all other industries:  approximately 18 deaths per 100K employees.</a:t>
            </a:r>
          </a:p>
          <a:p>
            <a:endParaRPr lang="en-US" b="1" dirty="0"/>
          </a:p>
        </p:txBody>
      </p:sp>
      <p:pic>
        <p:nvPicPr>
          <p:cNvPr id="4" name="Picture 3" descr="Logo, company name&#10;&#10;Description automatically generated">
            <a:extLst>
              <a:ext uri="{FF2B5EF4-FFF2-40B4-BE49-F238E27FC236}">
                <a16:creationId xmlns:a16="http://schemas.microsoft.com/office/drawing/2014/main" id="{85AB41EF-0A5D-DD27-692F-513BC599B64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spTree>
    <p:extLst>
      <p:ext uri="{BB962C8B-B14F-4D97-AF65-F5344CB8AC3E}">
        <p14:creationId xmlns:p14="http://schemas.microsoft.com/office/powerpoint/2010/main" val="238399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3D3C0-B33F-51CF-CC33-ACE4E7945234}"/>
              </a:ext>
            </a:extLst>
          </p:cNvPr>
          <p:cNvSpPr>
            <a:spLocks noGrp="1"/>
          </p:cNvSpPr>
          <p:nvPr>
            <p:ph type="title"/>
          </p:nvPr>
        </p:nvSpPr>
        <p:spPr>
          <a:xfrm>
            <a:off x="810000" y="447188"/>
            <a:ext cx="10571998" cy="970450"/>
          </a:xfrm>
          <a:effectLst/>
        </p:spPr>
        <p:txBody>
          <a:bodyPr anchor="ctr">
            <a:normAutofit/>
          </a:bodyPr>
          <a:lstStyle/>
          <a:p>
            <a:pPr algn="ctr"/>
            <a:r>
              <a:rPr lang="en-US" sz="3600" dirty="0">
                <a:solidFill>
                  <a:schemeClr val="tx1"/>
                </a:solidFill>
              </a:rPr>
              <a:t>Opioids Have No Place in the Workplace</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4C7578-2119-FB54-977D-46C799BEB844}"/>
              </a:ext>
            </a:extLst>
          </p:cNvPr>
          <p:cNvSpPr>
            <a:spLocks noGrp="1"/>
          </p:cNvSpPr>
          <p:nvPr>
            <p:ph idx="1"/>
          </p:nvPr>
        </p:nvSpPr>
        <p:spPr>
          <a:xfrm>
            <a:off x="1226263" y="1719872"/>
            <a:ext cx="9966953" cy="3636511"/>
          </a:xfrm>
          <a:effectLst/>
        </p:spPr>
        <p:txBody>
          <a:bodyPr>
            <a:normAutofit/>
          </a:bodyPr>
          <a:lstStyle/>
          <a:p>
            <a:pPr lvl="0">
              <a:buClr>
                <a:srgbClr val="F6B11A"/>
              </a:buClr>
              <a:defRPr/>
            </a:pPr>
            <a:r>
              <a:rPr lang="en-US" dirty="0"/>
              <a:t>16,416</a:t>
            </a:r>
            <a:r>
              <a:rPr kumimoji="0" lang="en-US" sz="1800" b="0" i="0" u="none" strike="noStrike" kern="1200" cap="none" spc="0" normalizeH="0" baseline="0" noProof="0" dirty="0">
                <a:ln>
                  <a:noFill/>
                </a:ln>
                <a:solidFill>
                  <a:srgbClr val="45848A"/>
                </a:solidFill>
                <a:effectLst/>
                <a:uLnTx/>
                <a:uFillTx/>
                <a:latin typeface="Century Gothic" panose="020B0502020202020204"/>
                <a:ea typeface="+mn-ea"/>
                <a:cs typeface="+mn-cs"/>
              </a:rPr>
              <a:t> Prescription Opioid Overdose Deaths</a:t>
            </a:r>
          </a:p>
          <a:p>
            <a:pPr lvl="0">
              <a:buClr>
                <a:srgbClr val="F6B11A"/>
              </a:buClr>
              <a:defRPr/>
            </a:pPr>
            <a:r>
              <a:rPr lang="en-US" dirty="0"/>
              <a:t>68,630 </a:t>
            </a:r>
            <a:r>
              <a:rPr kumimoji="0" lang="en-US" sz="1800" b="0" i="0" u="none" strike="noStrike" kern="1200" cap="none" spc="0" normalizeH="0" baseline="0" noProof="0" dirty="0">
                <a:ln>
                  <a:noFill/>
                </a:ln>
                <a:solidFill>
                  <a:srgbClr val="45848A"/>
                </a:solidFill>
                <a:effectLst/>
                <a:uLnTx/>
                <a:uFillTx/>
                <a:latin typeface="Century Gothic" panose="020B0502020202020204"/>
                <a:ea typeface="+mn-ea"/>
                <a:cs typeface="+mn-cs"/>
              </a:rPr>
              <a:t>Opioid Overdose Deaths Overall</a:t>
            </a:r>
          </a:p>
          <a:p>
            <a:pPr marL="0" marR="0" lvl="0" indent="0" algn="l" defTabSz="457200" rtl="0" eaLnBrk="1" fontAlgn="auto" latinLnBrk="0" hangingPunct="1">
              <a:lnSpc>
                <a:spcPct val="100000"/>
              </a:lnSpc>
              <a:spcBef>
                <a:spcPct val="20000"/>
              </a:spcBef>
              <a:spcAft>
                <a:spcPts val="600"/>
              </a:spcAft>
              <a:buClr>
                <a:srgbClr val="F6B11A"/>
              </a:buClr>
              <a:buSzTx/>
              <a:buFont typeface="Wingdings 2" charset="2"/>
              <a:buNone/>
              <a:tabLst/>
              <a:defRPr/>
            </a:pPr>
            <a:endParaRPr kumimoji="0" lang="en-US" sz="1800" b="0" i="0" u="none" strike="noStrike" kern="1200" cap="none" spc="0" normalizeH="0" baseline="0" noProof="0" dirty="0">
              <a:ln>
                <a:noFill/>
              </a:ln>
              <a:solidFill>
                <a:srgbClr val="45848A"/>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ct val="20000"/>
              </a:spcBef>
              <a:spcAft>
                <a:spcPts val="600"/>
              </a:spcAft>
              <a:buClr>
                <a:srgbClr val="F6B11A"/>
              </a:buClr>
              <a:buSzTx/>
              <a:buFont typeface="Wingdings 2" charset="2"/>
              <a:buNone/>
              <a:tabLst/>
              <a:defRPr/>
            </a:pPr>
            <a:r>
              <a:rPr kumimoji="0" lang="en-US" sz="1800" b="1" i="0" u="none" strike="noStrike" kern="1200" cap="none" spc="0" normalizeH="0" baseline="0" noProof="0" dirty="0">
                <a:ln>
                  <a:noFill/>
                </a:ln>
                <a:solidFill>
                  <a:srgbClr val="45848A"/>
                </a:solidFill>
                <a:effectLst/>
                <a:uLnTx/>
                <a:uFillTx/>
                <a:latin typeface="Century Gothic" panose="020B0502020202020204"/>
                <a:ea typeface="+mn-ea"/>
                <a:cs typeface="+mn-cs"/>
              </a:rPr>
              <a:t>Illegitimate Use:</a:t>
            </a:r>
          </a:p>
          <a:p>
            <a:pPr marL="742950" marR="0" lvl="1" indent="-285750" algn="l" defTabSz="457200" rtl="0" eaLnBrk="1" fontAlgn="auto" latinLnBrk="0" hangingPunct="1">
              <a:lnSpc>
                <a:spcPct val="100000"/>
              </a:lnSpc>
              <a:spcBef>
                <a:spcPct val="20000"/>
              </a:spcBef>
              <a:spcAft>
                <a:spcPts val="600"/>
              </a:spcAft>
              <a:buClr>
                <a:srgbClr val="F6B11A"/>
              </a:buClr>
              <a:buSzTx/>
              <a:buFont typeface="Wingdings 2" charset="2"/>
              <a:buChar char=""/>
              <a:tabLst/>
              <a:defRPr/>
            </a:pPr>
            <a:r>
              <a:rPr kumimoji="0" lang="en-US" sz="1600" b="0" i="0" u="none" strike="noStrike" kern="1200" cap="none" spc="0" normalizeH="0" baseline="0" noProof="0" dirty="0">
                <a:ln>
                  <a:noFill/>
                </a:ln>
                <a:solidFill>
                  <a:srgbClr val="45848A"/>
                </a:solidFill>
                <a:effectLst/>
                <a:uLnTx/>
                <a:uFillTx/>
                <a:latin typeface="Century Gothic" panose="020B0502020202020204"/>
                <a:ea typeface="+mn-ea"/>
                <a:cs typeface="+mn-cs"/>
              </a:rPr>
              <a:t>Impairing</a:t>
            </a:r>
          </a:p>
          <a:p>
            <a:pPr marL="742950" marR="0" lvl="1" indent="-285750" algn="l" defTabSz="457200" rtl="0" eaLnBrk="1" fontAlgn="auto" latinLnBrk="0" hangingPunct="1">
              <a:lnSpc>
                <a:spcPct val="100000"/>
              </a:lnSpc>
              <a:spcBef>
                <a:spcPct val="20000"/>
              </a:spcBef>
              <a:spcAft>
                <a:spcPts val="600"/>
              </a:spcAft>
              <a:buClr>
                <a:srgbClr val="F6B11A"/>
              </a:buClr>
              <a:buSzTx/>
              <a:buFont typeface="Wingdings 2" charset="2"/>
              <a:buChar char=""/>
              <a:tabLst/>
              <a:defRPr/>
            </a:pPr>
            <a:r>
              <a:rPr kumimoji="0" lang="en-US" sz="1600" b="0" i="0" u="none" strike="noStrike" kern="1200" cap="none" spc="0" normalizeH="0" baseline="0" noProof="0" dirty="0">
                <a:ln>
                  <a:noFill/>
                </a:ln>
                <a:solidFill>
                  <a:srgbClr val="45848A"/>
                </a:solidFill>
                <a:effectLst/>
                <a:uLnTx/>
                <a:uFillTx/>
                <a:latin typeface="Century Gothic" panose="020B0502020202020204"/>
                <a:ea typeface="+mn-ea"/>
                <a:cs typeface="+mn-cs"/>
              </a:rPr>
              <a:t>Probably a sign of an opioid misuse disorder</a:t>
            </a:r>
          </a:p>
          <a:p>
            <a:endParaRPr lang="en-US" dirty="0"/>
          </a:p>
        </p:txBody>
      </p:sp>
      <p:sp>
        <p:nvSpPr>
          <p:cNvPr id="6" name="Content Placeholder 3">
            <a:extLst>
              <a:ext uri="{FF2B5EF4-FFF2-40B4-BE49-F238E27FC236}">
                <a16:creationId xmlns:a16="http://schemas.microsoft.com/office/drawing/2014/main" id="{C84D517D-16F1-B08B-E7DA-A823066A9587}"/>
              </a:ext>
            </a:extLst>
          </p:cNvPr>
          <p:cNvSpPr txBox="1">
            <a:spLocks/>
          </p:cNvSpPr>
          <p:nvPr/>
        </p:nvSpPr>
        <p:spPr>
          <a:xfrm>
            <a:off x="6491714" y="3346105"/>
            <a:ext cx="4049006" cy="2803489"/>
          </a:xfrm>
          <a:prstGeom prst="rect">
            <a:avLst/>
          </a:prstGeom>
          <a:effectLst/>
        </p:spPr>
        <p:txBody>
          <a:bodyPr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b="1" dirty="0"/>
              <a:t>Legitimate Use (Prescribed):</a:t>
            </a:r>
          </a:p>
          <a:p>
            <a:pPr lvl="1"/>
            <a:r>
              <a:rPr lang="en-US" dirty="0"/>
              <a:t>Impairing</a:t>
            </a:r>
          </a:p>
          <a:p>
            <a:pPr lvl="1"/>
            <a:r>
              <a:rPr lang="en-US" dirty="0"/>
              <a:t>Addicting</a:t>
            </a:r>
          </a:p>
          <a:p>
            <a:pPr lvl="1"/>
            <a:r>
              <a:rPr lang="en-US" dirty="0"/>
              <a:t>Increases risk of future disability</a:t>
            </a:r>
          </a:p>
          <a:p>
            <a:pPr lvl="1"/>
            <a:r>
              <a:rPr lang="en-US" dirty="0"/>
              <a:t>Delays recovery</a:t>
            </a:r>
          </a:p>
          <a:p>
            <a:pPr lvl="1"/>
            <a:r>
              <a:rPr lang="en-US" dirty="0"/>
              <a:t>Increases medical costs</a:t>
            </a:r>
          </a:p>
          <a:p>
            <a:pPr lvl="1"/>
            <a:r>
              <a:rPr lang="en-US" dirty="0"/>
              <a:t>Less effective than alternatives</a:t>
            </a:r>
          </a:p>
        </p:txBody>
      </p:sp>
    </p:spTree>
    <p:extLst>
      <p:ext uri="{BB962C8B-B14F-4D97-AF65-F5344CB8AC3E}">
        <p14:creationId xmlns:p14="http://schemas.microsoft.com/office/powerpoint/2010/main" val="210821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2290F0-E45D-41DB-B296-10FEC3519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3" name="Freeform 23">
            <a:extLst>
              <a:ext uri="{FF2B5EF4-FFF2-40B4-BE49-F238E27FC236}">
                <a16:creationId xmlns:a16="http://schemas.microsoft.com/office/drawing/2014/main" id="{42F5B9E6-0E39-45C4-A238-A7F0FA66F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944" cy="6858000"/>
          </a:xfrm>
          <a:custGeom>
            <a:avLst/>
            <a:gdLst>
              <a:gd name="connsiteX0" fmla="*/ 0 w 7552944"/>
              <a:gd name="connsiteY0" fmla="*/ 0 h 6858000"/>
              <a:gd name="connsiteX1" fmla="*/ 1067477 w 7552944"/>
              <a:gd name="connsiteY1" fmla="*/ 0 h 6858000"/>
              <a:gd name="connsiteX2" fmla="*/ 2201779 w 7552944"/>
              <a:gd name="connsiteY2" fmla="*/ 0 h 6858000"/>
              <a:gd name="connsiteX3" fmla="*/ 7552944 w 7552944"/>
              <a:gd name="connsiteY3" fmla="*/ 0 h 6858000"/>
              <a:gd name="connsiteX4" fmla="*/ 7552944 w 7552944"/>
              <a:gd name="connsiteY4" fmla="*/ 1900238 h 6858000"/>
              <a:gd name="connsiteX5" fmla="*/ 7182528 w 7552944"/>
              <a:gd name="connsiteY5" fmla="*/ 2178050 h 6858000"/>
              <a:gd name="connsiteX6" fmla="*/ 7178294 w 7552944"/>
              <a:gd name="connsiteY6" fmla="*/ 2184400 h 6858000"/>
              <a:gd name="connsiteX7" fmla="*/ 7171944 w 7552944"/>
              <a:gd name="connsiteY7" fmla="*/ 2193925 h 6858000"/>
              <a:gd name="connsiteX8" fmla="*/ 7165594 w 7552944"/>
              <a:gd name="connsiteY8" fmla="*/ 2201863 h 6858000"/>
              <a:gd name="connsiteX9" fmla="*/ 7165594 w 7552944"/>
              <a:gd name="connsiteY9" fmla="*/ 2211388 h 6858000"/>
              <a:gd name="connsiteX10" fmla="*/ 7165594 w 7552944"/>
              <a:gd name="connsiteY10" fmla="*/ 2220913 h 6858000"/>
              <a:gd name="connsiteX11" fmla="*/ 7171944 w 7552944"/>
              <a:gd name="connsiteY11" fmla="*/ 2228850 h 6858000"/>
              <a:gd name="connsiteX12" fmla="*/ 7178294 w 7552944"/>
              <a:gd name="connsiteY12" fmla="*/ 2238375 h 6858000"/>
              <a:gd name="connsiteX13" fmla="*/ 7182528 w 7552944"/>
              <a:gd name="connsiteY13" fmla="*/ 2244725 h 6858000"/>
              <a:gd name="connsiteX14" fmla="*/ 7552944 w 7552944"/>
              <a:gd name="connsiteY14" fmla="*/ 2522538 h 6858000"/>
              <a:gd name="connsiteX15" fmla="*/ 7552944 w 7552944"/>
              <a:gd name="connsiteY15" fmla="*/ 6858000 h 6858000"/>
              <a:gd name="connsiteX16" fmla="*/ 2201779 w 7552944"/>
              <a:gd name="connsiteY16" fmla="*/ 6858000 h 6858000"/>
              <a:gd name="connsiteX17" fmla="*/ 1067477 w 7552944"/>
              <a:gd name="connsiteY17" fmla="*/ 6858000 h 6858000"/>
              <a:gd name="connsiteX18" fmla="*/ 0 w 7552944"/>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944" h="6858000">
                <a:moveTo>
                  <a:pt x="0" y="0"/>
                </a:moveTo>
                <a:lnTo>
                  <a:pt x="1067477" y="0"/>
                </a:lnTo>
                <a:lnTo>
                  <a:pt x="2201779" y="0"/>
                </a:lnTo>
                <a:lnTo>
                  <a:pt x="7552944" y="0"/>
                </a:lnTo>
                <a:lnTo>
                  <a:pt x="7552944" y="1900238"/>
                </a:lnTo>
                <a:lnTo>
                  <a:pt x="7182528" y="2178050"/>
                </a:lnTo>
                <a:lnTo>
                  <a:pt x="7178294" y="2184400"/>
                </a:lnTo>
                <a:lnTo>
                  <a:pt x="7171944" y="2193925"/>
                </a:lnTo>
                <a:lnTo>
                  <a:pt x="7165594" y="2201863"/>
                </a:lnTo>
                <a:lnTo>
                  <a:pt x="7165594" y="2211388"/>
                </a:lnTo>
                <a:lnTo>
                  <a:pt x="7165594" y="2220913"/>
                </a:lnTo>
                <a:lnTo>
                  <a:pt x="7171944" y="2228850"/>
                </a:lnTo>
                <a:lnTo>
                  <a:pt x="7178294" y="2238375"/>
                </a:lnTo>
                <a:lnTo>
                  <a:pt x="7182528" y="2244725"/>
                </a:lnTo>
                <a:lnTo>
                  <a:pt x="7552944" y="2522538"/>
                </a:lnTo>
                <a:lnTo>
                  <a:pt x="7552944" y="6858000"/>
                </a:lnTo>
                <a:lnTo>
                  <a:pt x="2201779" y="6858000"/>
                </a:lnTo>
                <a:lnTo>
                  <a:pt x="1067477"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5" name="Rounded Rectangle 17">
            <a:extLst>
              <a:ext uri="{FF2B5EF4-FFF2-40B4-BE49-F238E27FC236}">
                <a16:creationId xmlns:a16="http://schemas.microsoft.com/office/drawing/2014/main" id="{B97A76A2-B7F2-4D75-AB9E-71FB74882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5" name="Title 1">
            <a:extLst>
              <a:ext uri="{FF2B5EF4-FFF2-40B4-BE49-F238E27FC236}">
                <a16:creationId xmlns:a16="http://schemas.microsoft.com/office/drawing/2014/main" id="{06C76D8D-EAA5-D957-C320-4798309F7D98}"/>
              </a:ext>
            </a:extLst>
          </p:cNvPr>
          <p:cNvSpPr txBox="1">
            <a:spLocks/>
          </p:cNvSpPr>
          <p:nvPr/>
        </p:nvSpPr>
        <p:spPr>
          <a:xfrm>
            <a:off x="8451805" y="1557150"/>
            <a:ext cx="2838672" cy="3582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79421"/>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90000"/>
              </a:lnSpc>
              <a:spcBef>
                <a:spcPct val="20000"/>
              </a:spcBef>
              <a:spcAft>
                <a:spcPts val="600"/>
              </a:spcAft>
              <a:buClr>
                <a:srgbClr val="F6B11A"/>
              </a:buClr>
              <a:buSzTx/>
              <a:buFontTx/>
              <a:buNone/>
              <a:tabLst/>
              <a:defRPr/>
            </a:pPr>
            <a:r>
              <a:rPr kumimoji="0" lang="en-US" sz="3000" b="1" u="none" strike="noStrike" kern="1200" cap="none" spc="0" normalizeH="0" baseline="0" noProof="0" dirty="0">
                <a:ln>
                  <a:noFill/>
                </a:ln>
                <a:solidFill>
                  <a:srgbClr val="FFFFFF"/>
                </a:solidFill>
                <a:effectLst/>
                <a:uLnTx/>
                <a:uFillTx/>
                <a:latin typeface="Century Gothic" panose="020B0502020202020204"/>
                <a:ea typeface="+mj-ea"/>
                <a:cs typeface="Arial" panose="020B0604020202020204" pitchFamily="34" charset="0"/>
              </a:rPr>
              <a:t>Acute Rx Leads to Long Term Use</a:t>
            </a:r>
          </a:p>
        </p:txBody>
      </p:sp>
      <p:sp>
        <p:nvSpPr>
          <p:cNvPr id="9" name="Content Placeholder 2">
            <a:extLst>
              <a:ext uri="{FF2B5EF4-FFF2-40B4-BE49-F238E27FC236}">
                <a16:creationId xmlns:a16="http://schemas.microsoft.com/office/drawing/2014/main" id="{522B4508-268D-82A9-FBD0-5275355E9E36}"/>
              </a:ext>
            </a:extLst>
          </p:cNvPr>
          <p:cNvSpPr>
            <a:spLocks noGrp="1"/>
          </p:cNvSpPr>
          <p:nvPr>
            <p:ph idx="1"/>
          </p:nvPr>
        </p:nvSpPr>
        <p:spPr>
          <a:xfrm>
            <a:off x="901523" y="978993"/>
            <a:ext cx="5365218" cy="4900014"/>
          </a:xfrm>
          <a:effectLst/>
        </p:spPr>
        <p:txBody>
          <a:bodyPr>
            <a:normAutofit/>
          </a:bodyPr>
          <a:lstStyle/>
          <a:p>
            <a:pPr marL="0" indent="0">
              <a:buNone/>
            </a:pPr>
            <a:r>
              <a:rPr lang="en-US" sz="2400" b="1" dirty="0">
                <a:solidFill>
                  <a:schemeClr val="accent5"/>
                </a:solidFill>
                <a:latin typeface="+mj-lt"/>
              </a:rPr>
              <a:t>Duration of acute use:</a:t>
            </a:r>
          </a:p>
          <a:p>
            <a:pPr marL="0" indent="0">
              <a:buNone/>
            </a:pPr>
            <a:r>
              <a:rPr lang="en-US" dirty="0">
                <a:solidFill>
                  <a:schemeClr val="tx2"/>
                </a:solidFill>
              </a:rPr>
              <a:t>1 Day = 6% chance of still using the drug a year later</a:t>
            </a:r>
          </a:p>
          <a:p>
            <a:pPr marL="0" indent="0">
              <a:buNone/>
            </a:pPr>
            <a:r>
              <a:rPr lang="en-US" dirty="0">
                <a:solidFill>
                  <a:schemeClr val="tx2"/>
                </a:solidFill>
              </a:rPr>
              <a:t>7 Days = 13.5% chance</a:t>
            </a:r>
          </a:p>
          <a:p>
            <a:pPr marL="0" indent="0">
              <a:buNone/>
            </a:pPr>
            <a:r>
              <a:rPr lang="en-US" dirty="0">
                <a:solidFill>
                  <a:schemeClr val="tx2"/>
                </a:solidFill>
              </a:rPr>
              <a:t>31 Days = 29.9% chance</a:t>
            </a:r>
          </a:p>
          <a:p>
            <a:pPr marL="0" indent="0">
              <a:buNone/>
            </a:pPr>
            <a:endParaRPr lang="en-US" dirty="0"/>
          </a:p>
          <a:p>
            <a:pPr marL="0" indent="0">
              <a:buNone/>
            </a:pPr>
            <a:r>
              <a:rPr lang="en-US" sz="2400" b="1" dirty="0">
                <a:solidFill>
                  <a:schemeClr val="accent5"/>
                </a:solidFill>
                <a:latin typeface="+mj-lt"/>
              </a:rPr>
              <a:t>Long term use leads to:</a:t>
            </a:r>
          </a:p>
          <a:p>
            <a:pPr>
              <a:buFont typeface="Courier New" panose="02070309020205020404" pitchFamily="49" charset="0"/>
              <a:buChar char="o"/>
            </a:pPr>
            <a:r>
              <a:rPr lang="en-US" dirty="0">
                <a:solidFill>
                  <a:schemeClr val="tx2"/>
                </a:solidFill>
              </a:rPr>
              <a:t>Increased sensitivity to/perception of pain</a:t>
            </a:r>
          </a:p>
          <a:p>
            <a:pPr>
              <a:buFont typeface="Courier New" panose="02070309020205020404" pitchFamily="49" charset="0"/>
              <a:buChar char="o"/>
            </a:pPr>
            <a:r>
              <a:rPr lang="en-US" dirty="0">
                <a:solidFill>
                  <a:schemeClr val="tx2"/>
                </a:solidFill>
              </a:rPr>
              <a:t>Increased risk of depression</a:t>
            </a:r>
          </a:p>
          <a:p>
            <a:pPr>
              <a:buFont typeface="Courier New" panose="02070309020205020404" pitchFamily="49" charset="0"/>
              <a:buChar char="o"/>
            </a:pPr>
            <a:r>
              <a:rPr lang="en-US" dirty="0">
                <a:solidFill>
                  <a:schemeClr val="tx2"/>
                </a:solidFill>
              </a:rPr>
              <a:t>Increased risk of suicide</a:t>
            </a:r>
          </a:p>
        </p:txBody>
      </p:sp>
    </p:spTree>
    <p:extLst>
      <p:ext uri="{BB962C8B-B14F-4D97-AF65-F5344CB8AC3E}">
        <p14:creationId xmlns:p14="http://schemas.microsoft.com/office/powerpoint/2010/main" val="114404179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01B5F65-11EA-4AD7-AF9B-A55050E8C3BB}"/>
              </a:ext>
            </a:extLst>
          </p:cNvPr>
          <p:cNvSpPr>
            <a:spLocks noGrp="1"/>
          </p:cNvSpPr>
          <p:nvPr>
            <p:ph type="title"/>
          </p:nvPr>
        </p:nvSpPr>
        <p:spPr>
          <a:xfrm>
            <a:off x="685846" y="132910"/>
            <a:ext cx="9882278" cy="1067634"/>
          </a:xfrm>
        </p:spPr>
        <p:txBody>
          <a:bodyPr vert="horz" lIns="91440" tIns="45720" rIns="91440" bIns="45720" rtlCol="0" anchor="ctr">
            <a:normAutofit/>
          </a:bodyPr>
          <a:lstStyle/>
          <a:p>
            <a:r>
              <a:rPr lang="en-US" kern="1200" dirty="0">
                <a:solidFill>
                  <a:srgbClr val="45848A"/>
                </a:solidFill>
              </a:rPr>
              <a:t>Be a Best-In-Class Employer</a:t>
            </a:r>
          </a:p>
        </p:txBody>
      </p:sp>
      <p:graphicFrame>
        <p:nvGraphicFramePr>
          <p:cNvPr id="11" name="Content Placeholder 10">
            <a:extLst>
              <a:ext uri="{FF2B5EF4-FFF2-40B4-BE49-F238E27FC236}">
                <a16:creationId xmlns:a16="http://schemas.microsoft.com/office/drawing/2014/main" id="{D0D5772E-AAB2-458E-BFDD-1BAE65FCCAA1}"/>
              </a:ext>
            </a:extLst>
          </p:cNvPr>
          <p:cNvGraphicFramePr>
            <a:graphicFrameLocks noGrp="1"/>
          </p:cNvGraphicFramePr>
          <p:nvPr>
            <p:ph idx="1"/>
            <p:extLst>
              <p:ext uri="{D42A27DB-BD31-4B8C-83A1-F6EECF244321}">
                <p14:modId xmlns:p14="http://schemas.microsoft.com/office/powerpoint/2010/main" val="623604270"/>
              </p:ext>
            </p:extLst>
          </p:nvPr>
        </p:nvGraphicFramePr>
        <p:xfrm>
          <a:off x="959694" y="1231948"/>
          <a:ext cx="10272611" cy="4394104"/>
        </p:xfrm>
        <a:graphic>
          <a:graphicData uri="http://schemas.openxmlformats.org/drawingml/2006/table">
            <a:tbl>
              <a:tblPr firstRow="1" bandRow="1">
                <a:tableStyleId>{00A15C55-8517-42AA-B614-E9B94910E393}</a:tableStyleId>
              </a:tblPr>
              <a:tblGrid>
                <a:gridCol w="4205381">
                  <a:extLst>
                    <a:ext uri="{9D8B030D-6E8A-4147-A177-3AD203B41FA5}">
                      <a16:colId xmlns:a16="http://schemas.microsoft.com/office/drawing/2014/main" val="981497631"/>
                    </a:ext>
                  </a:extLst>
                </a:gridCol>
                <a:gridCol w="6067230">
                  <a:extLst>
                    <a:ext uri="{9D8B030D-6E8A-4147-A177-3AD203B41FA5}">
                      <a16:colId xmlns:a16="http://schemas.microsoft.com/office/drawing/2014/main" val="1982323621"/>
                    </a:ext>
                  </a:extLst>
                </a:gridCol>
              </a:tblGrid>
              <a:tr h="426975">
                <a:tc>
                  <a:txBody>
                    <a:bodyPr/>
                    <a:lstStyle/>
                    <a:p>
                      <a:r>
                        <a:rPr lang="en-US" sz="2000" b="1" dirty="0">
                          <a:solidFill>
                            <a:schemeClr val="tx1"/>
                          </a:solidFill>
                        </a:rPr>
                        <a:t>Risk Factor</a:t>
                      </a:r>
                    </a:p>
                  </a:txBody>
                  <a:tcPr marL="126975" marR="63487" marT="63487" marB="63487"/>
                </a:tc>
                <a:tc>
                  <a:txBody>
                    <a:bodyPr/>
                    <a:lstStyle/>
                    <a:p>
                      <a:r>
                        <a:rPr lang="en-US" sz="2000" b="1" dirty="0">
                          <a:solidFill>
                            <a:schemeClr val="tx1"/>
                          </a:solidFill>
                        </a:rPr>
                        <a:t>How to Address</a:t>
                      </a:r>
                    </a:p>
                  </a:txBody>
                  <a:tcPr marL="126975" marR="63487" marT="63487" marB="63487"/>
                </a:tc>
                <a:extLst>
                  <a:ext uri="{0D108BD9-81ED-4DB2-BD59-A6C34878D82A}">
                    <a16:rowId xmlns:a16="http://schemas.microsoft.com/office/drawing/2014/main" val="3561114410"/>
                  </a:ext>
                </a:extLst>
              </a:tr>
              <a:tr h="762667">
                <a:tc>
                  <a:txBody>
                    <a:bodyPr/>
                    <a:lstStyle/>
                    <a:p>
                      <a:r>
                        <a:rPr lang="en-US" sz="1800" dirty="0">
                          <a:solidFill>
                            <a:schemeClr val="tx1"/>
                          </a:solidFill>
                        </a:rPr>
                        <a:t>Stoic / Tough Guy Mentality</a:t>
                      </a:r>
                    </a:p>
                    <a:p>
                      <a:r>
                        <a:rPr lang="en-US" sz="1800" dirty="0">
                          <a:solidFill>
                            <a:schemeClr val="tx1"/>
                          </a:solidFill>
                        </a:rPr>
                        <a:t> “Suck it Up”</a:t>
                      </a:r>
                    </a:p>
                  </a:txBody>
                  <a:tcPr marL="126975" marR="63487" marT="63487" marB="63487"/>
                </a:tc>
                <a:tc>
                  <a:txBody>
                    <a:bodyPr/>
                    <a:lstStyle/>
                    <a:p>
                      <a:r>
                        <a:rPr lang="en-US" sz="1800" dirty="0">
                          <a:solidFill>
                            <a:schemeClr val="tx1"/>
                          </a:solidFill>
                        </a:rPr>
                        <a:t>Leadership: Zero tolerance for bullying, harassment</a:t>
                      </a:r>
                    </a:p>
                    <a:p>
                      <a:r>
                        <a:rPr lang="en-US" sz="1800" dirty="0">
                          <a:solidFill>
                            <a:schemeClr val="tx1"/>
                          </a:solidFill>
                        </a:rPr>
                        <a:t>Sharing of stories of overcoming struggle</a:t>
                      </a:r>
                    </a:p>
                  </a:txBody>
                  <a:tcPr marL="126975" marR="63487" marT="63487" marB="63487"/>
                </a:tc>
                <a:extLst>
                  <a:ext uri="{0D108BD9-81ED-4DB2-BD59-A6C34878D82A}">
                    <a16:rowId xmlns:a16="http://schemas.microsoft.com/office/drawing/2014/main" val="2183824908"/>
                  </a:ext>
                </a:extLst>
              </a:tr>
              <a:tr h="762667">
                <a:tc>
                  <a:txBody>
                    <a:bodyPr/>
                    <a:lstStyle/>
                    <a:p>
                      <a:r>
                        <a:rPr lang="en-US" sz="1800" dirty="0">
                          <a:solidFill>
                            <a:schemeClr val="tx1"/>
                          </a:solidFill>
                        </a:rPr>
                        <a:t>Chronic Pain</a:t>
                      </a:r>
                    </a:p>
                  </a:txBody>
                  <a:tcPr marL="126975" marR="63487" marT="63487" marB="63487"/>
                </a:tc>
                <a:tc>
                  <a:txBody>
                    <a:bodyPr/>
                    <a:lstStyle/>
                    <a:p>
                      <a:r>
                        <a:rPr lang="en-US" sz="1800" dirty="0">
                          <a:solidFill>
                            <a:schemeClr val="tx1"/>
                          </a:solidFill>
                        </a:rPr>
                        <a:t>Injury management programs – stretch &amp; flex – coordination with WC carrier for pain management</a:t>
                      </a:r>
                    </a:p>
                  </a:txBody>
                  <a:tcPr marL="126975" marR="63487" marT="63487" marB="63487"/>
                </a:tc>
                <a:extLst>
                  <a:ext uri="{0D108BD9-81ED-4DB2-BD59-A6C34878D82A}">
                    <a16:rowId xmlns:a16="http://schemas.microsoft.com/office/drawing/2014/main" val="3333783741"/>
                  </a:ext>
                </a:extLst>
              </a:tr>
              <a:tr h="539441">
                <a:tc>
                  <a:txBody>
                    <a:bodyPr/>
                    <a:lstStyle/>
                    <a:p>
                      <a:r>
                        <a:rPr lang="en-US" sz="1800">
                          <a:solidFill>
                            <a:schemeClr val="tx1"/>
                          </a:solidFill>
                        </a:rPr>
                        <a:t>Sleep Disruption &amp;/Or Sleep Deprivation</a:t>
                      </a:r>
                    </a:p>
                  </a:txBody>
                  <a:tcPr marL="126975" marR="63487" marT="63487" marB="63487"/>
                </a:tc>
                <a:tc>
                  <a:txBody>
                    <a:bodyPr/>
                    <a:lstStyle/>
                    <a:p>
                      <a:r>
                        <a:rPr lang="en-US" sz="1800" dirty="0">
                          <a:solidFill>
                            <a:schemeClr val="tx1"/>
                          </a:solidFill>
                        </a:rPr>
                        <a:t>Considering the person and their needs in scheduling</a:t>
                      </a:r>
                    </a:p>
                  </a:txBody>
                  <a:tcPr marL="126975" marR="63487" marT="63487" marB="63487"/>
                </a:tc>
                <a:extLst>
                  <a:ext uri="{0D108BD9-81ED-4DB2-BD59-A6C34878D82A}">
                    <a16:rowId xmlns:a16="http://schemas.microsoft.com/office/drawing/2014/main" val="1115870141"/>
                  </a:ext>
                </a:extLst>
              </a:tr>
              <a:tr h="679057">
                <a:tc>
                  <a:txBody>
                    <a:bodyPr/>
                    <a:lstStyle/>
                    <a:p>
                      <a:r>
                        <a:rPr lang="en-US" sz="1800">
                          <a:solidFill>
                            <a:schemeClr val="tx1"/>
                          </a:solidFill>
                        </a:rPr>
                        <a:t>Separation &amp;/Or Isolation</a:t>
                      </a:r>
                    </a:p>
                  </a:txBody>
                  <a:tcPr marL="126975" marR="63487" marT="63487" marB="63487"/>
                </a:tc>
                <a:tc>
                  <a:txBody>
                    <a:bodyPr/>
                    <a:lstStyle/>
                    <a:p>
                      <a:r>
                        <a:rPr lang="en-US" sz="1800" dirty="0">
                          <a:solidFill>
                            <a:schemeClr val="tx1"/>
                          </a:solidFill>
                        </a:rPr>
                        <a:t>Consideration of the person – creating support structure with solid teams</a:t>
                      </a:r>
                    </a:p>
                  </a:txBody>
                  <a:tcPr marL="126975" marR="63487" marT="63487" marB="63487"/>
                </a:tc>
                <a:extLst>
                  <a:ext uri="{0D108BD9-81ED-4DB2-BD59-A6C34878D82A}">
                    <a16:rowId xmlns:a16="http://schemas.microsoft.com/office/drawing/2014/main" val="3234036417"/>
                  </a:ext>
                </a:extLst>
              </a:tr>
              <a:tr h="539441">
                <a:tc>
                  <a:txBody>
                    <a:bodyPr/>
                    <a:lstStyle/>
                    <a:p>
                      <a:r>
                        <a:rPr lang="en-US" sz="1800">
                          <a:solidFill>
                            <a:schemeClr val="tx1"/>
                          </a:solidFill>
                        </a:rPr>
                        <a:t>Layoffs</a:t>
                      </a:r>
                    </a:p>
                  </a:txBody>
                  <a:tcPr marL="126975" marR="63487" marT="63487" marB="63487"/>
                </a:tc>
                <a:tc>
                  <a:txBody>
                    <a:bodyPr/>
                    <a:lstStyle/>
                    <a:p>
                      <a:r>
                        <a:rPr lang="en-US" sz="1800" dirty="0">
                          <a:solidFill>
                            <a:schemeClr val="tx1"/>
                          </a:solidFill>
                        </a:rPr>
                        <a:t>Communication – Financial Management Education</a:t>
                      </a:r>
                    </a:p>
                  </a:txBody>
                  <a:tcPr marL="126975" marR="63487" marT="63487" marB="63487"/>
                </a:tc>
                <a:extLst>
                  <a:ext uri="{0D108BD9-81ED-4DB2-BD59-A6C34878D82A}">
                    <a16:rowId xmlns:a16="http://schemas.microsoft.com/office/drawing/2014/main" val="2838091162"/>
                  </a:ext>
                </a:extLst>
              </a:tr>
              <a:tr h="679057">
                <a:tc>
                  <a:txBody>
                    <a:bodyPr/>
                    <a:lstStyle/>
                    <a:p>
                      <a:r>
                        <a:rPr lang="en-US" sz="1800">
                          <a:solidFill>
                            <a:schemeClr val="tx1"/>
                          </a:solidFill>
                        </a:rPr>
                        <a:t>Alcohol &amp; Substance Abuse</a:t>
                      </a:r>
                    </a:p>
                  </a:txBody>
                  <a:tcPr marL="126975" marR="63487" marT="63487" marB="63487"/>
                </a:tc>
                <a:tc>
                  <a:txBody>
                    <a:bodyPr/>
                    <a:lstStyle/>
                    <a:p>
                      <a:r>
                        <a:rPr lang="en-US" sz="1800" dirty="0">
                          <a:solidFill>
                            <a:schemeClr val="tx1"/>
                          </a:solidFill>
                        </a:rPr>
                        <a:t>Screening programs – Last Chance Agreements – Leaves available for treatment</a:t>
                      </a:r>
                    </a:p>
                  </a:txBody>
                  <a:tcPr marL="126975" marR="63487" marT="63487" marB="63487"/>
                </a:tc>
                <a:extLst>
                  <a:ext uri="{0D108BD9-81ED-4DB2-BD59-A6C34878D82A}">
                    <a16:rowId xmlns:a16="http://schemas.microsoft.com/office/drawing/2014/main" val="2844975192"/>
                  </a:ext>
                </a:extLst>
              </a:tr>
            </a:tbl>
          </a:graphicData>
        </a:graphic>
      </p:graphicFrame>
    </p:spTree>
    <p:extLst>
      <p:ext uri="{BB962C8B-B14F-4D97-AF65-F5344CB8AC3E}">
        <p14:creationId xmlns:p14="http://schemas.microsoft.com/office/powerpoint/2010/main" val="424211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A6A7-50CD-4E4E-B4A9-82AB6C2B8324}"/>
              </a:ext>
            </a:extLst>
          </p:cNvPr>
          <p:cNvSpPr>
            <a:spLocks noGrp="1"/>
          </p:cNvSpPr>
          <p:nvPr>
            <p:ph type="title"/>
          </p:nvPr>
        </p:nvSpPr>
        <p:spPr>
          <a:xfrm>
            <a:off x="642254" y="173091"/>
            <a:ext cx="9882278" cy="1067634"/>
          </a:xfrm>
        </p:spPr>
        <p:txBody>
          <a:bodyPr vert="horz" lIns="91440" tIns="45720" rIns="91440" bIns="45720" rtlCol="0" anchor="ctr">
            <a:normAutofit/>
          </a:bodyPr>
          <a:lstStyle/>
          <a:p>
            <a:r>
              <a:rPr lang="en-US" kern="1200" dirty="0">
                <a:solidFill>
                  <a:srgbClr val="45848A"/>
                </a:solidFill>
              </a:rPr>
              <a:t>Be a Best-in-Class Employer</a:t>
            </a:r>
          </a:p>
        </p:txBody>
      </p:sp>
      <p:graphicFrame>
        <p:nvGraphicFramePr>
          <p:cNvPr id="4" name="Content Placeholder 3">
            <a:extLst>
              <a:ext uri="{FF2B5EF4-FFF2-40B4-BE49-F238E27FC236}">
                <a16:creationId xmlns:a16="http://schemas.microsoft.com/office/drawing/2014/main" id="{C6A72C75-61FA-48F4-82E2-F38D9F86C566}"/>
              </a:ext>
            </a:extLst>
          </p:cNvPr>
          <p:cNvGraphicFramePr>
            <a:graphicFrameLocks noGrp="1"/>
          </p:cNvGraphicFramePr>
          <p:nvPr>
            <p:ph idx="1"/>
            <p:extLst>
              <p:ext uri="{D42A27DB-BD31-4B8C-83A1-F6EECF244321}">
                <p14:modId xmlns:p14="http://schemas.microsoft.com/office/powerpoint/2010/main" val="1912323181"/>
              </p:ext>
            </p:extLst>
          </p:nvPr>
        </p:nvGraphicFramePr>
        <p:xfrm>
          <a:off x="905606" y="1473918"/>
          <a:ext cx="10380788" cy="3910164"/>
        </p:xfrm>
        <a:graphic>
          <a:graphicData uri="http://schemas.openxmlformats.org/drawingml/2006/table">
            <a:tbl>
              <a:tblPr firstRow="1" bandRow="1">
                <a:tableStyleId>{00A15C55-8517-42AA-B614-E9B94910E393}</a:tableStyleId>
              </a:tblPr>
              <a:tblGrid>
                <a:gridCol w="5180756">
                  <a:extLst>
                    <a:ext uri="{9D8B030D-6E8A-4147-A177-3AD203B41FA5}">
                      <a16:colId xmlns:a16="http://schemas.microsoft.com/office/drawing/2014/main" val="1311748011"/>
                    </a:ext>
                  </a:extLst>
                </a:gridCol>
                <a:gridCol w="5200032">
                  <a:extLst>
                    <a:ext uri="{9D8B030D-6E8A-4147-A177-3AD203B41FA5}">
                      <a16:colId xmlns:a16="http://schemas.microsoft.com/office/drawing/2014/main" val="3487586977"/>
                    </a:ext>
                  </a:extLst>
                </a:gridCol>
              </a:tblGrid>
              <a:tr h="446454">
                <a:tc>
                  <a:txBody>
                    <a:bodyPr/>
                    <a:lstStyle/>
                    <a:p>
                      <a:r>
                        <a:rPr lang="en-US" sz="2000" dirty="0">
                          <a:solidFill>
                            <a:schemeClr val="tx1"/>
                          </a:solidFill>
                        </a:rPr>
                        <a:t>Risk Factor</a:t>
                      </a:r>
                    </a:p>
                  </a:txBody>
                  <a:tcPr marL="59238" marR="59238" marT="29619" marB="29619"/>
                </a:tc>
                <a:tc>
                  <a:txBody>
                    <a:bodyPr/>
                    <a:lstStyle/>
                    <a:p>
                      <a:r>
                        <a:rPr lang="en-US" sz="2000" dirty="0">
                          <a:solidFill>
                            <a:schemeClr val="tx1"/>
                          </a:solidFill>
                        </a:rPr>
                        <a:t>How to Address</a:t>
                      </a:r>
                    </a:p>
                  </a:txBody>
                  <a:tcPr marL="59238" marR="59238" marT="29619" marB="29619"/>
                </a:tc>
                <a:extLst>
                  <a:ext uri="{0D108BD9-81ED-4DB2-BD59-A6C34878D82A}">
                    <a16:rowId xmlns:a16="http://schemas.microsoft.com/office/drawing/2014/main" val="4117829892"/>
                  </a:ext>
                </a:extLst>
              </a:tr>
              <a:tr h="745497">
                <a:tc>
                  <a:txBody>
                    <a:bodyPr/>
                    <a:lstStyle/>
                    <a:p>
                      <a:r>
                        <a:rPr lang="en-US" sz="1800" dirty="0"/>
                        <a:t>Extreme Pressure / Low Margin for Error</a:t>
                      </a:r>
                    </a:p>
                  </a:txBody>
                  <a:tcPr marL="59238" marR="59238" marT="29619" marB="29619"/>
                </a:tc>
                <a:tc>
                  <a:txBody>
                    <a:bodyPr/>
                    <a:lstStyle/>
                    <a:p>
                      <a:r>
                        <a:rPr lang="en-US" sz="1800"/>
                        <a:t>Staff according to need – Reasonable expectations – Celebrate the Wins/Learn from the Losers</a:t>
                      </a:r>
                    </a:p>
                  </a:txBody>
                  <a:tcPr marL="59238" marR="59238" marT="29619" marB="29619"/>
                </a:tc>
                <a:extLst>
                  <a:ext uri="{0D108BD9-81ED-4DB2-BD59-A6C34878D82A}">
                    <a16:rowId xmlns:a16="http://schemas.microsoft.com/office/drawing/2014/main" val="145062494"/>
                  </a:ext>
                </a:extLst>
              </a:tr>
              <a:tr h="409073">
                <a:tc>
                  <a:txBody>
                    <a:bodyPr/>
                    <a:lstStyle/>
                    <a:p>
                      <a:r>
                        <a:rPr lang="en-US" sz="1800"/>
                        <a:t>Access to Lethal Means</a:t>
                      </a:r>
                    </a:p>
                  </a:txBody>
                  <a:tcPr marL="59238" marR="59238" marT="29619" marB="29619"/>
                </a:tc>
                <a:tc>
                  <a:txBody>
                    <a:bodyPr/>
                    <a:lstStyle/>
                    <a:p>
                      <a:r>
                        <a:rPr lang="en-US" sz="1800"/>
                        <a:t>Gun Safety – Reduce Jobsite Access</a:t>
                      </a:r>
                    </a:p>
                  </a:txBody>
                  <a:tcPr marL="59238" marR="59238" marT="29619" marB="29619"/>
                </a:tc>
                <a:extLst>
                  <a:ext uri="{0D108BD9-81ED-4DB2-BD59-A6C34878D82A}">
                    <a16:rowId xmlns:a16="http://schemas.microsoft.com/office/drawing/2014/main" val="3789301433"/>
                  </a:ext>
                </a:extLst>
              </a:tr>
              <a:tr h="409073">
                <a:tc>
                  <a:txBody>
                    <a:bodyPr/>
                    <a:lstStyle/>
                    <a:p>
                      <a:r>
                        <a:rPr lang="en-US" sz="1800"/>
                        <a:t>Poor Access &amp;/Or Utilization of Behavioral Health Care</a:t>
                      </a:r>
                    </a:p>
                  </a:txBody>
                  <a:tcPr marL="59238" marR="59238" marT="29619" marB="29619"/>
                </a:tc>
                <a:tc>
                  <a:txBody>
                    <a:bodyPr/>
                    <a:lstStyle/>
                    <a:p>
                      <a:r>
                        <a:rPr lang="en-US" sz="1800"/>
                        <a:t>Education – Confirm Benefits – Build Awareness</a:t>
                      </a:r>
                    </a:p>
                  </a:txBody>
                  <a:tcPr marL="59238" marR="59238" marT="29619" marB="29619"/>
                </a:tc>
                <a:extLst>
                  <a:ext uri="{0D108BD9-81ED-4DB2-BD59-A6C34878D82A}">
                    <a16:rowId xmlns:a16="http://schemas.microsoft.com/office/drawing/2014/main" val="172204263"/>
                  </a:ext>
                </a:extLst>
              </a:tr>
              <a:tr h="745497">
                <a:tc>
                  <a:txBody>
                    <a:bodyPr/>
                    <a:lstStyle/>
                    <a:p>
                      <a:r>
                        <a:rPr lang="en-US" sz="1800"/>
                        <a:t>Promotion of Supervision without Leadership Training</a:t>
                      </a:r>
                    </a:p>
                  </a:txBody>
                  <a:tcPr marL="59238" marR="59238" marT="29619" marB="29619"/>
                </a:tc>
                <a:tc>
                  <a:txBody>
                    <a:bodyPr/>
                    <a:lstStyle/>
                    <a:p>
                      <a:r>
                        <a:rPr lang="en-US" sz="1800"/>
                        <a:t>Address Soft Skills/People Skills – </a:t>
                      </a:r>
                      <a:r>
                        <a:rPr lang="en-US" sz="1800" b="1"/>
                        <a:t>Project</a:t>
                      </a:r>
                      <a:r>
                        <a:rPr lang="en-US" sz="1800"/>
                        <a:t> Management is different than </a:t>
                      </a:r>
                      <a:r>
                        <a:rPr lang="en-US" sz="1800" b="1"/>
                        <a:t>People</a:t>
                      </a:r>
                      <a:r>
                        <a:rPr lang="en-US" sz="1800"/>
                        <a:t> Management</a:t>
                      </a:r>
                    </a:p>
                  </a:txBody>
                  <a:tcPr marL="59238" marR="59238" marT="29619" marB="29619"/>
                </a:tc>
                <a:extLst>
                  <a:ext uri="{0D108BD9-81ED-4DB2-BD59-A6C34878D82A}">
                    <a16:rowId xmlns:a16="http://schemas.microsoft.com/office/drawing/2014/main" val="2271474058"/>
                  </a:ext>
                </a:extLst>
              </a:tr>
              <a:tr h="409073">
                <a:tc>
                  <a:txBody>
                    <a:bodyPr/>
                    <a:lstStyle/>
                    <a:p>
                      <a:r>
                        <a:rPr lang="en-US" sz="1800"/>
                        <a:t>Skill Gaps – Feeling Stuck</a:t>
                      </a:r>
                    </a:p>
                  </a:txBody>
                  <a:tcPr marL="59238" marR="59238" marT="29619" marB="29619"/>
                </a:tc>
                <a:tc>
                  <a:txBody>
                    <a:bodyPr/>
                    <a:lstStyle/>
                    <a:p>
                      <a:r>
                        <a:rPr lang="en-US" sz="1800"/>
                        <a:t>Train &amp; Develop employees to reach full potential</a:t>
                      </a:r>
                    </a:p>
                  </a:txBody>
                  <a:tcPr marL="59238" marR="59238" marT="29619" marB="29619"/>
                </a:tc>
                <a:extLst>
                  <a:ext uri="{0D108BD9-81ED-4DB2-BD59-A6C34878D82A}">
                    <a16:rowId xmlns:a16="http://schemas.microsoft.com/office/drawing/2014/main" val="191164493"/>
                  </a:ext>
                </a:extLst>
              </a:tr>
              <a:tr h="745497">
                <a:tc>
                  <a:txBody>
                    <a:bodyPr/>
                    <a:lstStyle/>
                    <a:p>
                      <a:r>
                        <a:rPr lang="en-US" sz="1800" dirty="0"/>
                        <a:t>Large Veteran Workforce</a:t>
                      </a:r>
                    </a:p>
                  </a:txBody>
                  <a:tcPr marL="59238" marR="59238" marT="29619" marB="29619"/>
                </a:tc>
                <a:tc>
                  <a:txBody>
                    <a:bodyPr/>
                    <a:lstStyle/>
                    <a:p>
                      <a:r>
                        <a:rPr lang="en-US" sz="1800" dirty="0"/>
                        <a:t>Have a plan to accommodate physical and emotional needs – Partner with Veteran organizations</a:t>
                      </a:r>
                    </a:p>
                  </a:txBody>
                  <a:tcPr marL="59238" marR="59238" marT="29619" marB="29619"/>
                </a:tc>
                <a:extLst>
                  <a:ext uri="{0D108BD9-81ED-4DB2-BD59-A6C34878D82A}">
                    <a16:rowId xmlns:a16="http://schemas.microsoft.com/office/drawing/2014/main" val="3555071900"/>
                  </a:ext>
                </a:extLst>
              </a:tr>
            </a:tbl>
          </a:graphicData>
        </a:graphic>
      </p:graphicFrame>
    </p:spTree>
    <p:extLst>
      <p:ext uri="{BB962C8B-B14F-4D97-AF65-F5344CB8AC3E}">
        <p14:creationId xmlns:p14="http://schemas.microsoft.com/office/powerpoint/2010/main" val="215102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044E3-733A-407F-B156-9F342621F24B}"/>
              </a:ext>
            </a:extLst>
          </p:cNvPr>
          <p:cNvSpPr>
            <a:spLocks noGrp="1"/>
          </p:cNvSpPr>
          <p:nvPr>
            <p:ph idx="1"/>
          </p:nvPr>
        </p:nvSpPr>
        <p:spPr>
          <a:xfrm>
            <a:off x="605306" y="696433"/>
            <a:ext cx="10981388" cy="4710222"/>
          </a:xfrm>
        </p:spPr>
        <p:txBody>
          <a:bodyPr>
            <a:normAutofit/>
          </a:bodyPr>
          <a:lstStyle/>
          <a:p>
            <a:pPr marL="0" indent="0" algn="ctr">
              <a:buNone/>
            </a:pPr>
            <a:r>
              <a:rPr lang="en-US" sz="3900" dirty="0">
                <a:solidFill>
                  <a:srgbClr val="45848A"/>
                </a:solidFill>
              </a:rPr>
              <a:t>Drug free workplace policies:</a:t>
            </a:r>
          </a:p>
          <a:p>
            <a:pPr marL="0" indent="0" algn="ctr">
              <a:buNone/>
            </a:pPr>
            <a:endParaRPr lang="en-US" sz="3900" dirty="0">
              <a:solidFill>
                <a:schemeClr val="bg1">
                  <a:lumMod val="50000"/>
                </a:schemeClr>
              </a:solidFill>
            </a:endParaRPr>
          </a:p>
          <a:p>
            <a:pPr lvl="1" indent="-457200">
              <a:buFont typeface="Wingdings" panose="05000000000000000000" pitchFamily="2" charset="2"/>
              <a:buChar char="q"/>
            </a:pPr>
            <a:r>
              <a:rPr lang="en-US" sz="2600" dirty="0">
                <a:solidFill>
                  <a:schemeClr val="bg1">
                    <a:lumMod val="50000"/>
                  </a:schemeClr>
                </a:solidFill>
                <a:latin typeface="+mn-lt"/>
              </a:rPr>
              <a:t>Should be used as a safety/health tool for workers </a:t>
            </a:r>
          </a:p>
          <a:p>
            <a:pPr lvl="1" indent="-457200">
              <a:buFont typeface="Wingdings" panose="05000000000000000000" pitchFamily="2" charset="2"/>
              <a:buChar char="q"/>
            </a:pPr>
            <a:r>
              <a:rPr lang="en-US" sz="2600" dirty="0">
                <a:solidFill>
                  <a:schemeClr val="bg1">
                    <a:lumMod val="50000"/>
                  </a:schemeClr>
                </a:solidFill>
                <a:latin typeface="+mn-lt"/>
              </a:rPr>
              <a:t>Update to include random drug screens on employees in safety sensitive positions</a:t>
            </a:r>
          </a:p>
          <a:p>
            <a:pPr lvl="1" indent="-457200">
              <a:buFont typeface="Wingdings" panose="05000000000000000000" pitchFamily="2" charset="2"/>
              <a:buChar char="q"/>
            </a:pPr>
            <a:r>
              <a:rPr lang="en-US" sz="2600" dirty="0">
                <a:solidFill>
                  <a:schemeClr val="bg1">
                    <a:lumMod val="50000"/>
                  </a:schemeClr>
                </a:solidFill>
                <a:latin typeface="+mn-lt"/>
              </a:rPr>
              <a:t>Refer positive tests to an EAP that can evaluate and treat Opioid Use Disorder</a:t>
            </a:r>
          </a:p>
          <a:p>
            <a:pPr lvl="1" indent="-457200">
              <a:buFont typeface="Wingdings" panose="05000000000000000000" pitchFamily="2" charset="2"/>
              <a:buChar char="q"/>
            </a:pPr>
            <a:r>
              <a:rPr lang="en-US" sz="2600" dirty="0">
                <a:solidFill>
                  <a:schemeClr val="bg1">
                    <a:lumMod val="50000"/>
                  </a:schemeClr>
                </a:solidFill>
                <a:latin typeface="+mn-lt"/>
              </a:rPr>
              <a:t>Educate employees about the dangers of opioids</a:t>
            </a:r>
          </a:p>
        </p:txBody>
      </p:sp>
    </p:spTree>
    <p:extLst>
      <p:ext uri="{BB962C8B-B14F-4D97-AF65-F5344CB8AC3E}">
        <p14:creationId xmlns:p14="http://schemas.microsoft.com/office/powerpoint/2010/main" val="327950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6E0-2BE6-AF99-0B39-8379337E98BF}"/>
              </a:ext>
            </a:extLst>
          </p:cNvPr>
          <p:cNvSpPr>
            <a:spLocks noGrp="1"/>
          </p:cNvSpPr>
          <p:nvPr>
            <p:ph type="title"/>
          </p:nvPr>
        </p:nvSpPr>
        <p:spPr>
          <a:xfrm>
            <a:off x="818712" y="306511"/>
            <a:ext cx="10916426" cy="778711"/>
          </a:xfrm>
        </p:spPr>
        <p:txBody>
          <a:bodyPr/>
          <a:lstStyle/>
          <a:p>
            <a:r>
              <a:rPr lang="en-US" sz="3600" dirty="0"/>
              <a:t>Resources to Reduce Opioid Use in Construction</a:t>
            </a:r>
          </a:p>
        </p:txBody>
      </p:sp>
      <p:sp>
        <p:nvSpPr>
          <p:cNvPr id="3" name="Content Placeholder 2">
            <a:extLst>
              <a:ext uri="{FF2B5EF4-FFF2-40B4-BE49-F238E27FC236}">
                <a16:creationId xmlns:a16="http://schemas.microsoft.com/office/drawing/2014/main" id="{6EF4BA52-C49C-2B63-3876-35D913D1745D}"/>
              </a:ext>
            </a:extLst>
          </p:cNvPr>
          <p:cNvSpPr>
            <a:spLocks noGrp="1"/>
          </p:cNvSpPr>
          <p:nvPr>
            <p:ph idx="1"/>
          </p:nvPr>
        </p:nvSpPr>
        <p:spPr>
          <a:xfrm>
            <a:off x="818712" y="2542233"/>
            <a:ext cx="6406053" cy="4200211"/>
          </a:xfrm>
          <a:effectLst/>
        </p:spPr>
        <p:txBody>
          <a:bodyPr anchor="t"/>
          <a:lstStyle/>
          <a:p>
            <a:r>
              <a:rPr lang="en-US" dirty="0"/>
              <a:t>CPWR – The Center for Construction Research &amp; Training – </a:t>
            </a:r>
            <a:r>
              <a:rPr lang="en-US" i="1" dirty="0">
                <a:hlinkClick r:id="rId3"/>
              </a:rPr>
              <a:t>collection of resources to prevent opioid deaths in construction</a:t>
            </a:r>
            <a:endParaRPr lang="en-US" i="1" dirty="0"/>
          </a:p>
          <a:p>
            <a:r>
              <a:rPr lang="en-US" i="1" dirty="0">
                <a:hlinkClick r:id="rId4"/>
              </a:rPr>
              <a:t>Opioid Awareness Training Program</a:t>
            </a:r>
            <a:endParaRPr lang="en-US" i="1" dirty="0"/>
          </a:p>
          <a:p>
            <a:r>
              <a:rPr lang="en-US" dirty="0"/>
              <a:t>Healthier Workforce Center of the Midwest – </a:t>
            </a:r>
            <a:r>
              <a:rPr lang="en-US" i="1" dirty="0">
                <a:hlinkClick r:id="rId5"/>
              </a:rPr>
              <a:t>Opioid Management Guidelines for the Construction Trades</a:t>
            </a:r>
            <a:endParaRPr lang="en-US" i="1" dirty="0"/>
          </a:p>
          <a:p>
            <a:r>
              <a:rPr lang="en-US" dirty="0"/>
              <a:t>Washington University in St. Louis/Healthier Workforce Center of the Midwest – </a:t>
            </a:r>
            <a:r>
              <a:rPr lang="en-US" i="1" dirty="0">
                <a:hlinkClick r:id="rId6"/>
              </a:rPr>
              <a:t>Starting a Prevention Program for Opioid Abuse in Construction </a:t>
            </a:r>
            <a:endParaRPr lang="en-US" i="1" dirty="0"/>
          </a:p>
        </p:txBody>
      </p:sp>
      <p:pic>
        <p:nvPicPr>
          <p:cNvPr id="1026" name="Picture 2" descr="How to Get Started v.1">
            <a:extLst>
              <a:ext uri="{FF2B5EF4-FFF2-40B4-BE49-F238E27FC236}">
                <a16:creationId xmlns:a16="http://schemas.microsoft.com/office/drawing/2014/main" id="{D2DF9590-B85B-0183-71E0-01B6EC7E13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406" y="1614121"/>
            <a:ext cx="3918020" cy="5034656"/>
          </a:xfrm>
          <a:prstGeom prst="rect">
            <a:avLst/>
          </a:prstGeom>
          <a:noFill/>
          <a:ln>
            <a:solidFill>
              <a:srgbClr val="F8C14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822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1EE6B-C083-4C1C-8B8B-609D7C664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6995B313-F651-4192-AF41-587BE2131E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467" y="643467"/>
            <a:ext cx="10905066" cy="5571066"/>
          </a:xfrm>
          <a:prstGeom prst="rect">
            <a:avLst/>
          </a:prstGeom>
        </p:spPr>
      </p:pic>
    </p:spTree>
    <p:extLst>
      <p:ext uri="{BB962C8B-B14F-4D97-AF65-F5344CB8AC3E}">
        <p14:creationId xmlns:p14="http://schemas.microsoft.com/office/powerpoint/2010/main" val="2478303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0A96CCE-820E-19EE-8083-84FC482CBE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89504"/>
            <a:ext cx="12192001" cy="4883281"/>
          </a:xfrm>
          <a:prstGeom prst="rect">
            <a:avLst/>
          </a:prstGeom>
        </p:spPr>
      </p:pic>
      <p:sp>
        <p:nvSpPr>
          <p:cNvPr id="4" name="TextBox 3">
            <a:extLst>
              <a:ext uri="{FF2B5EF4-FFF2-40B4-BE49-F238E27FC236}">
                <a16:creationId xmlns:a16="http://schemas.microsoft.com/office/drawing/2014/main" id="{0193E77D-719F-9608-B989-F4EE2AA1062D}"/>
              </a:ext>
            </a:extLst>
          </p:cNvPr>
          <p:cNvSpPr txBox="1"/>
          <p:nvPr/>
        </p:nvSpPr>
        <p:spPr>
          <a:xfrm>
            <a:off x="193127" y="4364723"/>
            <a:ext cx="9297713" cy="2123658"/>
          </a:xfrm>
          <a:prstGeom prst="rect">
            <a:avLst/>
          </a:prstGeom>
          <a:noFill/>
        </p:spPr>
        <p:txBody>
          <a:bodyPr wrap="square">
            <a:spAutoFit/>
          </a:bodyPr>
          <a:lstStyle/>
          <a:p>
            <a:r>
              <a:rPr lang="en-US" sz="3200" dirty="0">
                <a:solidFill>
                  <a:schemeClr val="accent4"/>
                </a:solidFill>
              </a:rPr>
              <a:t>Take the pledge, download resources, order supplies, access free training and screening tools, and donate at </a:t>
            </a:r>
          </a:p>
          <a:p>
            <a:r>
              <a:rPr lang="en-US" sz="3600" b="1" dirty="0" err="1">
                <a:solidFill>
                  <a:srgbClr val="45848A"/>
                </a:solidFill>
              </a:rPr>
              <a:t>www.preventconstructionsuicide.com</a:t>
            </a:r>
            <a:r>
              <a:rPr lang="en-US" sz="3600" b="1" dirty="0">
                <a:solidFill>
                  <a:srgbClr val="45848A"/>
                </a:solidFill>
              </a:rPr>
              <a:t> </a:t>
            </a:r>
            <a:endParaRPr lang="en-US" sz="3600" b="1" dirty="0"/>
          </a:p>
        </p:txBody>
      </p:sp>
      <p:pic>
        <p:nvPicPr>
          <p:cNvPr id="5" name="Picture 4">
            <a:extLst>
              <a:ext uri="{FF2B5EF4-FFF2-40B4-BE49-F238E27FC236}">
                <a16:creationId xmlns:a16="http://schemas.microsoft.com/office/drawing/2014/main" id="{51C78411-851A-F999-AE2D-4354F9C9592F}"/>
              </a:ext>
            </a:extLst>
          </p:cNvPr>
          <p:cNvPicPr>
            <a:picLocks noChangeAspect="1"/>
          </p:cNvPicPr>
          <p:nvPr/>
        </p:nvPicPr>
        <p:blipFill>
          <a:blip r:embed="rId4"/>
          <a:stretch>
            <a:fillRect/>
          </a:stretch>
        </p:blipFill>
        <p:spPr>
          <a:xfrm>
            <a:off x="10087836" y="3429000"/>
            <a:ext cx="1781688" cy="1503283"/>
          </a:xfrm>
          <a:prstGeom prst="roundRect">
            <a:avLst>
              <a:gd name="adj" fmla="val 16667"/>
            </a:avLst>
          </a:prstGeom>
          <a:ln w="28575">
            <a:solidFill>
              <a:srgbClr val="F8C14B"/>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969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person, outdoor, person, outdoor object&#10;&#10;Description automatically generated">
            <a:extLst>
              <a:ext uri="{FF2B5EF4-FFF2-40B4-BE49-F238E27FC236}">
                <a16:creationId xmlns:a16="http://schemas.microsoft.com/office/drawing/2014/main" id="{9B44BA8A-BB70-400F-9056-E08DF0B41B25}"/>
              </a:ext>
            </a:extLst>
          </p:cNvPr>
          <p:cNvPicPr>
            <a:picLocks noChangeAspect="1"/>
          </p:cNvPicPr>
          <p:nvPr/>
        </p:nvPicPr>
        <p:blipFill rotWithShape="1">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10"/>
            <a:ext cx="12191980" cy="6857989"/>
          </a:xfrm>
          <a:prstGeom prst="rect">
            <a:avLst/>
          </a:prstGeom>
        </p:spPr>
      </p:pic>
      <p:sp>
        <p:nvSpPr>
          <p:cNvPr id="10" name="Rectangle 5">
            <a:extLst>
              <a:ext uri="{FF2B5EF4-FFF2-40B4-BE49-F238E27FC236}">
                <a16:creationId xmlns:a16="http://schemas.microsoft.com/office/drawing/2014/main" id="{BFBD78D0-8C17-49D9-94BC-BFF758441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6040967" cy="6858000"/>
          </a:xfrm>
          <a:custGeom>
            <a:avLst/>
            <a:gdLst/>
            <a:ahLst/>
            <a:cxnLst/>
            <a:rect l="l" t="t" r="r" b="b"/>
            <a:pathLst>
              <a:path w="6040967" h="6858000">
                <a:moveTo>
                  <a:pt x="0" y="0"/>
                </a:moveTo>
                <a:lnTo>
                  <a:pt x="6040967" y="0"/>
                </a:lnTo>
                <a:lnTo>
                  <a:pt x="6040967" y="1900238"/>
                </a:lnTo>
                <a:lnTo>
                  <a:pt x="5670550" y="2178050"/>
                </a:lnTo>
                <a:lnTo>
                  <a:pt x="5666317" y="2184400"/>
                </a:lnTo>
                <a:lnTo>
                  <a:pt x="5659967" y="2193925"/>
                </a:lnTo>
                <a:lnTo>
                  <a:pt x="5653617" y="2201863"/>
                </a:lnTo>
                <a:lnTo>
                  <a:pt x="5653617" y="2211388"/>
                </a:lnTo>
                <a:lnTo>
                  <a:pt x="5653617" y="2220913"/>
                </a:lnTo>
                <a:lnTo>
                  <a:pt x="5659967" y="2228850"/>
                </a:lnTo>
                <a:lnTo>
                  <a:pt x="5666317" y="2238375"/>
                </a:lnTo>
                <a:lnTo>
                  <a:pt x="5670550" y="2244725"/>
                </a:lnTo>
                <a:lnTo>
                  <a:pt x="6040967" y="2522538"/>
                </a:lnTo>
                <a:lnTo>
                  <a:pt x="6040967" y="6858000"/>
                </a:lnTo>
                <a:lnTo>
                  <a:pt x="0" y="6858000"/>
                </a:lnTo>
                <a:close/>
              </a:path>
            </a:pathLst>
          </a:custGeom>
          <a:gradFill flip="none" rotWithShape="1">
            <a:gsLst>
              <a:gs pos="0">
                <a:schemeClr val="accent1">
                  <a:alpha val="50000"/>
                </a:schemeClr>
              </a:gs>
              <a:gs pos="68000">
                <a:schemeClr val="accent1">
                  <a:alpha val="70000"/>
                </a:schemeClr>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2" name="Rectangle 5">
            <a:extLst>
              <a:ext uri="{FF2B5EF4-FFF2-40B4-BE49-F238E27FC236}">
                <a16:creationId xmlns:a16="http://schemas.microsoft.com/office/drawing/2014/main" id="{A152BA23-E797-46EB-8BCF-6CB26DE51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653617" y="0"/>
            <a:ext cx="6538383" cy="6858000"/>
          </a:xfrm>
          <a:custGeom>
            <a:avLst/>
            <a:gdLst/>
            <a:ahLst/>
            <a:cxnLst/>
            <a:rect l="l" t="t" r="r" b="b"/>
            <a:pathLst>
              <a:path w="6538383" h="6858000">
                <a:moveTo>
                  <a:pt x="387350" y="0"/>
                </a:moveTo>
                <a:lnTo>
                  <a:pt x="4874683" y="0"/>
                </a:lnTo>
                <a:lnTo>
                  <a:pt x="6093883" y="0"/>
                </a:lnTo>
                <a:lnTo>
                  <a:pt x="6538383" y="0"/>
                </a:lnTo>
                <a:lnTo>
                  <a:pt x="6538383" y="6858000"/>
                </a:lnTo>
                <a:lnTo>
                  <a:pt x="6093883" y="6858000"/>
                </a:lnTo>
                <a:lnTo>
                  <a:pt x="4874683" y="6858000"/>
                </a:lnTo>
                <a:lnTo>
                  <a:pt x="387350" y="6858000"/>
                </a:lnTo>
                <a:lnTo>
                  <a:pt x="387350" y="2522538"/>
                </a:lnTo>
                <a:lnTo>
                  <a:pt x="16933" y="2244725"/>
                </a:lnTo>
                <a:lnTo>
                  <a:pt x="12700" y="2238375"/>
                </a:lnTo>
                <a:lnTo>
                  <a:pt x="6350" y="2228850"/>
                </a:lnTo>
                <a:lnTo>
                  <a:pt x="0" y="2220913"/>
                </a:lnTo>
                <a:lnTo>
                  <a:pt x="0" y="2211388"/>
                </a:lnTo>
                <a:lnTo>
                  <a:pt x="0" y="2201863"/>
                </a:lnTo>
                <a:lnTo>
                  <a:pt x="6350" y="2193925"/>
                </a:lnTo>
                <a:lnTo>
                  <a:pt x="12700" y="2184400"/>
                </a:lnTo>
                <a:lnTo>
                  <a:pt x="16933" y="2178050"/>
                </a:lnTo>
                <a:lnTo>
                  <a:pt x="387350" y="1900238"/>
                </a:lnTo>
                <a:close/>
              </a:path>
            </a:pathLst>
          </a:cu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4AEFBD1-E3D0-471D-A824-08EBB9A24F12}"/>
              </a:ext>
            </a:extLst>
          </p:cNvPr>
          <p:cNvSpPr>
            <a:spLocks noGrp="1"/>
          </p:cNvSpPr>
          <p:nvPr>
            <p:ph type="title"/>
          </p:nvPr>
        </p:nvSpPr>
        <p:spPr>
          <a:xfrm>
            <a:off x="6519333" y="447188"/>
            <a:ext cx="5223934" cy="1559412"/>
          </a:xfrm>
        </p:spPr>
        <p:txBody>
          <a:bodyPr>
            <a:normAutofit/>
          </a:bodyPr>
          <a:lstStyle/>
          <a:p>
            <a:r>
              <a:rPr lang="en-US" dirty="0"/>
              <a:t>Let’s clear up some language</a:t>
            </a:r>
          </a:p>
        </p:txBody>
      </p:sp>
      <p:sp>
        <p:nvSpPr>
          <p:cNvPr id="3" name="Content Placeholder 2">
            <a:extLst>
              <a:ext uri="{FF2B5EF4-FFF2-40B4-BE49-F238E27FC236}">
                <a16:creationId xmlns:a16="http://schemas.microsoft.com/office/drawing/2014/main" id="{17DA94A1-8857-49CD-BB58-2AAD2B12CFA7}"/>
              </a:ext>
            </a:extLst>
          </p:cNvPr>
          <p:cNvSpPr>
            <a:spLocks noGrp="1"/>
          </p:cNvSpPr>
          <p:nvPr>
            <p:ph idx="1"/>
          </p:nvPr>
        </p:nvSpPr>
        <p:spPr>
          <a:xfrm>
            <a:off x="6519333" y="2413000"/>
            <a:ext cx="5223934" cy="3632200"/>
          </a:xfrm>
        </p:spPr>
        <p:txBody>
          <a:bodyPr>
            <a:normAutofit/>
          </a:bodyPr>
          <a:lstStyle/>
          <a:p>
            <a:r>
              <a:rPr lang="en-US" sz="2400" dirty="0">
                <a:solidFill>
                  <a:schemeClr val="bg2"/>
                </a:solidFill>
              </a:rPr>
              <a:t>Die by vs. Commit</a:t>
            </a:r>
          </a:p>
          <a:p>
            <a:r>
              <a:rPr lang="en-US" sz="2400" dirty="0">
                <a:solidFill>
                  <a:schemeClr val="bg2"/>
                </a:solidFill>
              </a:rPr>
              <a:t>Has vs. Is</a:t>
            </a:r>
          </a:p>
          <a:p>
            <a:r>
              <a:rPr lang="en-US" sz="2400" dirty="0">
                <a:solidFill>
                  <a:schemeClr val="bg2"/>
                </a:solidFill>
              </a:rPr>
              <a:t>Weak, selfish</a:t>
            </a:r>
          </a:p>
          <a:p>
            <a:pPr marL="0" indent="0">
              <a:buNone/>
            </a:pPr>
            <a:endParaRPr lang="en-US" dirty="0"/>
          </a:p>
        </p:txBody>
      </p:sp>
    </p:spTree>
    <p:extLst>
      <p:ext uri="{BB962C8B-B14F-4D97-AF65-F5344CB8AC3E}">
        <p14:creationId xmlns:p14="http://schemas.microsoft.com/office/powerpoint/2010/main" val="296508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C8ED2-DBB5-5FF8-F9DF-B0A8F365A6F3}"/>
              </a:ext>
            </a:extLst>
          </p:cNvPr>
          <p:cNvSpPr>
            <a:spLocks noGrp="1"/>
          </p:cNvSpPr>
          <p:nvPr>
            <p:ph type="title"/>
          </p:nvPr>
        </p:nvSpPr>
        <p:spPr>
          <a:xfrm>
            <a:off x="810001" y="447716"/>
            <a:ext cx="10571998" cy="970450"/>
          </a:xfrm>
          <a:effectLst/>
        </p:spPr>
        <p:txBody>
          <a:bodyPr anchor="ctr">
            <a:normAutofit/>
          </a:bodyPr>
          <a:lstStyle/>
          <a:p>
            <a:pPr algn="ctr"/>
            <a:r>
              <a:rPr lang="en-US" sz="3600" dirty="0">
                <a:solidFill>
                  <a:schemeClr val="tx1"/>
                </a:solidFill>
              </a:rPr>
              <a:t>CIASP believes that…</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FDFBD3B-4DD1-C687-4CE8-9E27B387193B}"/>
              </a:ext>
            </a:extLst>
          </p:cNvPr>
          <p:cNvSpPr>
            <a:spLocks noGrp="1"/>
          </p:cNvSpPr>
          <p:nvPr>
            <p:ph idx="1"/>
          </p:nvPr>
        </p:nvSpPr>
        <p:spPr>
          <a:xfrm>
            <a:off x="733530" y="1889091"/>
            <a:ext cx="10821377" cy="4325442"/>
          </a:xfrm>
          <a:effectLst/>
        </p:spPr>
        <p:txBody>
          <a:bodyPr>
            <a:normAutofit/>
          </a:bodyPr>
          <a:lstStyle/>
          <a:p>
            <a:pPr>
              <a:lnSpc>
                <a:spcPct val="90000"/>
              </a:lnSpc>
            </a:pPr>
            <a:r>
              <a:rPr lang="en-US" sz="1600" b="1" dirty="0"/>
              <a:t>Construction work is noble</a:t>
            </a:r>
            <a:r>
              <a:rPr lang="en-US" sz="1600" dirty="0"/>
              <a:t>, and all people in the industry matter and are worthy of our resources and investment.</a:t>
            </a:r>
          </a:p>
          <a:p>
            <a:pPr>
              <a:lnSpc>
                <a:spcPct val="90000"/>
              </a:lnSpc>
            </a:pPr>
            <a:r>
              <a:rPr lang="en-US" sz="1600" b="1" dirty="0"/>
              <a:t>Every suicide is preventable </a:t>
            </a:r>
            <a:r>
              <a:rPr lang="en-US" sz="1600" dirty="0"/>
              <a:t>– even one suicide is too many – and we have the ability to reduce suicide in our industry.</a:t>
            </a:r>
          </a:p>
          <a:p>
            <a:pPr>
              <a:lnSpc>
                <a:spcPct val="90000"/>
              </a:lnSpc>
            </a:pPr>
            <a:r>
              <a:rPr lang="en-US" sz="1600" dirty="0"/>
              <a:t>Working in the construction industry can pose risks and stresses that contribute to mental health issues; </a:t>
            </a:r>
            <a:r>
              <a:rPr lang="en-US" sz="1600" b="1" dirty="0"/>
              <a:t>the work and life experience of construction workers can be improved by addressing mental health and suicide</a:t>
            </a:r>
            <a:r>
              <a:rPr lang="en-US" sz="1600" dirty="0"/>
              <a:t>.</a:t>
            </a:r>
          </a:p>
          <a:p>
            <a:pPr>
              <a:lnSpc>
                <a:spcPct val="90000"/>
              </a:lnSpc>
            </a:pPr>
            <a:r>
              <a:rPr lang="en-US" sz="1600" b="1" dirty="0"/>
              <a:t>Physical safety includes mental health</a:t>
            </a:r>
            <a:r>
              <a:rPr lang="en-US" sz="1600" dirty="0"/>
              <a:t>; therefore, industry health and safety programming must include mental health.</a:t>
            </a:r>
          </a:p>
          <a:p>
            <a:pPr>
              <a:lnSpc>
                <a:spcPct val="90000"/>
              </a:lnSpc>
            </a:pPr>
            <a:r>
              <a:rPr lang="en-US" sz="1600" b="1" dirty="0"/>
              <a:t>Every person should have access to mental health resources.</a:t>
            </a:r>
          </a:p>
          <a:p>
            <a:pPr>
              <a:lnSpc>
                <a:spcPct val="90000"/>
              </a:lnSpc>
            </a:pPr>
            <a:r>
              <a:rPr lang="en-US" sz="1600" b="1" dirty="0"/>
              <a:t>Caring and connection make a difference</a:t>
            </a:r>
            <a:r>
              <a:rPr lang="en-US" sz="1600" dirty="0"/>
              <a:t>; caring people and caring organizational cultures can give hope and make a meaningful impact.</a:t>
            </a:r>
          </a:p>
          <a:p>
            <a:pPr>
              <a:lnSpc>
                <a:spcPct val="90000"/>
              </a:lnSpc>
            </a:pPr>
            <a:r>
              <a:rPr lang="en-US" sz="1600" b="1" dirty="0"/>
              <a:t>Every construction organization – regardless of its scale – can make a meaningful impact on suicide prevention.</a:t>
            </a:r>
          </a:p>
        </p:txBody>
      </p:sp>
    </p:spTree>
    <p:extLst>
      <p:ext uri="{BB962C8B-B14F-4D97-AF65-F5344CB8AC3E}">
        <p14:creationId xmlns:p14="http://schemas.microsoft.com/office/powerpoint/2010/main" val="92509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C14BD7-0CA6-F087-0FC7-CC3C60EED79D}"/>
              </a:ext>
            </a:extLst>
          </p:cNvPr>
          <p:cNvSpPr>
            <a:spLocks noGrp="1"/>
          </p:cNvSpPr>
          <p:nvPr>
            <p:ph idx="1"/>
          </p:nvPr>
        </p:nvSpPr>
        <p:spPr>
          <a:xfrm>
            <a:off x="7898005" y="331594"/>
            <a:ext cx="4190162" cy="6270171"/>
          </a:xfrm>
        </p:spPr>
        <p:txBody>
          <a:bodyPr anchor="t">
            <a:normAutofit lnSpcReduction="10000"/>
          </a:bodyPr>
          <a:lstStyle/>
          <a:p>
            <a:r>
              <a:rPr lang="en-US" dirty="0">
                <a:solidFill>
                  <a:srgbClr val="FFFFFF"/>
                </a:solidFill>
              </a:rPr>
              <a:t>During June 24-30, 2020, </a:t>
            </a:r>
            <a:r>
              <a:rPr lang="en-US" b="1" dirty="0">
                <a:solidFill>
                  <a:srgbClr val="FFFFFF"/>
                </a:solidFill>
              </a:rPr>
              <a:t>U.S. adults reported considerably poorer mental health conditions due to the pandemic</a:t>
            </a:r>
            <a:r>
              <a:rPr lang="en-US" dirty="0">
                <a:solidFill>
                  <a:srgbClr val="FFFFFF"/>
                </a:solidFill>
              </a:rPr>
              <a:t>. 40% of all adults reported struggling with mental health or substance abuse.</a:t>
            </a:r>
          </a:p>
          <a:p>
            <a:r>
              <a:rPr lang="en-US" b="1" dirty="0">
                <a:solidFill>
                  <a:srgbClr val="FFFFFF"/>
                </a:solidFill>
              </a:rPr>
              <a:t>42% of construction workers reported feeling MORE anxious or depressed in 2020 </a:t>
            </a:r>
            <a:r>
              <a:rPr lang="en-US" dirty="0">
                <a:solidFill>
                  <a:srgbClr val="FFFFFF"/>
                </a:solidFill>
              </a:rPr>
              <a:t>than in 2019.</a:t>
            </a:r>
          </a:p>
          <a:p>
            <a:r>
              <a:rPr lang="en-US" dirty="0">
                <a:solidFill>
                  <a:schemeClr val="tx2"/>
                </a:solidFill>
              </a:rPr>
              <a:t>In 2020, the prevalence of anxiety/depression (based on feelings or medication) in workers was 15%, and was particularly high in those who were:</a:t>
            </a:r>
          </a:p>
          <a:p>
            <a:pPr lvl="1"/>
            <a:r>
              <a:rPr lang="en-US" dirty="0">
                <a:solidFill>
                  <a:schemeClr val="tx2"/>
                </a:solidFill>
              </a:rPr>
              <a:t>age 18-34 (18%), </a:t>
            </a:r>
          </a:p>
          <a:p>
            <a:pPr lvl="1"/>
            <a:r>
              <a:rPr lang="en-US" dirty="0">
                <a:solidFill>
                  <a:schemeClr val="tx2"/>
                </a:solidFill>
              </a:rPr>
              <a:t>female (24%), </a:t>
            </a:r>
          </a:p>
          <a:p>
            <a:pPr lvl="1"/>
            <a:r>
              <a:rPr lang="en-US" dirty="0">
                <a:solidFill>
                  <a:schemeClr val="tx2"/>
                </a:solidFill>
              </a:rPr>
              <a:t>living below the poverty line (18%), </a:t>
            </a:r>
          </a:p>
          <a:p>
            <a:pPr lvl="1"/>
            <a:r>
              <a:rPr lang="en-US" dirty="0">
                <a:solidFill>
                  <a:schemeClr val="tx2"/>
                </a:solidFill>
              </a:rPr>
              <a:t>or working part-time (19%).</a:t>
            </a:r>
          </a:p>
        </p:txBody>
      </p:sp>
      <p:pic>
        <p:nvPicPr>
          <p:cNvPr id="12" name="slide9" descr="7">
            <a:extLst>
              <a:ext uri="{FF2B5EF4-FFF2-40B4-BE49-F238E27FC236}">
                <a16:creationId xmlns:a16="http://schemas.microsoft.com/office/drawing/2014/main" id="{8CDBB7B6-B5F8-BDC7-3ADD-CB591BCB8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19" y="1252771"/>
            <a:ext cx="6816131" cy="5112099"/>
          </a:xfrm>
          <a:prstGeom prst="rect">
            <a:avLst/>
          </a:prstGeom>
        </p:spPr>
      </p:pic>
      <p:sp>
        <p:nvSpPr>
          <p:cNvPr id="9" name="TextBox 8">
            <a:extLst>
              <a:ext uri="{FF2B5EF4-FFF2-40B4-BE49-F238E27FC236}">
                <a16:creationId xmlns:a16="http://schemas.microsoft.com/office/drawing/2014/main" id="{658B98EA-914B-23D2-3AF2-B55170973049}"/>
              </a:ext>
            </a:extLst>
          </p:cNvPr>
          <p:cNvSpPr txBox="1"/>
          <p:nvPr/>
        </p:nvSpPr>
        <p:spPr>
          <a:xfrm>
            <a:off x="261257" y="303220"/>
            <a:ext cx="5667270" cy="646331"/>
          </a:xfrm>
          <a:prstGeom prst="rect">
            <a:avLst/>
          </a:prstGeom>
          <a:noFill/>
        </p:spPr>
        <p:txBody>
          <a:bodyPr wrap="square" rtlCol="0">
            <a:spAutoFit/>
          </a:bodyPr>
          <a:lstStyle/>
          <a:p>
            <a:r>
              <a:rPr lang="en-US" sz="3600" b="1" dirty="0">
                <a:solidFill>
                  <a:schemeClr val="tx2"/>
                </a:solidFill>
              </a:rPr>
              <a:t>Impact of COVID-19</a:t>
            </a:r>
          </a:p>
        </p:txBody>
      </p:sp>
    </p:spTree>
    <p:extLst>
      <p:ext uri="{BB962C8B-B14F-4D97-AF65-F5344CB8AC3E}">
        <p14:creationId xmlns:p14="http://schemas.microsoft.com/office/powerpoint/2010/main" val="24211530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7DA-D0CF-FA2D-D7AD-3C4F205D5B8D}"/>
              </a:ext>
            </a:extLst>
          </p:cNvPr>
          <p:cNvSpPr>
            <a:spLocks noGrp="1"/>
          </p:cNvSpPr>
          <p:nvPr>
            <p:ph type="title"/>
          </p:nvPr>
        </p:nvSpPr>
        <p:spPr/>
        <p:txBody>
          <a:bodyPr/>
          <a:lstStyle/>
          <a:p>
            <a:r>
              <a:rPr lang="en-US" sz="3600" dirty="0"/>
              <a:t>Why do we need to address mental health in the construction workplace?</a:t>
            </a:r>
          </a:p>
        </p:txBody>
      </p:sp>
      <p:sp>
        <p:nvSpPr>
          <p:cNvPr id="3" name="Content Placeholder 2">
            <a:extLst>
              <a:ext uri="{FF2B5EF4-FFF2-40B4-BE49-F238E27FC236}">
                <a16:creationId xmlns:a16="http://schemas.microsoft.com/office/drawing/2014/main" id="{69C14BD7-0CA6-F087-0FC7-CC3C60EED79D}"/>
              </a:ext>
            </a:extLst>
          </p:cNvPr>
          <p:cNvSpPr>
            <a:spLocks noGrp="1"/>
          </p:cNvSpPr>
          <p:nvPr>
            <p:ph idx="1"/>
          </p:nvPr>
        </p:nvSpPr>
        <p:spPr>
          <a:xfrm>
            <a:off x="6219930" y="2562329"/>
            <a:ext cx="5637125" cy="4149969"/>
          </a:xfrm>
          <a:effectLst/>
        </p:spPr>
        <p:txBody>
          <a:bodyPr anchor="t">
            <a:normAutofit/>
          </a:bodyPr>
          <a:lstStyle/>
          <a:p>
            <a:r>
              <a:rPr lang="en-US" dirty="0"/>
              <a:t>In 2017, nearly 38,000 people of working age (16 – 64) died by suicide, a </a:t>
            </a:r>
            <a:r>
              <a:rPr lang="en-US" b="1" dirty="0"/>
              <a:t>40% rate increase in less than 20 years</a:t>
            </a:r>
            <a:endParaRPr lang="en-US" dirty="0"/>
          </a:p>
          <a:p>
            <a:r>
              <a:rPr lang="en-US" dirty="0"/>
              <a:t>The suicide rate in the U.S. is rising, but </a:t>
            </a:r>
            <a:r>
              <a:rPr lang="en-US" b="1" dirty="0"/>
              <a:t>construction workers are at a greater risk of suicide than the average worker</a:t>
            </a:r>
            <a:endParaRPr lang="en-US" dirty="0"/>
          </a:p>
          <a:p>
            <a:r>
              <a:rPr lang="en-US" dirty="0"/>
              <a:t>All levels:  laborers, skilled trades, operators, management</a:t>
            </a:r>
          </a:p>
          <a:p>
            <a:r>
              <a:rPr lang="en-US" dirty="0"/>
              <a:t>Male construction workers have a suicide rate </a:t>
            </a:r>
            <a:r>
              <a:rPr lang="en-US" b="1" dirty="0"/>
              <a:t>65% higher</a:t>
            </a:r>
            <a:r>
              <a:rPr lang="en-US" dirty="0"/>
              <a:t> than all U.S. male workers</a:t>
            </a:r>
            <a:endParaRPr lang="en-US" b="1" dirty="0"/>
          </a:p>
        </p:txBody>
      </p:sp>
      <p:pic>
        <p:nvPicPr>
          <p:cNvPr id="4" name="Picture 3" descr="Logo, company name&#10;&#10;Description automatically generated">
            <a:extLst>
              <a:ext uri="{FF2B5EF4-FFF2-40B4-BE49-F238E27FC236}">
                <a16:creationId xmlns:a16="http://schemas.microsoft.com/office/drawing/2014/main" id="{734B9CD7-7DB0-EA7A-E6F8-7FF6D4C0594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pic>
        <p:nvPicPr>
          <p:cNvPr id="8" name="Picture 7">
            <a:extLst>
              <a:ext uri="{FF2B5EF4-FFF2-40B4-BE49-F238E27FC236}">
                <a16:creationId xmlns:a16="http://schemas.microsoft.com/office/drawing/2014/main" id="{01962257-DC0F-1BE2-E2B8-5649CADC2E06}"/>
              </a:ext>
            </a:extLst>
          </p:cNvPr>
          <p:cNvPicPr>
            <a:picLocks noChangeAspect="1"/>
          </p:cNvPicPr>
          <p:nvPr/>
        </p:nvPicPr>
        <p:blipFill>
          <a:blip r:embed="rId4"/>
          <a:stretch>
            <a:fillRect/>
          </a:stretch>
        </p:blipFill>
        <p:spPr>
          <a:xfrm>
            <a:off x="334945" y="2321169"/>
            <a:ext cx="5546213" cy="4277002"/>
          </a:xfrm>
          <a:prstGeom prst="rect">
            <a:avLst/>
          </a:prstGeom>
        </p:spPr>
      </p:pic>
    </p:spTree>
    <p:extLst>
      <p:ext uri="{BB962C8B-B14F-4D97-AF65-F5344CB8AC3E}">
        <p14:creationId xmlns:p14="http://schemas.microsoft.com/office/powerpoint/2010/main" val="244046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9B0A49-BA6B-4E44-B0DB-17F7A6F9D737}"/>
              </a:ext>
            </a:extLst>
          </p:cNvPr>
          <p:cNvGraphicFramePr/>
          <p:nvPr>
            <p:extLst>
              <p:ext uri="{D42A27DB-BD31-4B8C-83A1-F6EECF244321}">
                <p14:modId xmlns:p14="http://schemas.microsoft.com/office/powerpoint/2010/main" val="4074349302"/>
              </p:ext>
            </p:extLst>
          </p:nvPr>
        </p:nvGraphicFramePr>
        <p:xfrm>
          <a:off x="2471186" y="1078194"/>
          <a:ext cx="7157267" cy="566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or: Elbow 5">
            <a:extLst>
              <a:ext uri="{FF2B5EF4-FFF2-40B4-BE49-F238E27FC236}">
                <a16:creationId xmlns:a16="http://schemas.microsoft.com/office/drawing/2014/main" id="{4AF63A6D-E1BD-445D-82D9-45E43C62261B}"/>
              </a:ext>
            </a:extLst>
          </p:cNvPr>
          <p:cNvCxnSpPr>
            <a:cxnSpLocks/>
          </p:cNvCxnSpPr>
          <p:nvPr/>
        </p:nvCxnSpPr>
        <p:spPr>
          <a:xfrm rot="10800000" flipV="1">
            <a:off x="6058873" y="1165844"/>
            <a:ext cx="3247177" cy="1135468"/>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1322DA99-F410-4AB2-9449-B646A393F816}"/>
              </a:ext>
            </a:extLst>
          </p:cNvPr>
          <p:cNvCxnSpPr>
            <a:cxnSpLocks/>
          </p:cNvCxnSpPr>
          <p:nvPr/>
        </p:nvCxnSpPr>
        <p:spPr>
          <a:xfrm rot="10800000">
            <a:off x="6018208" y="3319902"/>
            <a:ext cx="3423644" cy="1038100"/>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64D2F0-BC6F-4370-A4E3-DFFF3B898D91}"/>
              </a:ext>
            </a:extLst>
          </p:cNvPr>
          <p:cNvSpPr txBox="1"/>
          <p:nvPr/>
        </p:nvSpPr>
        <p:spPr>
          <a:xfrm>
            <a:off x="9343204" y="835525"/>
            <a:ext cx="26723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Century Gothic" panose="020B0502020202020204"/>
                <a:ea typeface="+mn-ea"/>
                <a:cs typeface="+mn-cs"/>
              </a:rPr>
              <a:t>Thoughts of / Desire for Suicide</a:t>
            </a:r>
          </a:p>
        </p:txBody>
      </p:sp>
      <p:sp>
        <p:nvSpPr>
          <p:cNvPr id="11" name="TextBox 10">
            <a:extLst>
              <a:ext uri="{FF2B5EF4-FFF2-40B4-BE49-F238E27FC236}">
                <a16:creationId xmlns:a16="http://schemas.microsoft.com/office/drawing/2014/main" id="{369C2AA7-E553-4B98-9966-B379BD488990}"/>
              </a:ext>
            </a:extLst>
          </p:cNvPr>
          <p:cNvSpPr txBox="1"/>
          <p:nvPr/>
        </p:nvSpPr>
        <p:spPr>
          <a:xfrm>
            <a:off x="9469011" y="4034836"/>
            <a:ext cx="22220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Century Gothic" panose="020B0502020202020204"/>
                <a:ea typeface="+mn-ea"/>
                <a:cs typeface="+mn-cs"/>
              </a:rPr>
              <a:t>Suicide Attempt or Death</a:t>
            </a:r>
          </a:p>
        </p:txBody>
      </p:sp>
      <p:sp>
        <p:nvSpPr>
          <p:cNvPr id="12" name="TextBox 11">
            <a:extLst>
              <a:ext uri="{FF2B5EF4-FFF2-40B4-BE49-F238E27FC236}">
                <a16:creationId xmlns:a16="http://schemas.microsoft.com/office/drawing/2014/main" id="{9DAD1EE9-55CE-4EAA-B224-A996647CAC30}"/>
              </a:ext>
            </a:extLst>
          </p:cNvPr>
          <p:cNvSpPr txBox="1"/>
          <p:nvPr/>
        </p:nvSpPr>
        <p:spPr>
          <a:xfrm>
            <a:off x="297708" y="283915"/>
            <a:ext cx="3156691"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8595B"/>
                </a:solidFill>
                <a:effectLst/>
                <a:uLnTx/>
                <a:uFillTx/>
                <a:latin typeface="Century Gothic" panose="020B0502020202020204"/>
                <a:ea typeface="+mn-ea"/>
                <a:cs typeface="+mn-cs"/>
              </a:rPr>
              <a:t>Joiner’s  Interpersonal Theory of Suicide</a:t>
            </a:r>
          </a:p>
        </p:txBody>
      </p:sp>
      <p:pic>
        <p:nvPicPr>
          <p:cNvPr id="13" name="Picture 12" descr="Logo, company name&#10;&#10;Description automatically generated">
            <a:extLst>
              <a:ext uri="{FF2B5EF4-FFF2-40B4-BE49-F238E27FC236}">
                <a16:creationId xmlns:a16="http://schemas.microsoft.com/office/drawing/2014/main" id="{17490FF8-577A-2F7A-6010-B10DABD91B11}"/>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69605" y="5976086"/>
            <a:ext cx="1230032" cy="931039"/>
          </a:xfrm>
          <a:prstGeom prst="rect">
            <a:avLst/>
          </a:prstGeom>
        </p:spPr>
      </p:pic>
    </p:spTree>
    <p:extLst>
      <p:ext uri="{BB962C8B-B14F-4D97-AF65-F5344CB8AC3E}">
        <p14:creationId xmlns:p14="http://schemas.microsoft.com/office/powerpoint/2010/main" val="33969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7D26C8-96ED-46E3-BD94-C1608C54C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11" name="Freeform 23">
            <a:extLst>
              <a:ext uri="{FF2B5EF4-FFF2-40B4-BE49-F238E27FC236}">
                <a16:creationId xmlns:a16="http://schemas.microsoft.com/office/drawing/2014/main" id="{13EEA0A9-F720-41ED-8EBA-2A10A664F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003FC14-8AF9-4328-9D70-3C10CEC09E25}"/>
              </a:ext>
            </a:extLst>
          </p:cNvPr>
          <p:cNvSpPr>
            <a:spLocks noGrp="1"/>
          </p:cNvSpPr>
          <p:nvPr>
            <p:ph type="title"/>
          </p:nvPr>
        </p:nvSpPr>
        <p:spPr>
          <a:xfrm>
            <a:off x="396081" y="692848"/>
            <a:ext cx="3827004" cy="1559412"/>
          </a:xfrm>
        </p:spPr>
        <p:txBody>
          <a:bodyPr>
            <a:normAutofit/>
          </a:bodyPr>
          <a:lstStyle/>
          <a:p>
            <a:r>
              <a:rPr lang="en-US" sz="3200" dirty="0"/>
              <a:t>Two issues…</a:t>
            </a:r>
            <a:br>
              <a:rPr lang="en-US" sz="3200" dirty="0"/>
            </a:br>
            <a:r>
              <a:rPr lang="en-US" sz="3200" dirty="0"/>
              <a:t>same root cause?</a:t>
            </a:r>
          </a:p>
        </p:txBody>
      </p:sp>
      <p:sp>
        <p:nvSpPr>
          <p:cNvPr id="3" name="Content Placeholder 2">
            <a:extLst>
              <a:ext uri="{FF2B5EF4-FFF2-40B4-BE49-F238E27FC236}">
                <a16:creationId xmlns:a16="http://schemas.microsoft.com/office/drawing/2014/main" id="{963CDFA7-FCED-43F3-A439-8A6D2CCB28AB}"/>
              </a:ext>
            </a:extLst>
          </p:cNvPr>
          <p:cNvSpPr>
            <a:spLocks noGrp="1"/>
          </p:cNvSpPr>
          <p:nvPr>
            <p:ph idx="1"/>
          </p:nvPr>
        </p:nvSpPr>
        <p:spPr>
          <a:xfrm>
            <a:off x="396081" y="2252260"/>
            <a:ext cx="3404372" cy="3632200"/>
          </a:xfrm>
        </p:spPr>
        <p:txBody>
          <a:bodyPr>
            <a:normAutofit/>
          </a:bodyPr>
          <a:lstStyle/>
          <a:p>
            <a:r>
              <a:rPr lang="en-US" sz="2000" dirty="0">
                <a:solidFill>
                  <a:schemeClr val="bg2"/>
                </a:solidFill>
              </a:rPr>
              <a:t>Lack of control</a:t>
            </a:r>
          </a:p>
          <a:p>
            <a:r>
              <a:rPr lang="en-US" sz="2000" dirty="0">
                <a:solidFill>
                  <a:schemeClr val="bg2"/>
                </a:solidFill>
              </a:rPr>
              <a:t>Low perception of skill</a:t>
            </a:r>
          </a:p>
        </p:txBody>
      </p:sp>
      <p:sp>
        <p:nvSpPr>
          <p:cNvPr id="13" name="Rounded Rectangle 17">
            <a:extLst>
              <a:ext uri="{FF2B5EF4-FFF2-40B4-BE49-F238E27FC236}">
                <a16:creationId xmlns:a16="http://schemas.microsoft.com/office/drawing/2014/main" id="{03B27569-6089-4DC0-93E0-F3F6E1E93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C44F6E0E-40D2-4ED4-BF87-92B91C8A06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3706" y="1258529"/>
            <a:ext cx="5638853" cy="4330205"/>
          </a:xfrm>
          <a:prstGeom prst="rect">
            <a:avLst/>
          </a:prstGeom>
        </p:spPr>
      </p:pic>
    </p:spTree>
    <p:extLst>
      <p:ext uri="{BB962C8B-B14F-4D97-AF65-F5344CB8AC3E}">
        <p14:creationId xmlns:p14="http://schemas.microsoft.com/office/powerpoint/2010/main" val="379566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848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DB30E089-523A-1046-9296-DC78F04762EA}"/>
              </a:ext>
            </a:extLst>
          </p:cNvPr>
          <p:cNvSpPr>
            <a:spLocks noGrp="1"/>
          </p:cNvSpPr>
          <p:nvPr>
            <p:ph type="title"/>
          </p:nvPr>
        </p:nvSpPr>
        <p:spPr>
          <a:xfrm>
            <a:off x="810000" y="447188"/>
            <a:ext cx="10571998" cy="970450"/>
          </a:xfrm>
        </p:spPr>
        <p:txBody>
          <a:bodyPr>
            <a:normAutofit/>
          </a:bodyPr>
          <a:lstStyle/>
          <a:p>
            <a:r>
              <a:rPr lang="en-US" dirty="0"/>
              <a:t>What are the Construction Risk Factors?  </a:t>
            </a:r>
          </a:p>
        </p:txBody>
      </p:sp>
      <p:pic>
        <p:nvPicPr>
          <p:cNvPr id="3" name="Picture 2">
            <a:extLst>
              <a:ext uri="{FF2B5EF4-FFF2-40B4-BE49-F238E27FC236}">
                <a16:creationId xmlns:a16="http://schemas.microsoft.com/office/drawing/2014/main" id="{E0653453-84C2-4129-B71C-65090A33C56B}"/>
              </a:ext>
            </a:extLst>
          </p:cNvPr>
          <p:cNvPicPr>
            <a:picLocks noChangeAspect="1"/>
          </p:cNvPicPr>
          <p:nvPr/>
        </p:nvPicPr>
        <p:blipFill>
          <a:blip r:embed="rId3"/>
          <a:stretch>
            <a:fillRect/>
          </a:stretch>
        </p:blipFill>
        <p:spPr>
          <a:xfrm>
            <a:off x="747800" y="1695417"/>
            <a:ext cx="1822862" cy="1091279"/>
          </a:xfrm>
          <a:prstGeom prst="rect">
            <a:avLst/>
          </a:prstGeom>
        </p:spPr>
      </p:pic>
      <p:pic>
        <p:nvPicPr>
          <p:cNvPr id="4" name="Picture 3">
            <a:extLst>
              <a:ext uri="{FF2B5EF4-FFF2-40B4-BE49-F238E27FC236}">
                <a16:creationId xmlns:a16="http://schemas.microsoft.com/office/drawing/2014/main" id="{A520CA15-23F7-4234-B000-3523E86703EF}"/>
              </a:ext>
            </a:extLst>
          </p:cNvPr>
          <p:cNvPicPr>
            <a:picLocks noChangeAspect="1"/>
          </p:cNvPicPr>
          <p:nvPr/>
        </p:nvPicPr>
        <p:blipFill>
          <a:blip r:embed="rId4"/>
          <a:stretch>
            <a:fillRect/>
          </a:stretch>
        </p:blipFill>
        <p:spPr>
          <a:xfrm>
            <a:off x="2789774" y="4454229"/>
            <a:ext cx="1822862" cy="1091279"/>
          </a:xfrm>
          <a:prstGeom prst="rect">
            <a:avLst/>
          </a:prstGeom>
        </p:spPr>
      </p:pic>
      <p:pic>
        <p:nvPicPr>
          <p:cNvPr id="6" name="Picture 5">
            <a:extLst>
              <a:ext uri="{FF2B5EF4-FFF2-40B4-BE49-F238E27FC236}">
                <a16:creationId xmlns:a16="http://schemas.microsoft.com/office/drawing/2014/main" id="{AED28100-4652-4F4F-ACFA-734730CA9246}"/>
              </a:ext>
            </a:extLst>
          </p:cNvPr>
          <p:cNvPicPr>
            <a:picLocks noChangeAspect="1"/>
          </p:cNvPicPr>
          <p:nvPr/>
        </p:nvPicPr>
        <p:blipFill>
          <a:blip r:embed="rId5"/>
          <a:stretch>
            <a:fillRect/>
          </a:stretch>
        </p:blipFill>
        <p:spPr>
          <a:xfrm>
            <a:off x="9476619" y="1692938"/>
            <a:ext cx="1822862" cy="1141300"/>
          </a:xfrm>
          <a:prstGeom prst="rect">
            <a:avLst/>
          </a:prstGeom>
        </p:spPr>
      </p:pic>
      <p:pic>
        <p:nvPicPr>
          <p:cNvPr id="7" name="Picture 6">
            <a:extLst>
              <a:ext uri="{FF2B5EF4-FFF2-40B4-BE49-F238E27FC236}">
                <a16:creationId xmlns:a16="http://schemas.microsoft.com/office/drawing/2014/main" id="{F19E212B-8F96-47C3-83CC-D1AC8FE3F7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6483" y="4454229"/>
            <a:ext cx="1956986" cy="1091279"/>
          </a:xfrm>
          <a:prstGeom prst="rect">
            <a:avLst/>
          </a:prstGeom>
        </p:spPr>
      </p:pic>
      <p:pic>
        <p:nvPicPr>
          <p:cNvPr id="8" name="Picture 7">
            <a:extLst>
              <a:ext uri="{FF2B5EF4-FFF2-40B4-BE49-F238E27FC236}">
                <a16:creationId xmlns:a16="http://schemas.microsoft.com/office/drawing/2014/main" id="{102532CB-9EDB-4A4C-8030-4D2E3D4B0D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0738" y="3074785"/>
            <a:ext cx="1956986" cy="1091279"/>
          </a:xfrm>
          <a:prstGeom prst="rect">
            <a:avLst/>
          </a:prstGeom>
        </p:spPr>
      </p:pic>
      <p:pic>
        <p:nvPicPr>
          <p:cNvPr id="9" name="Picture 8">
            <a:extLst>
              <a:ext uri="{FF2B5EF4-FFF2-40B4-BE49-F238E27FC236}">
                <a16:creationId xmlns:a16="http://schemas.microsoft.com/office/drawing/2014/main" id="{31439C5D-6154-4BA0-B02D-C5511D7AEE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20663" y="3076821"/>
            <a:ext cx="1822863" cy="1094623"/>
          </a:xfrm>
          <a:prstGeom prst="rect">
            <a:avLst/>
          </a:prstGeom>
        </p:spPr>
      </p:pic>
      <p:pic>
        <p:nvPicPr>
          <p:cNvPr id="11" name="Picture 10">
            <a:extLst>
              <a:ext uri="{FF2B5EF4-FFF2-40B4-BE49-F238E27FC236}">
                <a16:creationId xmlns:a16="http://schemas.microsoft.com/office/drawing/2014/main" id="{DAB2EBA5-0082-4D20-987F-4EEF51FE6E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6619" y="3080847"/>
            <a:ext cx="1832195" cy="1149580"/>
          </a:xfrm>
          <a:prstGeom prst="rect">
            <a:avLst/>
          </a:prstGeom>
        </p:spPr>
      </p:pic>
      <p:pic>
        <p:nvPicPr>
          <p:cNvPr id="12" name="Picture 11">
            <a:extLst>
              <a:ext uri="{FF2B5EF4-FFF2-40B4-BE49-F238E27FC236}">
                <a16:creationId xmlns:a16="http://schemas.microsoft.com/office/drawing/2014/main" id="{FFED7F4B-1149-4987-A2FD-4106885EB78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65672" y="1693603"/>
            <a:ext cx="1963843" cy="1118056"/>
          </a:xfrm>
          <a:prstGeom prst="rect">
            <a:avLst/>
          </a:prstGeom>
        </p:spPr>
      </p:pic>
      <p:pic>
        <p:nvPicPr>
          <p:cNvPr id="13" name="Picture 12">
            <a:extLst>
              <a:ext uri="{FF2B5EF4-FFF2-40B4-BE49-F238E27FC236}">
                <a16:creationId xmlns:a16="http://schemas.microsoft.com/office/drawing/2014/main" id="{9949E495-27AE-4253-AC7B-89D0D08EE7C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24683" y="3080847"/>
            <a:ext cx="1956986" cy="1118056"/>
          </a:xfrm>
          <a:prstGeom prst="rect">
            <a:avLst/>
          </a:prstGeom>
        </p:spPr>
      </p:pic>
      <p:pic>
        <p:nvPicPr>
          <p:cNvPr id="14" name="Picture 13">
            <a:extLst>
              <a:ext uri="{FF2B5EF4-FFF2-40B4-BE49-F238E27FC236}">
                <a16:creationId xmlns:a16="http://schemas.microsoft.com/office/drawing/2014/main" id="{F93E85FA-1718-49E9-B04C-C13DEB21E5E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77316" y="4454229"/>
            <a:ext cx="1866138" cy="1118056"/>
          </a:xfrm>
          <a:prstGeom prst="rect">
            <a:avLst/>
          </a:prstGeom>
        </p:spPr>
      </p:pic>
      <p:pic>
        <p:nvPicPr>
          <p:cNvPr id="15" name="Picture 14">
            <a:extLst>
              <a:ext uri="{FF2B5EF4-FFF2-40B4-BE49-F238E27FC236}">
                <a16:creationId xmlns:a16="http://schemas.microsoft.com/office/drawing/2014/main" id="{0019C6B9-16D8-47DD-9219-EDD02781794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62029" y="1692937"/>
            <a:ext cx="2155855" cy="1132584"/>
          </a:xfrm>
          <a:prstGeom prst="rect">
            <a:avLst/>
          </a:prstGeom>
        </p:spPr>
      </p:pic>
      <p:pic>
        <p:nvPicPr>
          <p:cNvPr id="18" name="Picture 17">
            <a:extLst>
              <a:ext uri="{FF2B5EF4-FFF2-40B4-BE49-F238E27FC236}">
                <a16:creationId xmlns:a16="http://schemas.microsoft.com/office/drawing/2014/main" id="{230BFE91-D344-4333-917F-5E38A8FA603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60458" y="3064476"/>
            <a:ext cx="1832195" cy="1149580"/>
          </a:xfrm>
          <a:prstGeom prst="rect">
            <a:avLst/>
          </a:prstGeom>
        </p:spPr>
      </p:pic>
      <p:pic>
        <p:nvPicPr>
          <p:cNvPr id="19" name="Picture 18">
            <a:extLst>
              <a:ext uri="{FF2B5EF4-FFF2-40B4-BE49-F238E27FC236}">
                <a16:creationId xmlns:a16="http://schemas.microsoft.com/office/drawing/2014/main" id="{F1ED27F2-2DA1-46EA-B362-60BFFBA3815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60458" y="1692937"/>
            <a:ext cx="1822862" cy="1164400"/>
          </a:xfrm>
          <a:prstGeom prst="rect">
            <a:avLst/>
          </a:prstGeom>
        </p:spPr>
      </p:pic>
    </p:spTree>
    <p:extLst>
      <p:ext uri="{BB962C8B-B14F-4D97-AF65-F5344CB8AC3E}">
        <p14:creationId xmlns:p14="http://schemas.microsoft.com/office/powerpoint/2010/main" val="5317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0">
      <a:dk1>
        <a:srgbClr val="58595B"/>
      </a:dk1>
      <a:lt1>
        <a:srgbClr val="45848A"/>
      </a:lt1>
      <a:dk2>
        <a:srgbClr val="F8F8F8"/>
      </a:dk2>
      <a:lt2>
        <a:srgbClr val="F6B11A"/>
      </a:lt2>
      <a:accent1>
        <a:srgbClr val="F6B11A"/>
      </a:accent1>
      <a:accent2>
        <a:srgbClr val="58595B"/>
      </a:accent2>
      <a:accent3>
        <a:srgbClr val="45848A"/>
      </a:accent3>
      <a:accent4>
        <a:srgbClr val="F6B11A"/>
      </a:accent4>
      <a:accent5>
        <a:srgbClr val="808285"/>
      </a:accent5>
      <a:accent6>
        <a:srgbClr val="D1D3D4"/>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E8B04AA-E47B-FD45-B7EE-586F717F12D9}" vid="{128BBB70-0938-1345-9495-EE93772524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5948</TotalTime>
  <Words>3091</Words>
  <Application>Microsoft Office PowerPoint</Application>
  <PresentationFormat>Widescreen</PresentationFormat>
  <Paragraphs>335</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Arial Narrow</vt:lpstr>
      <vt:lpstr>Calibri</vt:lpstr>
      <vt:lpstr>Century Gothic</vt:lpstr>
      <vt:lpstr>Courier New</vt:lpstr>
      <vt:lpstr>Open Sans</vt:lpstr>
      <vt:lpstr>System Font Regular</vt:lpstr>
      <vt:lpstr>Wingdings</vt:lpstr>
      <vt:lpstr>Wingdings 2</vt:lpstr>
      <vt:lpstr>Quotable</vt:lpstr>
      <vt:lpstr>Office Theme</vt:lpstr>
      <vt:lpstr>Mental Health and  Suicide Prevention in Construction</vt:lpstr>
      <vt:lpstr>What is the Construction Industry Alliance for Suicide Prevention (CIASP)?</vt:lpstr>
      <vt:lpstr>Let’s clear up some language</vt:lpstr>
      <vt:lpstr>CIASP believes that…</vt:lpstr>
      <vt:lpstr>PowerPoint Presentation</vt:lpstr>
      <vt:lpstr>Why do we need to address mental health in the construction workplace?</vt:lpstr>
      <vt:lpstr>PowerPoint Presentation</vt:lpstr>
      <vt:lpstr>Two issues… same root cause?</vt:lpstr>
      <vt:lpstr>What are the Construction Risk Factors?  </vt:lpstr>
      <vt:lpstr>Ignoring is NOT an Answer</vt:lpstr>
      <vt:lpstr>How can mental health and suicide prevention be woven into existing management practices?</vt:lpstr>
      <vt:lpstr>PowerPoint Presentation</vt:lpstr>
      <vt:lpstr>PowerPoint Presentation</vt:lpstr>
      <vt:lpstr>Performance Issues That Can be Warning Signs</vt:lpstr>
      <vt:lpstr>Know How to Respond: TASC</vt:lpstr>
      <vt:lpstr>What is a “caring culture” and how can it positively impact a company?</vt:lpstr>
      <vt:lpstr>PowerPoint Presentation</vt:lpstr>
      <vt:lpstr>Suicide Prevention Resources</vt:lpstr>
      <vt:lpstr>What role does the opioid epidemic play in all of this?</vt:lpstr>
      <vt:lpstr>Opioids Have No Place in the Workplace</vt:lpstr>
      <vt:lpstr>PowerPoint Presentation</vt:lpstr>
      <vt:lpstr>Be a Best-In-Class Employer</vt:lpstr>
      <vt:lpstr>Be a Best-in-Class Employer</vt:lpstr>
      <vt:lpstr>PowerPoint Presentation</vt:lpstr>
      <vt:lpstr>Resources to Reduce Opioid Use in Construction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Bunting</dc:creator>
  <cp:lastModifiedBy>Sonya Bohmann</cp:lastModifiedBy>
  <cp:revision>16</cp:revision>
  <cp:lastPrinted>2022-08-11T19:24:50Z</cp:lastPrinted>
  <dcterms:created xsi:type="dcterms:W3CDTF">2022-05-23T01:36:44Z</dcterms:created>
  <dcterms:modified xsi:type="dcterms:W3CDTF">2024-02-08T20:39:59Z</dcterms:modified>
</cp:coreProperties>
</file>