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9"/>
  </p:notesMasterIdLst>
  <p:handoutMasterIdLst>
    <p:handoutMasterId r:id="rId60"/>
  </p:handoutMasterIdLst>
  <p:sldIdLst>
    <p:sldId id="256" r:id="rId3"/>
    <p:sldId id="1710" r:id="rId4"/>
    <p:sldId id="1763" r:id="rId5"/>
    <p:sldId id="1769" r:id="rId6"/>
    <p:sldId id="1770" r:id="rId7"/>
    <p:sldId id="403" r:id="rId8"/>
    <p:sldId id="324" r:id="rId9"/>
    <p:sldId id="325" r:id="rId10"/>
    <p:sldId id="326" r:id="rId11"/>
    <p:sldId id="327" r:id="rId12"/>
    <p:sldId id="328" r:id="rId13"/>
    <p:sldId id="329" r:id="rId14"/>
    <p:sldId id="330" r:id="rId15"/>
    <p:sldId id="331" r:id="rId16"/>
    <p:sldId id="332" r:id="rId17"/>
    <p:sldId id="335" r:id="rId18"/>
    <p:sldId id="405" r:id="rId19"/>
    <p:sldId id="406" r:id="rId20"/>
    <p:sldId id="358" r:id="rId21"/>
    <p:sldId id="339" r:id="rId22"/>
    <p:sldId id="340" r:id="rId23"/>
    <p:sldId id="343" r:id="rId24"/>
    <p:sldId id="345" r:id="rId25"/>
    <p:sldId id="1773" r:id="rId26"/>
    <p:sldId id="347" r:id="rId27"/>
    <p:sldId id="348" r:id="rId28"/>
    <p:sldId id="351" r:id="rId29"/>
    <p:sldId id="352" r:id="rId30"/>
    <p:sldId id="353" r:id="rId31"/>
    <p:sldId id="362" r:id="rId32"/>
    <p:sldId id="360" r:id="rId33"/>
    <p:sldId id="356" r:id="rId34"/>
    <p:sldId id="392" r:id="rId35"/>
    <p:sldId id="387" r:id="rId36"/>
    <p:sldId id="365" r:id="rId37"/>
    <p:sldId id="366" r:id="rId38"/>
    <p:sldId id="368" r:id="rId39"/>
    <p:sldId id="371" r:id="rId40"/>
    <p:sldId id="372" r:id="rId41"/>
    <p:sldId id="373" r:id="rId42"/>
    <p:sldId id="374" r:id="rId43"/>
    <p:sldId id="376" r:id="rId44"/>
    <p:sldId id="394" r:id="rId45"/>
    <p:sldId id="390" r:id="rId46"/>
    <p:sldId id="369" r:id="rId47"/>
    <p:sldId id="370" r:id="rId48"/>
    <p:sldId id="359" r:id="rId49"/>
    <p:sldId id="354" r:id="rId50"/>
    <p:sldId id="1771" r:id="rId51"/>
    <p:sldId id="379" r:id="rId52"/>
    <p:sldId id="2142532263" r:id="rId53"/>
    <p:sldId id="639" r:id="rId54"/>
    <p:sldId id="1759" r:id="rId55"/>
    <p:sldId id="2142532241" r:id="rId56"/>
    <p:sldId id="2142532249" r:id="rId57"/>
    <p:sldId id="2142532264"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975" autoAdjust="0"/>
  </p:normalViewPr>
  <p:slideViewPr>
    <p:cSldViewPr snapToGrid="0">
      <p:cViewPr varScale="1">
        <p:scale>
          <a:sx n="45" d="100"/>
          <a:sy n="45" d="100"/>
        </p:scale>
        <p:origin x="1460"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57EFB-39CD-4F0F-87D9-73919791A285}" type="doc">
      <dgm:prSet loTypeId="urn:microsoft.com/office/officeart/2011/layout/InterconnectedBlockProcess" loCatId="process" qsTypeId="urn:microsoft.com/office/officeart/2005/8/quickstyle/simple1" qsCatId="simple" csTypeId="urn:microsoft.com/office/officeart/2005/8/colors/colorful1" csCatId="colorful" phldr="1"/>
      <dgm:spPr/>
      <dgm:t>
        <a:bodyPr/>
        <a:lstStyle/>
        <a:p>
          <a:endParaRPr lang="en-US"/>
        </a:p>
      </dgm:t>
    </dgm:pt>
    <dgm:pt modelId="{32CF96DC-96B7-4ACD-9AC0-0E74539E05E1}">
      <dgm:prSet phldrT="[Text]" custT="1"/>
      <dgm:spPr/>
      <dgm:t>
        <a:bodyPr/>
        <a:lstStyle/>
        <a:p>
          <a:pPr>
            <a:spcAft>
              <a:spcPts val="600"/>
            </a:spcAft>
          </a:pPr>
          <a:r>
            <a:rPr lang="en-US" sz="2000" dirty="0">
              <a:solidFill>
                <a:schemeClr val="bg1"/>
              </a:solidFill>
              <a:latin typeface="Arial" panose="020B0604020202020204" pitchFamily="34" charset="0"/>
              <a:cs typeface="Arial" panose="020B0604020202020204" pitchFamily="34" charset="0"/>
            </a:rPr>
            <a:t>Code Based Design</a:t>
          </a:r>
        </a:p>
      </dgm:t>
    </dgm:pt>
    <dgm:pt modelId="{3333C816-2855-41C3-A80D-69411575EE81}" type="parTrans" cxnId="{0862E8F8-0870-4F92-929C-D2787F1EAA40}">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3897A265-0AC6-4BBF-99A9-1BD2D0E7678B}" type="sibTrans" cxnId="{0862E8F8-0870-4F92-929C-D2787F1EAA40}">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B7DACC2D-F7B4-4804-9B78-861133DDA6AF}">
      <dgm:prSet phldrT="[Text]" custT="1"/>
      <dgm:spPr/>
      <dgm:t>
        <a:bodyPr lIns="0" rIns="45720"/>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Only considers design and construction</a:t>
          </a:r>
        </a:p>
      </dgm:t>
    </dgm:pt>
    <dgm:pt modelId="{FCAE949A-C7FA-403A-97E5-B310BC0B9BAF}" type="parTrans" cxnId="{1144D558-E815-4175-BB66-4BE6DBDCD7E7}">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8969A7E2-D153-4BF5-939F-70FDD887E3D0}" type="sibTrans" cxnId="{1144D558-E815-4175-BB66-4BE6DBDCD7E7}">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6C1CA483-E0D2-4C95-9044-EC0560142311}">
      <dgm:prSet phldrT="[Text]" custT="1"/>
      <dgm:spPr/>
      <dgm:t>
        <a:bodyPr/>
        <a:lstStyle/>
        <a:p>
          <a:pPr>
            <a:spcAft>
              <a:spcPts val="600"/>
            </a:spcAft>
          </a:pPr>
          <a:r>
            <a:rPr lang="en-US" sz="2000" dirty="0">
              <a:solidFill>
                <a:schemeClr val="bg1"/>
              </a:solidFill>
              <a:latin typeface="Arial" panose="020B0604020202020204" pitchFamily="34" charset="0"/>
              <a:cs typeface="Arial" panose="020B0604020202020204" pitchFamily="34" charset="0"/>
            </a:rPr>
            <a:t>Performance Based Design</a:t>
          </a:r>
        </a:p>
      </dgm:t>
    </dgm:pt>
    <dgm:pt modelId="{35B21E99-D7D3-49AC-8CBF-AE39D903277E}" type="parTrans" cxnId="{DC17C7A1-F44B-47D6-97B5-AB9ECACA1460}">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DB7041C3-3151-48A1-B836-49D7B69702F9}" type="sibTrans" cxnId="{DC17C7A1-F44B-47D6-97B5-AB9ECACA1460}">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C7A8AB5-8D30-480F-A8E0-693BEF8B75D2}">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Only considers design and construction</a:t>
          </a:r>
        </a:p>
      </dgm:t>
    </dgm:pt>
    <dgm:pt modelId="{379A51FD-C773-4209-8692-BB92CFA02D6C}" type="parTrans" cxnId="{0C5D8511-BECC-41F7-84FC-7A404DAEDF5F}">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F5DBB9A-BC73-456D-A269-DD216B99A1D7}" type="sibTrans" cxnId="{0C5D8511-BECC-41F7-84FC-7A404DAEDF5F}">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DBEFA442-7D73-4078-B524-E29D414B78C8}">
      <dgm:prSet phldrT="[Text]" custT="1"/>
      <dgm:spPr/>
      <dgm:t>
        <a:bodyPr/>
        <a:lstStyle/>
        <a:p>
          <a:pPr>
            <a:spcAft>
              <a:spcPts val="600"/>
            </a:spcAft>
          </a:pPr>
          <a:r>
            <a:rPr lang="en-US" sz="2000" dirty="0">
              <a:solidFill>
                <a:schemeClr val="bg1"/>
              </a:solidFill>
              <a:latin typeface="Arial" panose="020B0604020202020204" pitchFamily="34" charset="0"/>
              <a:cs typeface="Arial" panose="020B0604020202020204" pitchFamily="34" charset="0"/>
            </a:rPr>
            <a:t>Resilience Based Design</a:t>
          </a:r>
        </a:p>
      </dgm:t>
    </dgm:pt>
    <dgm:pt modelId="{9E9CE7E0-0F64-4D90-A58B-BF3B651D9AEE}" type="parTrans" cxnId="{133DC914-B8B2-4349-B698-E09F485B6F62}">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9C041C64-9DD6-49BA-B2E4-E8BFE8988C98}" type="sibTrans" cxnId="{133DC914-B8B2-4349-B698-E09F485B6F62}">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992A1196-86C0-4596-94C4-D323C763170E}">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Considers complete life cycle of building</a:t>
          </a:r>
        </a:p>
      </dgm:t>
    </dgm:pt>
    <dgm:pt modelId="{06B306B4-25FC-418A-8757-723B4B2B405D}" type="parTrans" cxnId="{FBF74FFE-A736-4DDA-9CD1-E22804D528DE}">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F68F8BF-F4E6-48E5-AC89-1D2BC5829BAF}" type="sibTrans" cxnId="{FBF74FFE-A736-4DDA-9CD1-E22804D528DE}">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D879A3DF-7824-4967-B648-E616657ECE2D}">
      <dgm:prSet phldrT="[Text]" custT="1"/>
      <dgm:spPr/>
      <dgm:t>
        <a:bodyPr lIns="0" rIns="45720"/>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Prescriptive</a:t>
          </a:r>
        </a:p>
      </dgm:t>
    </dgm:pt>
    <dgm:pt modelId="{5F1AB93D-762F-4188-9231-383DF4467FC0}" type="parTrans" cxnId="{C2CA94D0-9A1F-4777-9BE9-4C14A56077F1}">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14D6175B-027D-4DD7-9115-E640E4AFD89B}" type="sibTrans" cxnId="{C2CA94D0-9A1F-4777-9BE9-4C14A56077F1}">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647CF532-F6DF-4BA2-96BD-870F14A85C9E}">
      <dgm:prSet phldrT="[Text]" custT="1"/>
      <dgm:spPr/>
      <dgm:t>
        <a:bodyPr lIns="0" rIns="45720"/>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Individual buildings only</a:t>
          </a:r>
        </a:p>
        <a:p>
          <a:pPr algn="ctr" defTabSz="666750">
            <a:lnSpc>
              <a:spcPct val="90000"/>
            </a:lnSpc>
            <a:spcBef>
              <a:spcPct val="0"/>
            </a:spcBef>
            <a:spcAft>
              <a:spcPts val="600"/>
            </a:spcAft>
          </a:pPr>
          <a:endParaRPr lang="en-US" sz="1600" dirty="0">
            <a:solidFill>
              <a:schemeClr val="tx1"/>
            </a:solidFill>
            <a:latin typeface="Arial" panose="020B0604020202020204" pitchFamily="34" charset="0"/>
            <a:cs typeface="Arial" panose="020B0604020202020204" pitchFamily="34" charset="0"/>
          </a:endParaRPr>
        </a:p>
      </dgm:t>
    </dgm:pt>
    <dgm:pt modelId="{D32D5540-4662-4C1E-8AFE-6A3DEA49B955}" type="parTrans" cxnId="{EA1342A0-3E5D-49EC-AA9B-C7D01B724418}">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BF802783-1BC0-46B7-A86E-577BFFC573A1}" type="sibTrans" cxnId="{EA1342A0-3E5D-49EC-AA9B-C7D01B724418}">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689B3A90-4A75-4ACE-8856-89F398791971}">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Individual buildings</a:t>
          </a:r>
        </a:p>
      </dgm:t>
    </dgm:pt>
    <dgm:pt modelId="{38985984-FD5B-4534-B302-6E00D2122C3B}" type="parTrans" cxnId="{CFD1FEE7-6304-4D84-86C1-312F14DFBCAE}">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5887DD9E-A90A-409D-8EB9-9D3B2C2949A1}" type="sibTrans" cxnId="{CFD1FEE7-6304-4D84-86C1-312F14DFBCAE}">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D580DE52-AFA0-49AC-AF6B-93D5BD9668D5}">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Addresses externalities</a:t>
          </a:r>
        </a:p>
      </dgm:t>
    </dgm:pt>
    <dgm:pt modelId="{DE18289E-8D88-409E-8EBE-B45BA81F0E2B}" type="parTrans" cxnId="{9F2D33D5-DFA9-42DE-AA33-656A73A546E7}">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30E8E0CA-1B1D-4AF0-9F22-FFFA33C2BCE9}" type="sibTrans" cxnId="{9F2D33D5-DFA9-42DE-AA33-656A73A546E7}">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9771AFAB-0D6E-4C57-8852-1C627629FA53}">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Considers relationship to community/company</a:t>
          </a:r>
        </a:p>
      </dgm:t>
    </dgm:pt>
    <dgm:pt modelId="{ADD11B67-DAB2-4A62-99F9-5DC180B1E313}" type="parTrans" cxnId="{D245344B-70B3-43FD-BAA1-ED3E9E36EE25}">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536501F6-0E36-443A-92B9-D43CBC8694F9}" type="sibTrans" cxnId="{D245344B-70B3-43FD-BAA1-ED3E9E36EE25}">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B51E57F8-8D67-4D6C-896C-7CC1326DD4E8}">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Portfolio assessment</a:t>
          </a:r>
        </a:p>
      </dgm:t>
    </dgm:pt>
    <dgm:pt modelId="{181C7E15-BB56-4CF1-ADF7-D6177920DF07}" type="parTrans" cxnId="{81F03425-AFD2-42ED-A0FA-9011B806C372}">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2FE2E093-E6FB-4B40-A5C9-055826225C18}" type="sibTrans" cxnId="{81F03425-AFD2-42ED-A0FA-9011B806C372}">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C52828C-C982-4CDE-A621-904C7FD3F837}">
      <dgm:prSet phldrT="[Text]" custT="1"/>
      <dgm:spPr/>
      <dgm:t>
        <a:bodyPr lIns="0" rIns="45720"/>
        <a:lstStyle/>
        <a:p>
          <a:pPr marL="0" marR="0" indent="0" algn="ctr" defTabSz="914400" eaLnBrk="1" fontAlgn="auto" latinLnBrk="0" hangingPunct="1">
            <a:lnSpc>
              <a:spcPct val="100000"/>
            </a:lnSpc>
            <a:spcBef>
              <a:spcPts val="0"/>
            </a:spcBef>
            <a:spcAft>
              <a:spcPts val="120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Safety Only</a:t>
          </a:r>
        </a:p>
      </dgm:t>
    </dgm:pt>
    <dgm:pt modelId="{93A14B81-9690-4D1D-B742-EA026089DB3A}" type="parTrans" cxnId="{BA1B711F-9AB8-482D-9897-5C21BAF6AC8C}">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7D7CE2C6-39F0-4359-A256-E34EDFCC4869}" type="sibTrans" cxnId="{BA1B711F-9AB8-482D-9897-5C21BAF6AC8C}">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981A610-4F82-40F7-BF03-8EBB02DB0FF1}">
      <dgm:prSet phldrT="[Text]" custT="1"/>
      <dgm:spPr/>
      <dgm:t>
        <a:bodyPr/>
        <a:lstStyle/>
        <a:p>
          <a:pPr marL="0" marR="0" indent="0" algn="ctr" defTabSz="914400" eaLnBrk="1" fontAlgn="auto" latinLnBrk="0" hangingPunct="1">
            <a:lnSpc>
              <a:spcPct val="100000"/>
            </a:lnSpc>
            <a:spcBef>
              <a:spcPts val="0"/>
            </a:spcBef>
            <a:spcAft>
              <a:spcPts val="120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Safety, </a:t>
          </a:r>
          <a:r>
            <a:rPr lang="en-US" sz="1600" b="1" i="1" dirty="0">
              <a:solidFill>
                <a:schemeClr val="tx1"/>
              </a:solidFill>
              <a:latin typeface="Arial" panose="020B0604020202020204" pitchFamily="34" charset="0"/>
              <a:cs typeface="Arial" panose="020B0604020202020204" pitchFamily="34" charset="0"/>
            </a:rPr>
            <a:t>Damage, Recovery</a:t>
          </a:r>
        </a:p>
      </dgm:t>
    </dgm:pt>
    <dgm:pt modelId="{DE4C0475-9287-43A5-9D97-7BFCBA409C47}" type="parTrans" cxnId="{70ED2BD5-C63E-4488-8968-5BE002D0B716}">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FEFEB52-11FB-41AB-8E38-A616379B1CCB}" type="sibTrans" cxnId="{70ED2BD5-C63E-4488-8968-5BE002D0B716}">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FD6C07D9-721A-4B97-8CAD-88FFAA0974A0}">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Safety, Damage, Recovery</a:t>
          </a:r>
        </a:p>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Spreads costs among capital, operations and reserves</a:t>
          </a:r>
        </a:p>
      </dgm:t>
    </dgm:pt>
    <dgm:pt modelId="{28E86FFA-5D77-40E4-AF85-6F431295DAB5}" type="parTrans" cxnId="{B76F7B4B-9248-4298-9F94-B04BE5BA8EB9}">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5EF727DF-909E-4DFC-B42C-0683D5F5A41A}" type="sibTrans" cxnId="{B76F7B4B-9248-4298-9F94-B04BE5BA8EB9}">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A31B2587-5B07-4ACA-9818-816ACC29C222}">
      <dgm:prSet phldrT="[Text]" custT="1"/>
      <dgm:spPr/>
      <dgm:t>
        <a:bodyPr/>
        <a:lstStyle/>
        <a:p>
          <a:pPr marL="0" marR="0" indent="0" algn="ctr" defTabSz="914400" eaLnBrk="1" fontAlgn="auto" latinLnBrk="0" hangingPunct="1">
            <a:lnSpc>
              <a:spcPct val="100000"/>
            </a:lnSpc>
            <a:spcBef>
              <a:spcPts val="0"/>
            </a:spcBef>
            <a:spcAft>
              <a:spcPts val="120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Part of comprehensive resilience framework</a:t>
          </a:r>
        </a:p>
      </dgm:t>
    </dgm:pt>
    <dgm:pt modelId="{5333E984-EE41-4EF5-9FF6-EB56A5164AE5}" type="parTrans" cxnId="{D2BC27F4-55FA-4057-B0C1-EDEC907B6759}">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CAD19A5A-B156-4D5D-AEBC-E8CF4731344F}" type="sibTrans" cxnId="{D2BC27F4-55FA-4057-B0C1-EDEC907B6759}">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39F8D93C-1C0A-41B7-BD8E-74126D3616B6}">
      <dgm:prSet phldrT="[Text]" custT="1"/>
      <dgm:spPr/>
      <dgm:t>
        <a:bodyPr/>
        <a:lstStyle/>
        <a:p>
          <a:pPr algn="ctr" defTabSz="666750">
            <a:lnSpc>
              <a:spcPct val="90000"/>
            </a:lnSpc>
            <a:spcBef>
              <a:spcPct val="0"/>
            </a:spcBef>
            <a:spcAft>
              <a:spcPts val="1200"/>
            </a:spcAft>
          </a:pPr>
          <a:r>
            <a:rPr lang="en-US" sz="1600" b="1" i="1" dirty="0">
              <a:solidFill>
                <a:schemeClr val="tx1"/>
              </a:solidFill>
              <a:latin typeface="Arial" panose="020B0604020202020204" pitchFamily="34" charset="0"/>
              <a:cs typeface="Arial" panose="020B0604020202020204" pitchFamily="34" charset="0"/>
            </a:rPr>
            <a:t>Advanced analysis</a:t>
          </a:r>
        </a:p>
      </dgm:t>
    </dgm:pt>
    <dgm:pt modelId="{7DEE19B8-70A6-4927-8406-58A4C698C523}" type="sibTrans" cxnId="{FB087C8D-3568-4AE4-A3DE-F6D164C90606}">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DE87818C-C56B-4313-85AA-18212B1E566C}" type="parTrans" cxnId="{FB087C8D-3568-4AE4-A3DE-F6D164C90606}">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F979C2AC-0C0F-41B1-ADD3-80F4E8781853}">
      <dgm:prSet phldrT="[Text]" custT="1"/>
      <dgm:spPr/>
      <dgm:t>
        <a:bodyPr/>
        <a:lstStyle/>
        <a:p>
          <a:pPr algn="ctr" defTabSz="666750">
            <a:lnSpc>
              <a:spcPct val="90000"/>
            </a:lnSpc>
            <a:spcBef>
              <a:spcPct val="0"/>
            </a:spcBef>
            <a:spcAft>
              <a:spcPts val="1200"/>
            </a:spcAft>
          </a:pPr>
          <a:r>
            <a:rPr lang="en-US" sz="1600" dirty="0">
              <a:solidFill>
                <a:schemeClr val="tx1"/>
              </a:solidFill>
              <a:latin typeface="Arial" panose="020B0604020202020204" pitchFamily="34" charset="0"/>
              <a:cs typeface="Arial" panose="020B0604020202020204" pitchFamily="34" charset="0"/>
            </a:rPr>
            <a:t>Capital intensive, </a:t>
          </a:r>
          <a:r>
            <a:rPr lang="en-US" sz="1600" b="1" i="1" dirty="0">
              <a:solidFill>
                <a:schemeClr val="tx1"/>
              </a:solidFill>
              <a:latin typeface="Arial" panose="020B0604020202020204" pitchFamily="34" charset="0"/>
              <a:cs typeface="Arial" panose="020B0604020202020204" pitchFamily="34" charset="0"/>
            </a:rPr>
            <a:t>occasional insurance impacts</a:t>
          </a:r>
        </a:p>
      </dgm:t>
    </dgm:pt>
    <dgm:pt modelId="{E35F9000-E46F-48B7-8F94-C77DAE19C293}" type="sibTrans" cxnId="{290FAA20-EFE7-4981-AC5B-732E1D15BA0D}">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2590C5D2-2CD1-4ED3-BEAA-19FEA50906B3}" type="parTrans" cxnId="{290FAA20-EFE7-4981-AC5B-732E1D15BA0D}">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04CB7363-89E8-4857-9C78-4A558BC5C92C}">
      <dgm:prSet phldrT="[Text]" custT="1"/>
      <dgm:spPr/>
      <dgm:t>
        <a:bodyPr lIns="0" rIns="45720"/>
        <a:lstStyle/>
        <a:p>
          <a:pPr marL="0" marR="0" indent="0" algn="ctr" defTabSz="914400" eaLnBrk="1" fontAlgn="auto" latinLnBrk="0" hangingPunct="1">
            <a:lnSpc>
              <a:spcPct val="100000"/>
            </a:lnSpc>
            <a:spcBef>
              <a:spcPts val="0"/>
            </a:spcBef>
            <a:spcAft>
              <a:spcPts val="120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Capital intensive</a:t>
          </a:r>
        </a:p>
      </dgm:t>
    </dgm:pt>
    <dgm:pt modelId="{6EA66F92-AB19-4DA4-BF63-7AE62C8B1AF9}" type="parTrans" cxnId="{E29BA350-F8FD-4B47-9332-F7064F571CB4}">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EE121638-36AF-40FB-B224-41ACD3F70663}" type="sibTrans" cxnId="{E29BA350-F8FD-4B47-9332-F7064F571CB4}">
      <dgm:prSet/>
      <dgm:spPr/>
      <dgm:t>
        <a:bodyPr/>
        <a:lstStyle/>
        <a:p>
          <a:endParaRPr lang="en-US" sz="2400">
            <a:solidFill>
              <a:schemeClr val="bg1"/>
            </a:solidFill>
            <a:latin typeface="Arial" panose="020B0604020202020204" pitchFamily="34" charset="0"/>
            <a:cs typeface="Arial" panose="020B0604020202020204" pitchFamily="34" charset="0"/>
          </a:endParaRPr>
        </a:p>
      </dgm:t>
    </dgm:pt>
    <dgm:pt modelId="{7639E42C-3578-4523-AE5B-CC4DB9CE64E4}" type="pres">
      <dgm:prSet presAssocID="{34A57EFB-39CD-4F0F-87D9-73919791A285}" presName="Name0" presStyleCnt="0">
        <dgm:presLayoutVars>
          <dgm:chMax val="7"/>
          <dgm:chPref val="5"/>
          <dgm:dir/>
          <dgm:animOne val="branch"/>
          <dgm:animLvl val="lvl"/>
        </dgm:presLayoutVars>
      </dgm:prSet>
      <dgm:spPr/>
    </dgm:pt>
    <dgm:pt modelId="{76872DD2-2C0D-4C64-8B64-505D30706876}" type="pres">
      <dgm:prSet presAssocID="{DBEFA442-7D73-4078-B524-E29D414B78C8}" presName="ChildAccent3" presStyleCnt="0"/>
      <dgm:spPr/>
    </dgm:pt>
    <dgm:pt modelId="{B98D338F-7001-47DE-A049-F7C832182E74}" type="pres">
      <dgm:prSet presAssocID="{DBEFA442-7D73-4078-B524-E29D414B78C8}" presName="ChildAccent" presStyleLbl="alignImgPlace1" presStyleIdx="0" presStyleCnt="3" custScaleX="284307" custScaleY="100336" custLinFactNeighborX="93025" custLinFactNeighborY="1988"/>
      <dgm:spPr/>
    </dgm:pt>
    <dgm:pt modelId="{D5CEA1E5-D86B-4DE7-B092-2D825B21DC33}" type="pres">
      <dgm:prSet presAssocID="{DBEFA442-7D73-4078-B524-E29D414B78C8}" presName="Child3" presStyleLbl="revTx" presStyleIdx="0" presStyleCnt="0">
        <dgm:presLayoutVars>
          <dgm:chMax val="0"/>
          <dgm:chPref val="0"/>
          <dgm:bulletEnabled val="1"/>
        </dgm:presLayoutVars>
      </dgm:prSet>
      <dgm:spPr/>
    </dgm:pt>
    <dgm:pt modelId="{3EA6E67C-9570-4CCE-B071-A21DFB7F4D3D}" type="pres">
      <dgm:prSet presAssocID="{DBEFA442-7D73-4078-B524-E29D414B78C8}" presName="Parent3" presStyleLbl="node1" presStyleIdx="0" presStyleCnt="3" custScaleX="268935" custLinFactNeighborX="99351" custLinFactNeighborY="-4760">
        <dgm:presLayoutVars>
          <dgm:chMax val="2"/>
          <dgm:chPref val="1"/>
          <dgm:bulletEnabled val="1"/>
        </dgm:presLayoutVars>
      </dgm:prSet>
      <dgm:spPr/>
    </dgm:pt>
    <dgm:pt modelId="{65E165B6-5E04-4153-9428-F7C9D3D28048}" type="pres">
      <dgm:prSet presAssocID="{6C1CA483-E0D2-4C95-9044-EC0560142311}" presName="ChildAccent2" presStyleCnt="0"/>
      <dgm:spPr/>
    </dgm:pt>
    <dgm:pt modelId="{54A9E247-0B71-4F16-89DD-74A77A7615A6}" type="pres">
      <dgm:prSet presAssocID="{6C1CA483-E0D2-4C95-9044-EC0560142311}" presName="ChildAccent" presStyleLbl="alignImgPlace1" presStyleIdx="1" presStyleCnt="3" custScaleX="224167" custLinFactNeighborX="-27027" custLinFactNeighborY="5418"/>
      <dgm:spPr/>
    </dgm:pt>
    <dgm:pt modelId="{00910C94-938A-40D3-BB6F-BD1C30C0994D}" type="pres">
      <dgm:prSet presAssocID="{6C1CA483-E0D2-4C95-9044-EC0560142311}" presName="Child2" presStyleLbl="revTx" presStyleIdx="0" presStyleCnt="0">
        <dgm:presLayoutVars>
          <dgm:chMax val="0"/>
          <dgm:chPref val="0"/>
          <dgm:bulletEnabled val="1"/>
        </dgm:presLayoutVars>
      </dgm:prSet>
      <dgm:spPr/>
    </dgm:pt>
    <dgm:pt modelId="{710D95C4-E8E4-4CCF-9BE3-166060BC3694}" type="pres">
      <dgm:prSet presAssocID="{6C1CA483-E0D2-4C95-9044-EC0560142311}" presName="Parent2" presStyleLbl="node1" presStyleIdx="1" presStyleCnt="3" custScaleX="225072" custLinFactNeighborX="-23302" custLinFactNeighborY="26299">
        <dgm:presLayoutVars>
          <dgm:chMax val="2"/>
          <dgm:chPref val="1"/>
          <dgm:bulletEnabled val="1"/>
        </dgm:presLayoutVars>
      </dgm:prSet>
      <dgm:spPr/>
    </dgm:pt>
    <dgm:pt modelId="{DC5D7357-810E-4D8D-9B1C-080E239AA646}" type="pres">
      <dgm:prSet presAssocID="{32CF96DC-96B7-4ACD-9AC0-0E74539E05E1}" presName="ChildAccent1" presStyleCnt="0"/>
      <dgm:spPr/>
    </dgm:pt>
    <dgm:pt modelId="{FEA0A438-2693-4791-83C6-D8E133143631}" type="pres">
      <dgm:prSet presAssocID="{32CF96DC-96B7-4ACD-9AC0-0E74539E05E1}" presName="ChildAccent" presStyleLbl="alignImgPlace1" presStyleIdx="2" presStyleCnt="3" custScaleX="246872" custLinFactX="-51578" custLinFactNeighborX="-100000" custLinFactNeighborY="6718"/>
      <dgm:spPr/>
    </dgm:pt>
    <dgm:pt modelId="{6105C850-5CF3-4A3E-ACC6-B264A786A70C}" type="pres">
      <dgm:prSet presAssocID="{32CF96DC-96B7-4ACD-9AC0-0E74539E05E1}" presName="Child1" presStyleLbl="revTx" presStyleIdx="0" presStyleCnt="0">
        <dgm:presLayoutVars>
          <dgm:chMax val="0"/>
          <dgm:chPref val="0"/>
          <dgm:bulletEnabled val="1"/>
        </dgm:presLayoutVars>
      </dgm:prSet>
      <dgm:spPr/>
    </dgm:pt>
    <dgm:pt modelId="{3CC822B0-5B89-4303-83F3-02695B899C9C}" type="pres">
      <dgm:prSet presAssocID="{32CF96DC-96B7-4ACD-9AC0-0E74539E05E1}" presName="Parent1" presStyleLbl="node1" presStyleIdx="2" presStyleCnt="3" custScaleX="246872" custLinFactX="-52323" custLinFactNeighborX="-100000" custLinFactNeighborY="37947">
        <dgm:presLayoutVars>
          <dgm:chMax val="2"/>
          <dgm:chPref val="1"/>
          <dgm:bulletEnabled val="1"/>
        </dgm:presLayoutVars>
      </dgm:prSet>
      <dgm:spPr/>
    </dgm:pt>
  </dgm:ptLst>
  <dgm:cxnLst>
    <dgm:cxn modelId="{848E5101-0984-4051-AE9A-5772FF4E0ADF}" type="presOf" srcId="{A981A610-4F82-40F7-BF03-8EBB02DB0FF1}" destId="{00910C94-938A-40D3-BB6F-BD1C30C0994D}" srcOrd="1" destOrd="1" presId="urn:microsoft.com/office/officeart/2011/layout/InterconnectedBlockProcess"/>
    <dgm:cxn modelId="{F4869503-BA64-48B0-968F-F58CBBBF8C4F}" type="presOf" srcId="{D580DE52-AFA0-49AC-AF6B-93D5BD9668D5}" destId="{D5CEA1E5-D86B-4DE7-B092-2D825B21DC33}" srcOrd="1" destOrd="2" presId="urn:microsoft.com/office/officeart/2011/layout/InterconnectedBlockProcess"/>
    <dgm:cxn modelId="{AECB6105-2156-492C-A0A5-7228492B2607}" type="presOf" srcId="{6C1CA483-E0D2-4C95-9044-EC0560142311}" destId="{710D95C4-E8E4-4CCF-9BE3-166060BC3694}" srcOrd="0" destOrd="0" presId="urn:microsoft.com/office/officeart/2011/layout/InterconnectedBlockProcess"/>
    <dgm:cxn modelId="{53B25706-D15D-4C0D-994D-8C919E67AE39}" type="presOf" srcId="{B51E57F8-8D67-4D6C-896C-7CC1326DD4E8}" destId="{B98D338F-7001-47DE-A049-F7C832182E74}" srcOrd="0" destOrd="4" presId="urn:microsoft.com/office/officeart/2011/layout/InterconnectedBlockProcess"/>
    <dgm:cxn modelId="{C0A75906-D578-48BB-9401-D1F6C8446D29}" type="presOf" srcId="{992A1196-86C0-4596-94C4-D323C763170E}" destId="{D5CEA1E5-D86B-4DE7-B092-2D825B21DC33}" srcOrd="1" destOrd="0" presId="urn:microsoft.com/office/officeart/2011/layout/InterconnectedBlockProcess"/>
    <dgm:cxn modelId="{0915C80B-F2A6-4BD9-9467-EAF895EF9024}" type="presOf" srcId="{B7DACC2D-F7B4-4804-9B78-861133DDA6AF}" destId="{FEA0A438-2693-4791-83C6-D8E133143631}" srcOrd="0" destOrd="0" presId="urn:microsoft.com/office/officeart/2011/layout/InterconnectedBlockProcess"/>
    <dgm:cxn modelId="{640CA010-A0E3-402D-81A3-0F4C0C4B0DB7}" type="presOf" srcId="{9771AFAB-0D6E-4C57-8852-1C627629FA53}" destId="{B98D338F-7001-47DE-A049-F7C832182E74}" srcOrd="0" destOrd="3" presId="urn:microsoft.com/office/officeart/2011/layout/InterconnectedBlockProcess"/>
    <dgm:cxn modelId="{0C5D8511-BECC-41F7-84FC-7A404DAEDF5F}" srcId="{6C1CA483-E0D2-4C95-9044-EC0560142311}" destId="{AC7A8AB5-8D30-480F-A8E0-693BEF8B75D2}" srcOrd="0" destOrd="0" parTransId="{379A51FD-C773-4209-8692-BB92CFA02D6C}" sibTransId="{AF5DBB9A-BC73-456D-A269-DD216B99A1D7}"/>
    <dgm:cxn modelId="{04BF5012-5FB0-402A-AE7B-D81E325C18A8}" type="presOf" srcId="{F979C2AC-0C0F-41B1-ADD3-80F4E8781853}" destId="{54A9E247-0B71-4F16-89DD-74A77A7615A6}" srcOrd="0" destOrd="2" presId="urn:microsoft.com/office/officeart/2011/layout/InterconnectedBlockProcess"/>
    <dgm:cxn modelId="{133DC914-B8B2-4349-B698-E09F485B6F62}" srcId="{34A57EFB-39CD-4F0F-87D9-73919791A285}" destId="{DBEFA442-7D73-4078-B524-E29D414B78C8}" srcOrd="2" destOrd="0" parTransId="{9E9CE7E0-0F64-4D90-A58B-BF3B651D9AEE}" sibTransId="{9C041C64-9DD6-49BA-B2E4-E8BFE8988C98}"/>
    <dgm:cxn modelId="{ED68BF1C-1E9E-4B97-8326-B97D2EC1BB2E}" type="presOf" srcId="{32CF96DC-96B7-4ACD-9AC0-0E74539E05E1}" destId="{3CC822B0-5B89-4303-83F3-02695B899C9C}" srcOrd="0" destOrd="0" presId="urn:microsoft.com/office/officeart/2011/layout/InterconnectedBlockProcess"/>
    <dgm:cxn modelId="{BA1B711F-9AB8-482D-9897-5C21BAF6AC8C}" srcId="{32CF96DC-96B7-4ACD-9AC0-0E74539E05E1}" destId="{AC52828C-C982-4CDE-A621-904C7FD3F837}" srcOrd="1" destOrd="0" parTransId="{93A14B81-9690-4D1D-B742-EA026089DB3A}" sibTransId="{7D7CE2C6-39F0-4359-A256-E34EDFCC4869}"/>
    <dgm:cxn modelId="{B253C51F-F24B-4B1D-8610-DEB95186921F}" type="presOf" srcId="{689B3A90-4A75-4ACE-8856-89F398791971}" destId="{54A9E247-0B71-4F16-89DD-74A77A7615A6}" srcOrd="0" destOrd="4" presId="urn:microsoft.com/office/officeart/2011/layout/InterconnectedBlockProcess"/>
    <dgm:cxn modelId="{290FAA20-EFE7-4981-AC5B-732E1D15BA0D}" srcId="{6C1CA483-E0D2-4C95-9044-EC0560142311}" destId="{F979C2AC-0C0F-41B1-ADD3-80F4E8781853}" srcOrd="2" destOrd="0" parTransId="{2590C5D2-2CD1-4ED3-BEAA-19FEA50906B3}" sibTransId="{E35F9000-E46F-48B7-8F94-C77DAE19C293}"/>
    <dgm:cxn modelId="{F669D823-C720-46A6-B9E6-1774A8D36DE1}" type="presOf" srcId="{992A1196-86C0-4596-94C4-D323C763170E}" destId="{B98D338F-7001-47DE-A049-F7C832182E74}" srcOrd="0" destOrd="0" presId="urn:microsoft.com/office/officeart/2011/layout/InterconnectedBlockProcess"/>
    <dgm:cxn modelId="{81F03425-AFD2-42ED-A0FA-9011B806C372}" srcId="{DBEFA442-7D73-4078-B524-E29D414B78C8}" destId="{B51E57F8-8D67-4D6C-896C-7CC1326DD4E8}" srcOrd="4" destOrd="0" parTransId="{181C7E15-BB56-4CF1-ADF7-D6177920DF07}" sibTransId="{2FE2E093-E6FB-4B40-A5C9-055826225C18}"/>
    <dgm:cxn modelId="{46DB6B25-35AE-443D-B13A-6B4A3F9130E6}" type="presOf" srcId="{AC7A8AB5-8D30-480F-A8E0-693BEF8B75D2}" destId="{54A9E247-0B71-4F16-89DD-74A77A7615A6}" srcOrd="0" destOrd="0" presId="urn:microsoft.com/office/officeart/2011/layout/InterconnectedBlockProcess"/>
    <dgm:cxn modelId="{5D150530-7C81-4932-AC9B-93ED6048A031}" type="presOf" srcId="{AC7A8AB5-8D30-480F-A8E0-693BEF8B75D2}" destId="{00910C94-938A-40D3-BB6F-BD1C30C0994D}" srcOrd="1" destOrd="0" presId="urn:microsoft.com/office/officeart/2011/layout/InterconnectedBlockProcess"/>
    <dgm:cxn modelId="{F9808240-3C45-4C46-9F71-FDA6AAE43C6E}" type="presOf" srcId="{AC52828C-C982-4CDE-A621-904C7FD3F837}" destId="{6105C850-5CF3-4A3E-ACC6-B264A786A70C}" srcOrd="1" destOrd="1" presId="urn:microsoft.com/office/officeart/2011/layout/InterconnectedBlockProcess"/>
    <dgm:cxn modelId="{394E9A45-415B-4EDE-A072-9C0983197123}" type="presOf" srcId="{689B3A90-4A75-4ACE-8856-89F398791971}" destId="{00910C94-938A-40D3-BB6F-BD1C30C0994D}" srcOrd="1" destOrd="4" presId="urn:microsoft.com/office/officeart/2011/layout/InterconnectedBlockProcess"/>
    <dgm:cxn modelId="{9A3AAF69-DF83-4D5F-9ABC-878CC3A73567}" type="presOf" srcId="{A981A610-4F82-40F7-BF03-8EBB02DB0FF1}" destId="{54A9E247-0B71-4F16-89DD-74A77A7615A6}" srcOrd="0" destOrd="1" presId="urn:microsoft.com/office/officeart/2011/layout/InterconnectedBlockProcess"/>
    <dgm:cxn modelId="{D245344B-70B3-43FD-BAA1-ED3E9E36EE25}" srcId="{DBEFA442-7D73-4078-B524-E29D414B78C8}" destId="{9771AFAB-0D6E-4C57-8852-1C627629FA53}" srcOrd="3" destOrd="0" parTransId="{ADD11B67-DAB2-4A62-99F9-5DC180B1E313}" sibTransId="{536501F6-0E36-443A-92B9-D43CBC8694F9}"/>
    <dgm:cxn modelId="{B76F7B4B-9248-4298-9F94-B04BE5BA8EB9}" srcId="{DBEFA442-7D73-4078-B524-E29D414B78C8}" destId="{FD6C07D9-721A-4B97-8CAD-88FFAA0974A0}" srcOrd="1" destOrd="0" parTransId="{28E86FFA-5D77-40E4-AF85-6F431295DAB5}" sibTransId="{5EF727DF-909E-4DFC-B42C-0683D5F5A41A}"/>
    <dgm:cxn modelId="{E29BA350-F8FD-4B47-9332-F7064F571CB4}" srcId="{32CF96DC-96B7-4ACD-9AC0-0E74539E05E1}" destId="{04CB7363-89E8-4857-9C78-4A558BC5C92C}" srcOrd="2" destOrd="0" parTransId="{6EA66F92-AB19-4DA4-BF63-7AE62C8B1AF9}" sibTransId="{EE121638-36AF-40FB-B224-41ACD3F70663}"/>
    <dgm:cxn modelId="{13BF3F72-BE16-44A0-AE4A-7CFAB4154963}" type="presOf" srcId="{34A57EFB-39CD-4F0F-87D9-73919791A285}" destId="{7639E42C-3578-4523-AE5B-CC4DB9CE64E4}" srcOrd="0" destOrd="0" presId="urn:microsoft.com/office/officeart/2011/layout/InterconnectedBlockProcess"/>
    <dgm:cxn modelId="{1144D558-E815-4175-BB66-4BE6DBDCD7E7}" srcId="{32CF96DC-96B7-4ACD-9AC0-0E74539E05E1}" destId="{B7DACC2D-F7B4-4804-9B78-861133DDA6AF}" srcOrd="0" destOrd="0" parTransId="{FCAE949A-C7FA-403A-97E5-B310BC0B9BAF}" sibTransId="{8969A7E2-D153-4BF5-939F-70FDD887E3D0}"/>
    <dgm:cxn modelId="{ED0A095A-15FF-4845-BFBE-2C4659F6131D}" type="presOf" srcId="{39F8D93C-1C0A-41B7-BD8E-74126D3616B6}" destId="{00910C94-938A-40D3-BB6F-BD1C30C0994D}" srcOrd="1" destOrd="3" presId="urn:microsoft.com/office/officeart/2011/layout/InterconnectedBlockProcess"/>
    <dgm:cxn modelId="{ADA3657E-D3AB-410A-B5F1-34E61D6CB06E}" type="presOf" srcId="{D879A3DF-7824-4967-B648-E616657ECE2D}" destId="{6105C850-5CF3-4A3E-ACC6-B264A786A70C}" srcOrd="1" destOrd="3" presId="urn:microsoft.com/office/officeart/2011/layout/InterconnectedBlockProcess"/>
    <dgm:cxn modelId="{FB087C8D-3568-4AE4-A3DE-F6D164C90606}" srcId="{6C1CA483-E0D2-4C95-9044-EC0560142311}" destId="{39F8D93C-1C0A-41B7-BD8E-74126D3616B6}" srcOrd="3" destOrd="0" parTransId="{DE87818C-C56B-4313-85AA-18212B1E566C}" sibTransId="{7DEE19B8-70A6-4927-8406-58A4C698C523}"/>
    <dgm:cxn modelId="{D3E25094-4D7D-4CF0-B691-AB8B52D3E740}" type="presOf" srcId="{9771AFAB-0D6E-4C57-8852-1C627629FA53}" destId="{D5CEA1E5-D86B-4DE7-B092-2D825B21DC33}" srcOrd="1" destOrd="3" presId="urn:microsoft.com/office/officeart/2011/layout/InterconnectedBlockProcess"/>
    <dgm:cxn modelId="{C1186C95-42DB-4226-816C-578C30505DB6}" type="presOf" srcId="{04CB7363-89E8-4857-9C78-4A558BC5C92C}" destId="{6105C850-5CF3-4A3E-ACC6-B264A786A70C}" srcOrd="1" destOrd="2" presId="urn:microsoft.com/office/officeart/2011/layout/InterconnectedBlockProcess"/>
    <dgm:cxn modelId="{EA1342A0-3E5D-49EC-AA9B-C7D01B724418}" srcId="{32CF96DC-96B7-4ACD-9AC0-0E74539E05E1}" destId="{647CF532-F6DF-4BA2-96BD-870F14A85C9E}" srcOrd="4" destOrd="0" parTransId="{D32D5540-4662-4C1E-8AFE-6A3DEA49B955}" sibTransId="{BF802783-1BC0-46B7-A86E-577BFFC573A1}"/>
    <dgm:cxn modelId="{BA25A5A1-1241-4BB7-9324-2B90249C8AAD}" type="presOf" srcId="{FD6C07D9-721A-4B97-8CAD-88FFAA0974A0}" destId="{B98D338F-7001-47DE-A049-F7C832182E74}" srcOrd="0" destOrd="1" presId="urn:microsoft.com/office/officeart/2011/layout/InterconnectedBlockProcess"/>
    <dgm:cxn modelId="{DC17C7A1-F44B-47D6-97B5-AB9ECACA1460}" srcId="{34A57EFB-39CD-4F0F-87D9-73919791A285}" destId="{6C1CA483-E0D2-4C95-9044-EC0560142311}" srcOrd="1" destOrd="0" parTransId="{35B21E99-D7D3-49AC-8CBF-AE39D903277E}" sibTransId="{DB7041C3-3151-48A1-B836-49D7B69702F9}"/>
    <dgm:cxn modelId="{7B5313A5-C477-4EB0-89CB-6A953C2F884D}" type="presOf" srcId="{F979C2AC-0C0F-41B1-ADD3-80F4E8781853}" destId="{00910C94-938A-40D3-BB6F-BD1C30C0994D}" srcOrd="1" destOrd="2" presId="urn:microsoft.com/office/officeart/2011/layout/InterconnectedBlockProcess"/>
    <dgm:cxn modelId="{649A8BA7-840D-4789-8580-B8EED864B3A5}" type="presOf" srcId="{B7DACC2D-F7B4-4804-9B78-861133DDA6AF}" destId="{6105C850-5CF3-4A3E-ACC6-B264A786A70C}" srcOrd="1" destOrd="0" presId="urn:microsoft.com/office/officeart/2011/layout/InterconnectedBlockProcess"/>
    <dgm:cxn modelId="{5753BDA9-EEF9-4977-AD4A-F979FC29AC1B}" type="presOf" srcId="{D580DE52-AFA0-49AC-AF6B-93D5BD9668D5}" destId="{B98D338F-7001-47DE-A049-F7C832182E74}" srcOrd="0" destOrd="2" presId="urn:microsoft.com/office/officeart/2011/layout/InterconnectedBlockProcess"/>
    <dgm:cxn modelId="{3C2A43AE-6E43-44D9-B80D-65D2D5BA6F13}" type="presOf" srcId="{A31B2587-5B07-4ACA-9818-816ACC29C222}" destId="{D5CEA1E5-D86B-4DE7-B092-2D825B21DC33}" srcOrd="1" destOrd="5" presId="urn:microsoft.com/office/officeart/2011/layout/InterconnectedBlockProcess"/>
    <dgm:cxn modelId="{79AB2EB2-4F5D-4582-80EB-94CD491DD9D6}" type="presOf" srcId="{39F8D93C-1C0A-41B7-BD8E-74126D3616B6}" destId="{54A9E247-0B71-4F16-89DD-74A77A7615A6}" srcOrd="0" destOrd="3" presId="urn:microsoft.com/office/officeart/2011/layout/InterconnectedBlockProcess"/>
    <dgm:cxn modelId="{C6401CBA-EDE6-4BE4-881F-058AD3651E61}" type="presOf" srcId="{D879A3DF-7824-4967-B648-E616657ECE2D}" destId="{FEA0A438-2693-4791-83C6-D8E133143631}" srcOrd="0" destOrd="3" presId="urn:microsoft.com/office/officeart/2011/layout/InterconnectedBlockProcess"/>
    <dgm:cxn modelId="{CA60D7C1-4414-4827-ACE8-4577AF6B42A2}" type="presOf" srcId="{647CF532-F6DF-4BA2-96BD-870F14A85C9E}" destId="{FEA0A438-2693-4791-83C6-D8E133143631}" srcOrd="0" destOrd="4" presId="urn:microsoft.com/office/officeart/2011/layout/InterconnectedBlockProcess"/>
    <dgm:cxn modelId="{BBF5F2C3-BC03-4559-9D91-88E92EAD55AB}" type="presOf" srcId="{AC52828C-C982-4CDE-A621-904C7FD3F837}" destId="{FEA0A438-2693-4791-83C6-D8E133143631}" srcOrd="0" destOrd="1" presId="urn:microsoft.com/office/officeart/2011/layout/InterconnectedBlockProcess"/>
    <dgm:cxn modelId="{C1ECE3CC-D2D5-4140-8346-AED86A9FA734}" type="presOf" srcId="{FD6C07D9-721A-4B97-8CAD-88FFAA0974A0}" destId="{D5CEA1E5-D86B-4DE7-B092-2D825B21DC33}" srcOrd="1" destOrd="1" presId="urn:microsoft.com/office/officeart/2011/layout/InterconnectedBlockProcess"/>
    <dgm:cxn modelId="{C2CA94D0-9A1F-4777-9BE9-4C14A56077F1}" srcId="{32CF96DC-96B7-4ACD-9AC0-0E74539E05E1}" destId="{D879A3DF-7824-4967-B648-E616657ECE2D}" srcOrd="3" destOrd="0" parTransId="{5F1AB93D-762F-4188-9231-383DF4467FC0}" sibTransId="{14D6175B-027D-4DD7-9115-E640E4AFD89B}"/>
    <dgm:cxn modelId="{70ED2BD5-C63E-4488-8968-5BE002D0B716}" srcId="{6C1CA483-E0D2-4C95-9044-EC0560142311}" destId="{A981A610-4F82-40F7-BF03-8EBB02DB0FF1}" srcOrd="1" destOrd="0" parTransId="{DE4C0475-9287-43A5-9D97-7BFCBA409C47}" sibTransId="{AFEFEB52-11FB-41AB-8E38-A616379B1CCB}"/>
    <dgm:cxn modelId="{9F2D33D5-DFA9-42DE-AA33-656A73A546E7}" srcId="{DBEFA442-7D73-4078-B524-E29D414B78C8}" destId="{D580DE52-AFA0-49AC-AF6B-93D5BD9668D5}" srcOrd="2" destOrd="0" parTransId="{DE18289E-8D88-409E-8EBE-B45BA81F0E2B}" sibTransId="{30E8E0CA-1B1D-4AF0-9F22-FFFA33C2BCE9}"/>
    <dgm:cxn modelId="{3F405FD5-7ED7-48F5-9E5B-C5F4502C5AF5}" type="presOf" srcId="{04CB7363-89E8-4857-9C78-4A558BC5C92C}" destId="{FEA0A438-2693-4791-83C6-D8E133143631}" srcOrd="0" destOrd="2" presId="urn:microsoft.com/office/officeart/2011/layout/InterconnectedBlockProcess"/>
    <dgm:cxn modelId="{828DBAE5-EF5B-4295-92A7-75CFF136109F}" type="presOf" srcId="{647CF532-F6DF-4BA2-96BD-870F14A85C9E}" destId="{6105C850-5CF3-4A3E-ACC6-B264A786A70C}" srcOrd="1" destOrd="4" presId="urn:microsoft.com/office/officeart/2011/layout/InterconnectedBlockProcess"/>
    <dgm:cxn modelId="{1BBBFAE5-7FAE-418B-8825-87AD7E74B5A4}" type="presOf" srcId="{DBEFA442-7D73-4078-B524-E29D414B78C8}" destId="{3EA6E67C-9570-4CCE-B071-A21DFB7F4D3D}" srcOrd="0" destOrd="0" presId="urn:microsoft.com/office/officeart/2011/layout/InterconnectedBlockProcess"/>
    <dgm:cxn modelId="{CFD1FEE7-6304-4D84-86C1-312F14DFBCAE}" srcId="{6C1CA483-E0D2-4C95-9044-EC0560142311}" destId="{689B3A90-4A75-4ACE-8856-89F398791971}" srcOrd="4" destOrd="0" parTransId="{38985984-FD5B-4534-B302-6E00D2122C3B}" sibTransId="{5887DD9E-A90A-409D-8EB9-9D3B2C2949A1}"/>
    <dgm:cxn modelId="{8F1D22E9-0D7D-4526-AD8D-B95597D3559A}" type="presOf" srcId="{A31B2587-5B07-4ACA-9818-816ACC29C222}" destId="{B98D338F-7001-47DE-A049-F7C832182E74}" srcOrd="0" destOrd="5" presId="urn:microsoft.com/office/officeart/2011/layout/InterconnectedBlockProcess"/>
    <dgm:cxn modelId="{D2BC27F4-55FA-4057-B0C1-EDEC907B6759}" srcId="{DBEFA442-7D73-4078-B524-E29D414B78C8}" destId="{A31B2587-5B07-4ACA-9818-816ACC29C222}" srcOrd="5" destOrd="0" parTransId="{5333E984-EE41-4EF5-9FF6-EB56A5164AE5}" sibTransId="{CAD19A5A-B156-4D5D-AEBC-E8CF4731344F}"/>
    <dgm:cxn modelId="{0862E8F8-0870-4F92-929C-D2787F1EAA40}" srcId="{34A57EFB-39CD-4F0F-87D9-73919791A285}" destId="{32CF96DC-96B7-4ACD-9AC0-0E74539E05E1}" srcOrd="0" destOrd="0" parTransId="{3333C816-2855-41C3-A80D-69411575EE81}" sibTransId="{3897A265-0AC6-4BBF-99A9-1BD2D0E7678B}"/>
    <dgm:cxn modelId="{1D096BFD-1BEC-419B-A2E3-C13E73DB04ED}" type="presOf" srcId="{B51E57F8-8D67-4D6C-896C-7CC1326DD4E8}" destId="{D5CEA1E5-D86B-4DE7-B092-2D825B21DC33}" srcOrd="1" destOrd="4" presId="urn:microsoft.com/office/officeart/2011/layout/InterconnectedBlockProcess"/>
    <dgm:cxn modelId="{FBF74FFE-A736-4DDA-9CD1-E22804D528DE}" srcId="{DBEFA442-7D73-4078-B524-E29D414B78C8}" destId="{992A1196-86C0-4596-94C4-D323C763170E}" srcOrd="0" destOrd="0" parTransId="{06B306B4-25FC-418A-8757-723B4B2B405D}" sibTransId="{AF68F8BF-F4E6-48E5-AC89-1D2BC5829BAF}"/>
    <dgm:cxn modelId="{3079C52D-06AC-48BB-B4A3-AEE0FF757983}" type="presParOf" srcId="{7639E42C-3578-4523-AE5B-CC4DB9CE64E4}" destId="{76872DD2-2C0D-4C64-8B64-505D30706876}" srcOrd="0" destOrd="0" presId="urn:microsoft.com/office/officeart/2011/layout/InterconnectedBlockProcess"/>
    <dgm:cxn modelId="{166A0B3B-76B8-4CE7-B7F1-AABCCA2D7CCF}" type="presParOf" srcId="{76872DD2-2C0D-4C64-8B64-505D30706876}" destId="{B98D338F-7001-47DE-A049-F7C832182E74}" srcOrd="0" destOrd="0" presId="urn:microsoft.com/office/officeart/2011/layout/InterconnectedBlockProcess"/>
    <dgm:cxn modelId="{69652806-87BB-47E0-B970-9368B5959104}" type="presParOf" srcId="{7639E42C-3578-4523-AE5B-CC4DB9CE64E4}" destId="{D5CEA1E5-D86B-4DE7-B092-2D825B21DC33}" srcOrd="1" destOrd="0" presId="urn:microsoft.com/office/officeart/2011/layout/InterconnectedBlockProcess"/>
    <dgm:cxn modelId="{6F0DCD63-F7EE-463E-BBB7-F6D9A84BA08C}" type="presParOf" srcId="{7639E42C-3578-4523-AE5B-CC4DB9CE64E4}" destId="{3EA6E67C-9570-4CCE-B071-A21DFB7F4D3D}" srcOrd="2" destOrd="0" presId="urn:microsoft.com/office/officeart/2011/layout/InterconnectedBlockProcess"/>
    <dgm:cxn modelId="{EBA85909-8783-4348-A999-2BA4242677F9}" type="presParOf" srcId="{7639E42C-3578-4523-AE5B-CC4DB9CE64E4}" destId="{65E165B6-5E04-4153-9428-F7C9D3D28048}" srcOrd="3" destOrd="0" presId="urn:microsoft.com/office/officeart/2011/layout/InterconnectedBlockProcess"/>
    <dgm:cxn modelId="{742B14D4-FB7E-4F93-8B84-17D400537AA2}" type="presParOf" srcId="{65E165B6-5E04-4153-9428-F7C9D3D28048}" destId="{54A9E247-0B71-4F16-89DD-74A77A7615A6}" srcOrd="0" destOrd="0" presId="urn:microsoft.com/office/officeart/2011/layout/InterconnectedBlockProcess"/>
    <dgm:cxn modelId="{32E5E77E-F9A0-4790-AE0B-C277E57977A5}" type="presParOf" srcId="{7639E42C-3578-4523-AE5B-CC4DB9CE64E4}" destId="{00910C94-938A-40D3-BB6F-BD1C30C0994D}" srcOrd="4" destOrd="0" presId="urn:microsoft.com/office/officeart/2011/layout/InterconnectedBlockProcess"/>
    <dgm:cxn modelId="{F527BBBC-58F6-490E-8010-83C1C8FCE581}" type="presParOf" srcId="{7639E42C-3578-4523-AE5B-CC4DB9CE64E4}" destId="{710D95C4-E8E4-4CCF-9BE3-166060BC3694}" srcOrd="5" destOrd="0" presId="urn:microsoft.com/office/officeart/2011/layout/InterconnectedBlockProcess"/>
    <dgm:cxn modelId="{2AC44EBC-B76D-4114-AD5B-512248DE7F04}" type="presParOf" srcId="{7639E42C-3578-4523-AE5B-CC4DB9CE64E4}" destId="{DC5D7357-810E-4D8D-9B1C-080E239AA646}" srcOrd="6" destOrd="0" presId="urn:microsoft.com/office/officeart/2011/layout/InterconnectedBlockProcess"/>
    <dgm:cxn modelId="{F49AEFC2-C73B-4472-B092-848F222A5953}" type="presParOf" srcId="{DC5D7357-810E-4D8D-9B1C-080E239AA646}" destId="{FEA0A438-2693-4791-83C6-D8E133143631}" srcOrd="0" destOrd="0" presId="urn:microsoft.com/office/officeart/2011/layout/InterconnectedBlockProcess"/>
    <dgm:cxn modelId="{7750693F-CE44-431A-B599-19B696E387F8}" type="presParOf" srcId="{7639E42C-3578-4523-AE5B-CC4DB9CE64E4}" destId="{6105C850-5CF3-4A3E-ACC6-B264A786A70C}" srcOrd="7" destOrd="0" presId="urn:microsoft.com/office/officeart/2011/layout/InterconnectedBlockProcess"/>
    <dgm:cxn modelId="{91FB020A-B387-49AE-A013-5B576B1B55F0}" type="presParOf" srcId="{7639E42C-3578-4523-AE5B-CC4DB9CE64E4}" destId="{3CC822B0-5B89-4303-83F3-02695B899C9C}"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0810E-0978-4F4D-919D-0A37623A23F0}" type="doc">
      <dgm:prSet loTypeId="urn:microsoft.com/office/officeart/2005/8/layout/equation1" loCatId="process" qsTypeId="urn:microsoft.com/office/officeart/2005/8/quickstyle/simple2" qsCatId="simple" csTypeId="urn:microsoft.com/office/officeart/2005/8/colors/colorful1" csCatId="colorful" phldr="1"/>
      <dgm:spPr/>
    </dgm:pt>
    <dgm:pt modelId="{30CBD5AF-3012-442E-89BA-766AF778C3F9}">
      <dgm:prSet phldrT="[Text]"/>
      <dgm:spPr/>
      <dgm:t>
        <a:bodyPr/>
        <a:lstStyle/>
        <a:p>
          <a:r>
            <a:rPr lang="en-US" dirty="0"/>
            <a:t>Build</a:t>
          </a:r>
        </a:p>
      </dgm:t>
    </dgm:pt>
    <dgm:pt modelId="{512D5CDB-123B-4CBA-ADE0-D70BE0D4D79F}" type="parTrans" cxnId="{A64B573F-E387-4E4C-A9CC-FC8459379421}">
      <dgm:prSet/>
      <dgm:spPr/>
      <dgm:t>
        <a:bodyPr/>
        <a:lstStyle/>
        <a:p>
          <a:endParaRPr lang="en-US"/>
        </a:p>
      </dgm:t>
    </dgm:pt>
    <dgm:pt modelId="{3D51724B-28A0-47AE-914D-E3B58965186F}" type="sibTrans" cxnId="{A64B573F-E387-4E4C-A9CC-FC8459379421}">
      <dgm:prSet/>
      <dgm:spPr/>
      <dgm:t>
        <a:bodyPr/>
        <a:lstStyle/>
        <a:p>
          <a:endParaRPr lang="en-US"/>
        </a:p>
      </dgm:t>
    </dgm:pt>
    <dgm:pt modelId="{392883FC-9122-4B20-9966-A6B7940EE76E}">
      <dgm:prSet phldrT="[Text]"/>
      <dgm:spPr/>
      <dgm:t>
        <a:bodyPr/>
        <a:lstStyle/>
        <a:p>
          <a:r>
            <a:rPr lang="en-US" dirty="0"/>
            <a:t>End of Life</a:t>
          </a:r>
        </a:p>
      </dgm:t>
    </dgm:pt>
    <dgm:pt modelId="{4DF8F593-7D83-4708-B50C-B378754D581C}" type="parTrans" cxnId="{6C92E552-62BB-4ACD-8F7F-91BC91829913}">
      <dgm:prSet/>
      <dgm:spPr/>
      <dgm:t>
        <a:bodyPr/>
        <a:lstStyle/>
        <a:p>
          <a:endParaRPr lang="en-US"/>
        </a:p>
      </dgm:t>
    </dgm:pt>
    <dgm:pt modelId="{BD48BDB9-7A09-43D1-B22C-1ED4ADDAED90}" type="sibTrans" cxnId="{6C92E552-62BB-4ACD-8F7F-91BC91829913}">
      <dgm:prSet/>
      <dgm:spPr/>
      <dgm:t>
        <a:bodyPr/>
        <a:lstStyle/>
        <a:p>
          <a:endParaRPr lang="en-US"/>
        </a:p>
      </dgm:t>
    </dgm:pt>
    <dgm:pt modelId="{372840F5-CAAF-4B03-BA48-09F427B31095}">
      <dgm:prSet phldrT="[Text]"/>
      <dgm:spPr/>
      <dgm:t>
        <a:bodyPr/>
        <a:lstStyle/>
        <a:p>
          <a:r>
            <a:rPr lang="en-US" dirty="0"/>
            <a:t>Life Cycle</a:t>
          </a:r>
        </a:p>
      </dgm:t>
    </dgm:pt>
    <dgm:pt modelId="{251D43FB-4DE1-4D2C-8E8C-96D6C71F80E3}" type="parTrans" cxnId="{3FF9FF2D-49AF-46A8-91F3-44EBA4596ED4}">
      <dgm:prSet/>
      <dgm:spPr/>
      <dgm:t>
        <a:bodyPr/>
        <a:lstStyle/>
        <a:p>
          <a:endParaRPr lang="en-US"/>
        </a:p>
      </dgm:t>
    </dgm:pt>
    <dgm:pt modelId="{D94D7F90-08D7-486A-98D4-ACF6D0D1F096}" type="sibTrans" cxnId="{3FF9FF2D-49AF-46A8-91F3-44EBA4596ED4}">
      <dgm:prSet/>
      <dgm:spPr/>
      <dgm:t>
        <a:bodyPr/>
        <a:lstStyle/>
        <a:p>
          <a:endParaRPr lang="en-US"/>
        </a:p>
      </dgm:t>
    </dgm:pt>
    <dgm:pt modelId="{06C53EE1-1201-4CE8-8986-A690EEFC8AD3}">
      <dgm:prSet phldrT="[Text]"/>
      <dgm:spPr/>
      <dgm:t>
        <a:bodyPr/>
        <a:lstStyle/>
        <a:p>
          <a:r>
            <a:rPr lang="en-US" dirty="0"/>
            <a:t>Energy Use</a:t>
          </a:r>
        </a:p>
      </dgm:t>
    </dgm:pt>
    <dgm:pt modelId="{747B8A09-AEB0-480C-85AC-0F6C9D1545EF}" type="parTrans" cxnId="{8ACFA15B-F1B2-4F90-A037-B22DA9A2FA74}">
      <dgm:prSet/>
      <dgm:spPr/>
      <dgm:t>
        <a:bodyPr/>
        <a:lstStyle/>
        <a:p>
          <a:endParaRPr lang="en-US"/>
        </a:p>
      </dgm:t>
    </dgm:pt>
    <dgm:pt modelId="{19A6ACF5-F611-4513-87F5-00036D91E431}" type="sibTrans" cxnId="{8ACFA15B-F1B2-4F90-A037-B22DA9A2FA74}">
      <dgm:prSet/>
      <dgm:spPr/>
      <dgm:t>
        <a:bodyPr/>
        <a:lstStyle/>
        <a:p>
          <a:endParaRPr lang="en-US"/>
        </a:p>
      </dgm:t>
    </dgm:pt>
    <dgm:pt modelId="{446DBF06-CFD3-4E40-9403-4716CFDDBFA4}">
      <dgm:prSet phldrT="[Text]"/>
      <dgm:spPr/>
      <dgm:t>
        <a:bodyPr/>
        <a:lstStyle/>
        <a:p>
          <a:r>
            <a:rPr lang="en-US" dirty="0"/>
            <a:t>Wear &amp; Tear</a:t>
          </a:r>
        </a:p>
      </dgm:t>
    </dgm:pt>
    <dgm:pt modelId="{C4E098B6-454E-4D54-96E5-A3F523313329}" type="parTrans" cxnId="{EC088512-32F5-4B62-A3F5-811D5A7D0868}">
      <dgm:prSet/>
      <dgm:spPr/>
      <dgm:t>
        <a:bodyPr/>
        <a:lstStyle/>
        <a:p>
          <a:endParaRPr lang="en-US"/>
        </a:p>
      </dgm:t>
    </dgm:pt>
    <dgm:pt modelId="{8C6B12D4-4812-4A86-AA7A-4C67246D38FC}" type="sibTrans" cxnId="{EC088512-32F5-4B62-A3F5-811D5A7D0868}">
      <dgm:prSet/>
      <dgm:spPr/>
      <dgm:t>
        <a:bodyPr/>
        <a:lstStyle/>
        <a:p>
          <a:endParaRPr lang="en-US"/>
        </a:p>
      </dgm:t>
    </dgm:pt>
    <dgm:pt modelId="{4A0D1C66-43E3-4EBF-9E61-C2A126C44DF1}">
      <dgm:prSet phldrT="[Text]"/>
      <dgm:spPr/>
      <dgm:t>
        <a:bodyPr/>
        <a:lstStyle/>
        <a:p>
          <a:r>
            <a:rPr lang="en-US" dirty="0"/>
            <a:t>Hazard Repair</a:t>
          </a:r>
        </a:p>
      </dgm:t>
    </dgm:pt>
    <dgm:pt modelId="{6D6E374B-AD91-472F-9846-4A67A81CBDA8}" type="parTrans" cxnId="{1C0A7412-B311-41E5-A1D9-F6F78B5EED43}">
      <dgm:prSet/>
      <dgm:spPr/>
      <dgm:t>
        <a:bodyPr/>
        <a:lstStyle/>
        <a:p>
          <a:endParaRPr lang="en-US"/>
        </a:p>
      </dgm:t>
    </dgm:pt>
    <dgm:pt modelId="{FEE04161-F65A-42A9-92A4-FCE764147077}" type="sibTrans" cxnId="{1C0A7412-B311-41E5-A1D9-F6F78B5EED43}">
      <dgm:prSet/>
      <dgm:spPr/>
      <dgm:t>
        <a:bodyPr/>
        <a:lstStyle/>
        <a:p>
          <a:endParaRPr lang="en-US"/>
        </a:p>
      </dgm:t>
    </dgm:pt>
    <dgm:pt modelId="{825A56CF-D177-4B67-8341-5D28EA5C8F66}" type="pres">
      <dgm:prSet presAssocID="{3250810E-0978-4F4D-919D-0A37623A23F0}" presName="linearFlow" presStyleCnt="0">
        <dgm:presLayoutVars>
          <dgm:dir/>
          <dgm:resizeHandles val="exact"/>
        </dgm:presLayoutVars>
      </dgm:prSet>
      <dgm:spPr/>
    </dgm:pt>
    <dgm:pt modelId="{283C73E0-3997-460B-8281-545D4E903D4E}" type="pres">
      <dgm:prSet presAssocID="{30CBD5AF-3012-442E-89BA-766AF778C3F9}" presName="node" presStyleLbl="node1" presStyleIdx="0" presStyleCnt="6">
        <dgm:presLayoutVars>
          <dgm:bulletEnabled val="1"/>
        </dgm:presLayoutVars>
      </dgm:prSet>
      <dgm:spPr/>
    </dgm:pt>
    <dgm:pt modelId="{0352C4BF-B589-4167-AE8B-94C5FFC224AA}" type="pres">
      <dgm:prSet presAssocID="{3D51724B-28A0-47AE-914D-E3B58965186F}" presName="spacerL" presStyleCnt="0"/>
      <dgm:spPr/>
    </dgm:pt>
    <dgm:pt modelId="{25D08A1F-A714-4F48-A231-3ED2344C35C5}" type="pres">
      <dgm:prSet presAssocID="{3D51724B-28A0-47AE-914D-E3B58965186F}" presName="sibTrans" presStyleLbl="sibTrans2D1" presStyleIdx="0" presStyleCnt="5"/>
      <dgm:spPr/>
    </dgm:pt>
    <dgm:pt modelId="{B0CB137F-6AD5-47CD-B05D-9407AB6EAB28}" type="pres">
      <dgm:prSet presAssocID="{3D51724B-28A0-47AE-914D-E3B58965186F}" presName="spacerR" presStyleCnt="0"/>
      <dgm:spPr/>
    </dgm:pt>
    <dgm:pt modelId="{BCE8AB95-D8AB-4C91-8C00-9F35ABFA2C69}" type="pres">
      <dgm:prSet presAssocID="{06C53EE1-1201-4CE8-8986-A690EEFC8AD3}" presName="node" presStyleLbl="node1" presStyleIdx="1" presStyleCnt="6">
        <dgm:presLayoutVars>
          <dgm:bulletEnabled val="1"/>
        </dgm:presLayoutVars>
      </dgm:prSet>
      <dgm:spPr/>
    </dgm:pt>
    <dgm:pt modelId="{59C8F693-3EB4-4C55-A8D6-DCD9FF407003}" type="pres">
      <dgm:prSet presAssocID="{19A6ACF5-F611-4513-87F5-00036D91E431}" presName="spacerL" presStyleCnt="0"/>
      <dgm:spPr/>
    </dgm:pt>
    <dgm:pt modelId="{3C592B77-742A-42F2-BC6D-14E0A593F213}" type="pres">
      <dgm:prSet presAssocID="{19A6ACF5-F611-4513-87F5-00036D91E431}" presName="sibTrans" presStyleLbl="sibTrans2D1" presStyleIdx="1" presStyleCnt="5"/>
      <dgm:spPr/>
    </dgm:pt>
    <dgm:pt modelId="{502D7AE7-49FB-428F-8499-DCEF53969197}" type="pres">
      <dgm:prSet presAssocID="{19A6ACF5-F611-4513-87F5-00036D91E431}" presName="spacerR" presStyleCnt="0"/>
      <dgm:spPr/>
    </dgm:pt>
    <dgm:pt modelId="{657B74A9-2759-47FA-949F-66EF807CAE62}" type="pres">
      <dgm:prSet presAssocID="{446DBF06-CFD3-4E40-9403-4716CFDDBFA4}" presName="node" presStyleLbl="node1" presStyleIdx="2" presStyleCnt="6">
        <dgm:presLayoutVars>
          <dgm:bulletEnabled val="1"/>
        </dgm:presLayoutVars>
      </dgm:prSet>
      <dgm:spPr/>
    </dgm:pt>
    <dgm:pt modelId="{C678EA96-D0A2-42C9-A42F-5E9C7841795F}" type="pres">
      <dgm:prSet presAssocID="{8C6B12D4-4812-4A86-AA7A-4C67246D38FC}" presName="spacerL" presStyleCnt="0"/>
      <dgm:spPr/>
    </dgm:pt>
    <dgm:pt modelId="{86E00767-7498-4F32-9671-D8772223C17E}" type="pres">
      <dgm:prSet presAssocID="{8C6B12D4-4812-4A86-AA7A-4C67246D38FC}" presName="sibTrans" presStyleLbl="sibTrans2D1" presStyleIdx="2" presStyleCnt="5"/>
      <dgm:spPr/>
    </dgm:pt>
    <dgm:pt modelId="{84D9B327-CBE7-4F8D-BBCC-CE150A07AF49}" type="pres">
      <dgm:prSet presAssocID="{8C6B12D4-4812-4A86-AA7A-4C67246D38FC}" presName="spacerR" presStyleCnt="0"/>
      <dgm:spPr/>
    </dgm:pt>
    <dgm:pt modelId="{5851D7AE-C687-4861-8F0F-6A1CCE75B9FE}" type="pres">
      <dgm:prSet presAssocID="{4A0D1C66-43E3-4EBF-9E61-C2A126C44DF1}" presName="node" presStyleLbl="node1" presStyleIdx="3" presStyleCnt="6">
        <dgm:presLayoutVars>
          <dgm:bulletEnabled val="1"/>
        </dgm:presLayoutVars>
      </dgm:prSet>
      <dgm:spPr/>
    </dgm:pt>
    <dgm:pt modelId="{6045D53C-82C8-4A3B-BA83-AAC7ED3C813A}" type="pres">
      <dgm:prSet presAssocID="{FEE04161-F65A-42A9-92A4-FCE764147077}" presName="spacerL" presStyleCnt="0"/>
      <dgm:spPr/>
    </dgm:pt>
    <dgm:pt modelId="{642D6B06-1FBA-406E-BDE4-61B00C7B471A}" type="pres">
      <dgm:prSet presAssocID="{FEE04161-F65A-42A9-92A4-FCE764147077}" presName="sibTrans" presStyleLbl="sibTrans2D1" presStyleIdx="3" presStyleCnt="5"/>
      <dgm:spPr/>
    </dgm:pt>
    <dgm:pt modelId="{0D1346E8-6362-42F6-9588-F875428ED297}" type="pres">
      <dgm:prSet presAssocID="{FEE04161-F65A-42A9-92A4-FCE764147077}" presName="spacerR" presStyleCnt="0"/>
      <dgm:spPr/>
    </dgm:pt>
    <dgm:pt modelId="{7137FD61-0E69-40DB-B5F1-1C60A779397A}" type="pres">
      <dgm:prSet presAssocID="{392883FC-9122-4B20-9966-A6B7940EE76E}" presName="node" presStyleLbl="node1" presStyleIdx="4" presStyleCnt="6">
        <dgm:presLayoutVars>
          <dgm:bulletEnabled val="1"/>
        </dgm:presLayoutVars>
      </dgm:prSet>
      <dgm:spPr/>
    </dgm:pt>
    <dgm:pt modelId="{F45103A4-98AE-4911-87FE-FFB7BD7691AC}" type="pres">
      <dgm:prSet presAssocID="{BD48BDB9-7A09-43D1-B22C-1ED4ADDAED90}" presName="spacerL" presStyleCnt="0"/>
      <dgm:spPr/>
    </dgm:pt>
    <dgm:pt modelId="{5898AC68-087B-4E00-AD16-32EC3BF936D1}" type="pres">
      <dgm:prSet presAssocID="{BD48BDB9-7A09-43D1-B22C-1ED4ADDAED90}" presName="sibTrans" presStyleLbl="sibTrans2D1" presStyleIdx="4" presStyleCnt="5"/>
      <dgm:spPr/>
    </dgm:pt>
    <dgm:pt modelId="{0791A331-C76F-446A-B1EF-61A60D15C913}" type="pres">
      <dgm:prSet presAssocID="{BD48BDB9-7A09-43D1-B22C-1ED4ADDAED90}" presName="spacerR" presStyleCnt="0"/>
      <dgm:spPr/>
    </dgm:pt>
    <dgm:pt modelId="{320E69C0-758A-4C6B-9DE5-7B372E2787DE}" type="pres">
      <dgm:prSet presAssocID="{372840F5-CAAF-4B03-BA48-09F427B31095}" presName="node" presStyleLbl="node1" presStyleIdx="5" presStyleCnt="6">
        <dgm:presLayoutVars>
          <dgm:bulletEnabled val="1"/>
        </dgm:presLayoutVars>
      </dgm:prSet>
      <dgm:spPr/>
    </dgm:pt>
  </dgm:ptLst>
  <dgm:cxnLst>
    <dgm:cxn modelId="{29897201-0896-4144-B7A1-926FCC833276}" type="presOf" srcId="{06C53EE1-1201-4CE8-8986-A690EEFC8AD3}" destId="{BCE8AB95-D8AB-4C91-8C00-9F35ABFA2C69}" srcOrd="0" destOrd="0" presId="urn:microsoft.com/office/officeart/2005/8/layout/equation1"/>
    <dgm:cxn modelId="{106A7802-65CB-46D1-84E5-CBDADD20C535}" type="presOf" srcId="{4A0D1C66-43E3-4EBF-9E61-C2A126C44DF1}" destId="{5851D7AE-C687-4861-8F0F-6A1CCE75B9FE}" srcOrd="0" destOrd="0" presId="urn:microsoft.com/office/officeart/2005/8/layout/equation1"/>
    <dgm:cxn modelId="{1C0A7412-B311-41E5-A1D9-F6F78B5EED43}" srcId="{3250810E-0978-4F4D-919D-0A37623A23F0}" destId="{4A0D1C66-43E3-4EBF-9E61-C2A126C44DF1}" srcOrd="3" destOrd="0" parTransId="{6D6E374B-AD91-472F-9846-4A67A81CBDA8}" sibTransId="{FEE04161-F65A-42A9-92A4-FCE764147077}"/>
    <dgm:cxn modelId="{EC088512-32F5-4B62-A3F5-811D5A7D0868}" srcId="{3250810E-0978-4F4D-919D-0A37623A23F0}" destId="{446DBF06-CFD3-4E40-9403-4716CFDDBFA4}" srcOrd="2" destOrd="0" parTransId="{C4E098B6-454E-4D54-96E5-A3F523313329}" sibTransId="{8C6B12D4-4812-4A86-AA7A-4C67246D38FC}"/>
    <dgm:cxn modelId="{06905315-493F-4670-88F3-3F8DCD8CB65F}" type="presOf" srcId="{446DBF06-CFD3-4E40-9403-4716CFDDBFA4}" destId="{657B74A9-2759-47FA-949F-66EF807CAE62}" srcOrd="0" destOrd="0" presId="urn:microsoft.com/office/officeart/2005/8/layout/equation1"/>
    <dgm:cxn modelId="{C446E228-6029-427C-9440-D592C17AEF80}" type="presOf" srcId="{19A6ACF5-F611-4513-87F5-00036D91E431}" destId="{3C592B77-742A-42F2-BC6D-14E0A593F213}" srcOrd="0" destOrd="0" presId="urn:microsoft.com/office/officeart/2005/8/layout/equation1"/>
    <dgm:cxn modelId="{3FF9FF2D-49AF-46A8-91F3-44EBA4596ED4}" srcId="{3250810E-0978-4F4D-919D-0A37623A23F0}" destId="{372840F5-CAAF-4B03-BA48-09F427B31095}" srcOrd="5" destOrd="0" parTransId="{251D43FB-4DE1-4D2C-8E8C-96D6C71F80E3}" sibTransId="{D94D7F90-08D7-486A-98D4-ACF6D0D1F096}"/>
    <dgm:cxn modelId="{18172C2E-5A0B-4CE2-90C9-0EFE419AB7EB}" type="presOf" srcId="{8C6B12D4-4812-4A86-AA7A-4C67246D38FC}" destId="{86E00767-7498-4F32-9671-D8772223C17E}" srcOrd="0" destOrd="0" presId="urn:microsoft.com/office/officeart/2005/8/layout/equation1"/>
    <dgm:cxn modelId="{A64B573F-E387-4E4C-A9CC-FC8459379421}" srcId="{3250810E-0978-4F4D-919D-0A37623A23F0}" destId="{30CBD5AF-3012-442E-89BA-766AF778C3F9}" srcOrd="0" destOrd="0" parTransId="{512D5CDB-123B-4CBA-ADE0-D70BE0D4D79F}" sibTransId="{3D51724B-28A0-47AE-914D-E3B58965186F}"/>
    <dgm:cxn modelId="{8ACFA15B-F1B2-4F90-A037-B22DA9A2FA74}" srcId="{3250810E-0978-4F4D-919D-0A37623A23F0}" destId="{06C53EE1-1201-4CE8-8986-A690EEFC8AD3}" srcOrd="1" destOrd="0" parTransId="{747B8A09-AEB0-480C-85AC-0F6C9D1545EF}" sibTransId="{19A6ACF5-F611-4513-87F5-00036D91E431}"/>
    <dgm:cxn modelId="{BF0C5363-7C4B-488C-A788-15E6D8ADD1B2}" type="presOf" srcId="{FEE04161-F65A-42A9-92A4-FCE764147077}" destId="{642D6B06-1FBA-406E-BDE4-61B00C7B471A}" srcOrd="0" destOrd="0" presId="urn:microsoft.com/office/officeart/2005/8/layout/equation1"/>
    <dgm:cxn modelId="{60D01646-9748-4489-8061-B6D1FE5FB5BB}" type="presOf" srcId="{3250810E-0978-4F4D-919D-0A37623A23F0}" destId="{825A56CF-D177-4B67-8341-5D28EA5C8F66}" srcOrd="0" destOrd="0" presId="urn:microsoft.com/office/officeart/2005/8/layout/equation1"/>
    <dgm:cxn modelId="{6C92E552-62BB-4ACD-8F7F-91BC91829913}" srcId="{3250810E-0978-4F4D-919D-0A37623A23F0}" destId="{392883FC-9122-4B20-9966-A6B7940EE76E}" srcOrd="4" destOrd="0" parTransId="{4DF8F593-7D83-4708-B50C-B378754D581C}" sibTransId="{BD48BDB9-7A09-43D1-B22C-1ED4ADDAED90}"/>
    <dgm:cxn modelId="{D5E66756-15DA-4597-B99D-970B2AC8CA0F}" type="presOf" srcId="{372840F5-CAAF-4B03-BA48-09F427B31095}" destId="{320E69C0-758A-4C6B-9DE5-7B372E2787DE}" srcOrd="0" destOrd="0" presId="urn:microsoft.com/office/officeart/2005/8/layout/equation1"/>
    <dgm:cxn modelId="{23408076-52F6-428B-AD9B-9B793D18088C}" type="presOf" srcId="{BD48BDB9-7A09-43D1-B22C-1ED4ADDAED90}" destId="{5898AC68-087B-4E00-AD16-32EC3BF936D1}" srcOrd="0" destOrd="0" presId="urn:microsoft.com/office/officeart/2005/8/layout/equation1"/>
    <dgm:cxn modelId="{86A50A58-FF7B-403F-89EB-E9C9992F5DE2}" type="presOf" srcId="{392883FC-9122-4B20-9966-A6B7940EE76E}" destId="{7137FD61-0E69-40DB-B5F1-1C60A779397A}" srcOrd="0" destOrd="0" presId="urn:microsoft.com/office/officeart/2005/8/layout/equation1"/>
    <dgm:cxn modelId="{2891E279-3E22-4289-84C6-268A8C5A546D}" type="presOf" srcId="{30CBD5AF-3012-442E-89BA-766AF778C3F9}" destId="{283C73E0-3997-460B-8281-545D4E903D4E}" srcOrd="0" destOrd="0" presId="urn:microsoft.com/office/officeart/2005/8/layout/equation1"/>
    <dgm:cxn modelId="{DB78FDD2-8433-4E6A-954E-264482F3E32F}" type="presOf" srcId="{3D51724B-28A0-47AE-914D-E3B58965186F}" destId="{25D08A1F-A714-4F48-A231-3ED2344C35C5}" srcOrd="0" destOrd="0" presId="urn:microsoft.com/office/officeart/2005/8/layout/equation1"/>
    <dgm:cxn modelId="{64D0CFDB-6679-4ECE-8F4F-65D35FA94E66}" type="presParOf" srcId="{825A56CF-D177-4B67-8341-5D28EA5C8F66}" destId="{283C73E0-3997-460B-8281-545D4E903D4E}" srcOrd="0" destOrd="0" presId="urn:microsoft.com/office/officeart/2005/8/layout/equation1"/>
    <dgm:cxn modelId="{32ED3A3F-7335-425B-8759-58FADC587CED}" type="presParOf" srcId="{825A56CF-D177-4B67-8341-5D28EA5C8F66}" destId="{0352C4BF-B589-4167-AE8B-94C5FFC224AA}" srcOrd="1" destOrd="0" presId="urn:microsoft.com/office/officeart/2005/8/layout/equation1"/>
    <dgm:cxn modelId="{3CF9B94C-32B5-4772-820A-112F5E1B13F3}" type="presParOf" srcId="{825A56CF-D177-4B67-8341-5D28EA5C8F66}" destId="{25D08A1F-A714-4F48-A231-3ED2344C35C5}" srcOrd="2" destOrd="0" presId="urn:microsoft.com/office/officeart/2005/8/layout/equation1"/>
    <dgm:cxn modelId="{F85D94DE-5DC6-4994-8BEF-CE58D13065CE}" type="presParOf" srcId="{825A56CF-D177-4B67-8341-5D28EA5C8F66}" destId="{B0CB137F-6AD5-47CD-B05D-9407AB6EAB28}" srcOrd="3" destOrd="0" presId="urn:microsoft.com/office/officeart/2005/8/layout/equation1"/>
    <dgm:cxn modelId="{17823E5E-13B1-4A7D-A40D-531508D01D66}" type="presParOf" srcId="{825A56CF-D177-4B67-8341-5D28EA5C8F66}" destId="{BCE8AB95-D8AB-4C91-8C00-9F35ABFA2C69}" srcOrd="4" destOrd="0" presId="urn:microsoft.com/office/officeart/2005/8/layout/equation1"/>
    <dgm:cxn modelId="{C41705CC-77B3-4D3B-B53B-FDF14ED0ACE5}" type="presParOf" srcId="{825A56CF-D177-4B67-8341-5D28EA5C8F66}" destId="{59C8F693-3EB4-4C55-A8D6-DCD9FF407003}" srcOrd="5" destOrd="0" presId="urn:microsoft.com/office/officeart/2005/8/layout/equation1"/>
    <dgm:cxn modelId="{A578C95C-DDFC-4C78-AB66-1CBB631542DF}" type="presParOf" srcId="{825A56CF-D177-4B67-8341-5D28EA5C8F66}" destId="{3C592B77-742A-42F2-BC6D-14E0A593F213}" srcOrd="6" destOrd="0" presId="urn:microsoft.com/office/officeart/2005/8/layout/equation1"/>
    <dgm:cxn modelId="{6ECBCC84-F6D9-47F7-AC93-ACB2CE7B3C07}" type="presParOf" srcId="{825A56CF-D177-4B67-8341-5D28EA5C8F66}" destId="{502D7AE7-49FB-428F-8499-DCEF53969197}" srcOrd="7" destOrd="0" presId="urn:microsoft.com/office/officeart/2005/8/layout/equation1"/>
    <dgm:cxn modelId="{DC8199AA-A9B0-4588-BFBE-490E1280C2C3}" type="presParOf" srcId="{825A56CF-D177-4B67-8341-5D28EA5C8F66}" destId="{657B74A9-2759-47FA-949F-66EF807CAE62}" srcOrd="8" destOrd="0" presId="urn:microsoft.com/office/officeart/2005/8/layout/equation1"/>
    <dgm:cxn modelId="{52C468DE-C26D-414E-A7B3-7D3059569E34}" type="presParOf" srcId="{825A56CF-D177-4B67-8341-5D28EA5C8F66}" destId="{C678EA96-D0A2-42C9-A42F-5E9C7841795F}" srcOrd="9" destOrd="0" presId="urn:microsoft.com/office/officeart/2005/8/layout/equation1"/>
    <dgm:cxn modelId="{71EEBEE7-97E6-402E-BC9D-D4D020A7FDE9}" type="presParOf" srcId="{825A56CF-D177-4B67-8341-5D28EA5C8F66}" destId="{86E00767-7498-4F32-9671-D8772223C17E}" srcOrd="10" destOrd="0" presId="urn:microsoft.com/office/officeart/2005/8/layout/equation1"/>
    <dgm:cxn modelId="{01955EEF-A933-4647-8DEF-1EEE4338706A}" type="presParOf" srcId="{825A56CF-D177-4B67-8341-5D28EA5C8F66}" destId="{84D9B327-CBE7-4F8D-BBCC-CE150A07AF49}" srcOrd="11" destOrd="0" presId="urn:microsoft.com/office/officeart/2005/8/layout/equation1"/>
    <dgm:cxn modelId="{9130D129-C50B-40FA-B3C8-0367E6582642}" type="presParOf" srcId="{825A56CF-D177-4B67-8341-5D28EA5C8F66}" destId="{5851D7AE-C687-4861-8F0F-6A1CCE75B9FE}" srcOrd="12" destOrd="0" presId="urn:microsoft.com/office/officeart/2005/8/layout/equation1"/>
    <dgm:cxn modelId="{1940EC97-F68E-4014-9A10-D280B164DD34}" type="presParOf" srcId="{825A56CF-D177-4B67-8341-5D28EA5C8F66}" destId="{6045D53C-82C8-4A3B-BA83-AAC7ED3C813A}" srcOrd="13" destOrd="0" presId="urn:microsoft.com/office/officeart/2005/8/layout/equation1"/>
    <dgm:cxn modelId="{2EA8CB66-A5CF-4E01-B8EA-19A4907EC5CC}" type="presParOf" srcId="{825A56CF-D177-4B67-8341-5D28EA5C8F66}" destId="{642D6B06-1FBA-406E-BDE4-61B00C7B471A}" srcOrd="14" destOrd="0" presId="urn:microsoft.com/office/officeart/2005/8/layout/equation1"/>
    <dgm:cxn modelId="{7DCB1DAE-C39B-44C1-A84B-3A9B86A0F9E3}" type="presParOf" srcId="{825A56CF-D177-4B67-8341-5D28EA5C8F66}" destId="{0D1346E8-6362-42F6-9588-F875428ED297}" srcOrd="15" destOrd="0" presId="urn:microsoft.com/office/officeart/2005/8/layout/equation1"/>
    <dgm:cxn modelId="{59D00209-F9C6-4672-9AB5-69959DAF0A74}" type="presParOf" srcId="{825A56CF-D177-4B67-8341-5D28EA5C8F66}" destId="{7137FD61-0E69-40DB-B5F1-1C60A779397A}" srcOrd="16" destOrd="0" presId="urn:microsoft.com/office/officeart/2005/8/layout/equation1"/>
    <dgm:cxn modelId="{6294886B-F1C3-4F8C-ACC1-CD27CCE8F1BF}" type="presParOf" srcId="{825A56CF-D177-4B67-8341-5D28EA5C8F66}" destId="{F45103A4-98AE-4911-87FE-FFB7BD7691AC}" srcOrd="17" destOrd="0" presId="urn:microsoft.com/office/officeart/2005/8/layout/equation1"/>
    <dgm:cxn modelId="{29CD6490-32A4-449E-B6AB-41D2F9A4804D}" type="presParOf" srcId="{825A56CF-D177-4B67-8341-5D28EA5C8F66}" destId="{5898AC68-087B-4E00-AD16-32EC3BF936D1}" srcOrd="18" destOrd="0" presId="urn:microsoft.com/office/officeart/2005/8/layout/equation1"/>
    <dgm:cxn modelId="{627E38D6-A1E9-4BB7-AD81-DE9448893683}" type="presParOf" srcId="{825A56CF-D177-4B67-8341-5D28EA5C8F66}" destId="{0791A331-C76F-446A-B1EF-61A60D15C913}" srcOrd="19" destOrd="0" presId="urn:microsoft.com/office/officeart/2005/8/layout/equation1"/>
    <dgm:cxn modelId="{80D21FF6-4D11-4AD1-8D93-FA863F473363}" type="presParOf" srcId="{825A56CF-D177-4B67-8341-5D28EA5C8F66}" destId="{320E69C0-758A-4C6B-9DE5-7B372E2787DE}" srcOrd="2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D338F-7001-47DE-A049-F7C832182E74}">
      <dsp:nvSpPr>
        <dsp:cNvPr id="0" name=""/>
        <dsp:cNvSpPr/>
      </dsp:nvSpPr>
      <dsp:spPr>
        <a:xfrm>
          <a:off x="6423860" y="701892"/>
          <a:ext cx="4263273" cy="3343538"/>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Considers complete life cycle of building</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Safety, Damage, Recovery</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Spreads costs among capital, operations and reserves</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Addresses externalities</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Considers relationship to community/company</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Portfolio assessment</a:t>
          </a:r>
        </a:p>
        <a:p>
          <a:pPr marL="0" marR="0" lvl="0" indent="0" algn="ctr" defTabSz="914400" eaLnBrk="1" fontAlgn="auto" latinLnBrk="0" hangingPunct="1">
            <a:lnSpc>
              <a:spcPct val="100000"/>
            </a:lnSpc>
            <a:spcBef>
              <a:spcPct val="0"/>
            </a:spcBef>
            <a:spcAft>
              <a:spcPts val="1200"/>
            </a:spcAft>
            <a:buClrTx/>
            <a:buSzTx/>
            <a:buFontTx/>
            <a:buNone/>
            <a:tabLst/>
            <a:defRPr/>
          </a:pPr>
          <a:r>
            <a:rPr lang="en-US" sz="1600" kern="1200" dirty="0">
              <a:solidFill>
                <a:schemeClr val="tx1"/>
              </a:solidFill>
              <a:latin typeface="Arial" panose="020B0604020202020204" pitchFamily="34" charset="0"/>
              <a:cs typeface="Arial" panose="020B0604020202020204" pitchFamily="34" charset="0"/>
            </a:rPr>
            <a:t>Part of comprehensive resilience framework</a:t>
          </a:r>
        </a:p>
      </dsp:txBody>
      <dsp:txXfrm>
        <a:off x="6964923" y="701892"/>
        <a:ext cx="3722210" cy="3343538"/>
      </dsp:txXfrm>
    </dsp:sp>
    <dsp:sp modelId="{3EA6E67C-9570-4CCE-B071-A21DFB7F4D3D}">
      <dsp:nvSpPr>
        <dsp:cNvPr id="0" name=""/>
        <dsp:cNvSpPr/>
      </dsp:nvSpPr>
      <dsp:spPr>
        <a:xfrm>
          <a:off x="6633974" y="-2799"/>
          <a:ext cx="4032765" cy="71150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ts val="600"/>
            </a:spcAft>
            <a:buNone/>
          </a:pPr>
          <a:r>
            <a:rPr lang="en-US" sz="2000" kern="1200" dirty="0">
              <a:solidFill>
                <a:schemeClr val="bg1"/>
              </a:solidFill>
              <a:latin typeface="Arial" panose="020B0604020202020204" pitchFamily="34" charset="0"/>
              <a:cs typeface="Arial" panose="020B0604020202020204" pitchFamily="34" charset="0"/>
            </a:rPr>
            <a:t>Resilience Based Design</a:t>
          </a:r>
        </a:p>
      </dsp:txBody>
      <dsp:txXfrm>
        <a:off x="6633974" y="-2799"/>
        <a:ext cx="4032765" cy="711503"/>
      </dsp:txXfrm>
    </dsp:sp>
    <dsp:sp modelId="{54A9E247-0B71-4F16-89DD-74A77A7615A6}">
      <dsp:nvSpPr>
        <dsp:cNvPr id="0" name=""/>
        <dsp:cNvSpPr/>
      </dsp:nvSpPr>
      <dsp:spPr>
        <a:xfrm>
          <a:off x="3574570" y="875158"/>
          <a:ext cx="3361455" cy="3094634"/>
        </a:xfrm>
        <a:prstGeom prst="wedgeRectCallout">
          <a:avLst>
            <a:gd name="adj1" fmla="val 62500"/>
            <a:gd name="adj2" fmla="val 20830"/>
          </a:avLst>
        </a:prstGeom>
        <a:solidFill>
          <a:schemeClr val="accent1">
            <a:tint val="50000"/>
            <a:hueOff val="-6544756"/>
            <a:satOff val="-351"/>
            <a:lumOff val="56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Only considers design and construction</a:t>
          </a:r>
        </a:p>
        <a:p>
          <a:pPr marL="0" marR="0" lvl="0" indent="0" algn="ctr" defTabSz="914400" eaLnBrk="1" fontAlgn="auto" latinLnBrk="0" hangingPunct="1">
            <a:lnSpc>
              <a:spcPct val="100000"/>
            </a:lnSpc>
            <a:spcBef>
              <a:spcPct val="0"/>
            </a:spcBef>
            <a:spcAft>
              <a:spcPts val="1200"/>
            </a:spcAft>
            <a:buClrTx/>
            <a:buSzTx/>
            <a:buFontTx/>
            <a:buNone/>
            <a:tabLst/>
            <a:defRPr/>
          </a:pPr>
          <a:r>
            <a:rPr lang="en-US" sz="1600" kern="1200" dirty="0">
              <a:solidFill>
                <a:schemeClr val="tx1"/>
              </a:solidFill>
              <a:latin typeface="Arial" panose="020B0604020202020204" pitchFamily="34" charset="0"/>
              <a:cs typeface="Arial" panose="020B0604020202020204" pitchFamily="34" charset="0"/>
            </a:rPr>
            <a:t>Safety, </a:t>
          </a:r>
          <a:r>
            <a:rPr lang="en-US" sz="1600" b="1" i="1" kern="1200" dirty="0">
              <a:solidFill>
                <a:schemeClr val="tx1"/>
              </a:solidFill>
              <a:latin typeface="Arial" panose="020B0604020202020204" pitchFamily="34" charset="0"/>
              <a:cs typeface="Arial" panose="020B0604020202020204" pitchFamily="34" charset="0"/>
            </a:rPr>
            <a:t>Damage, Recovery</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Capital intensive, </a:t>
          </a:r>
          <a:r>
            <a:rPr lang="en-US" sz="1600" b="1" i="1" kern="1200" dirty="0">
              <a:solidFill>
                <a:schemeClr val="tx1"/>
              </a:solidFill>
              <a:latin typeface="Arial" panose="020B0604020202020204" pitchFamily="34" charset="0"/>
              <a:cs typeface="Arial" panose="020B0604020202020204" pitchFamily="34" charset="0"/>
            </a:rPr>
            <a:t>occasional insurance impacts</a:t>
          </a:r>
        </a:p>
        <a:p>
          <a:pPr marL="0" lvl="0" indent="0" algn="ctr" defTabSz="666750">
            <a:lnSpc>
              <a:spcPct val="90000"/>
            </a:lnSpc>
            <a:spcBef>
              <a:spcPct val="0"/>
            </a:spcBef>
            <a:spcAft>
              <a:spcPts val="1200"/>
            </a:spcAft>
            <a:buNone/>
          </a:pPr>
          <a:r>
            <a:rPr lang="en-US" sz="1600" b="1" i="1" kern="1200" dirty="0">
              <a:solidFill>
                <a:schemeClr val="tx1"/>
              </a:solidFill>
              <a:latin typeface="Arial" panose="020B0604020202020204" pitchFamily="34" charset="0"/>
              <a:cs typeface="Arial" panose="020B0604020202020204" pitchFamily="34" charset="0"/>
            </a:rPr>
            <a:t>Advanced analysis</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Individual buildings</a:t>
          </a:r>
        </a:p>
      </dsp:txBody>
      <dsp:txXfrm>
        <a:off x="4001181" y="875158"/>
        <a:ext cx="2934843" cy="3094634"/>
      </dsp:txXfrm>
    </dsp:sp>
    <dsp:sp modelId="{710D95C4-E8E4-4CCF-9BE3-166060BC3694}">
      <dsp:nvSpPr>
        <dsp:cNvPr id="0" name=""/>
        <dsp:cNvSpPr/>
      </dsp:nvSpPr>
      <dsp:spPr>
        <a:xfrm>
          <a:off x="3623642" y="268914"/>
          <a:ext cx="3375026" cy="5950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ts val="600"/>
            </a:spcAft>
            <a:buNone/>
          </a:pPr>
          <a:r>
            <a:rPr lang="en-US" sz="2000" kern="1200" dirty="0">
              <a:solidFill>
                <a:schemeClr val="bg1"/>
              </a:solidFill>
              <a:latin typeface="Arial" panose="020B0604020202020204" pitchFamily="34" charset="0"/>
              <a:cs typeface="Arial" panose="020B0604020202020204" pitchFamily="34" charset="0"/>
            </a:rPr>
            <a:t>Performance Based Design</a:t>
          </a:r>
        </a:p>
      </dsp:txBody>
      <dsp:txXfrm>
        <a:off x="3623642" y="268914"/>
        <a:ext cx="3375026" cy="595075"/>
      </dsp:txXfrm>
    </dsp:sp>
    <dsp:sp modelId="{FEA0A438-2693-4791-83C6-D8E133143631}">
      <dsp:nvSpPr>
        <dsp:cNvPr id="0" name=""/>
        <dsp:cNvSpPr/>
      </dsp:nvSpPr>
      <dsp:spPr>
        <a:xfrm>
          <a:off x="37122" y="899392"/>
          <a:ext cx="3701924" cy="2856523"/>
        </a:xfrm>
        <a:prstGeom prst="wedgeRectCallout">
          <a:avLst>
            <a:gd name="adj1" fmla="val 62500"/>
            <a:gd name="adj2" fmla="val 20830"/>
          </a:avLst>
        </a:prstGeom>
        <a:solidFill>
          <a:schemeClr val="accent1">
            <a:tint val="50000"/>
            <a:hueOff val="-13089511"/>
            <a:satOff val="-703"/>
            <a:lumOff val="113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50800" rIns="45720" bIns="50800" numCol="1" spcCol="1270" anchor="t" anchorCtr="0">
          <a:noAutofit/>
        </a:bodyPr>
        <a:lstStyle/>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Only considers design and construction</a:t>
          </a:r>
        </a:p>
        <a:p>
          <a:pPr marL="0" marR="0" lvl="0" indent="0" algn="ctr" defTabSz="914400" eaLnBrk="1" fontAlgn="auto" latinLnBrk="0" hangingPunct="1">
            <a:lnSpc>
              <a:spcPct val="100000"/>
            </a:lnSpc>
            <a:spcBef>
              <a:spcPct val="0"/>
            </a:spcBef>
            <a:spcAft>
              <a:spcPts val="1200"/>
            </a:spcAft>
            <a:buClrTx/>
            <a:buSzTx/>
            <a:buFontTx/>
            <a:buNone/>
            <a:tabLst/>
            <a:defRPr/>
          </a:pPr>
          <a:r>
            <a:rPr lang="en-US" sz="1600" kern="1200" dirty="0">
              <a:solidFill>
                <a:schemeClr val="tx1"/>
              </a:solidFill>
              <a:latin typeface="Arial" panose="020B0604020202020204" pitchFamily="34" charset="0"/>
              <a:cs typeface="Arial" panose="020B0604020202020204" pitchFamily="34" charset="0"/>
            </a:rPr>
            <a:t>Safety Only</a:t>
          </a:r>
        </a:p>
        <a:p>
          <a:pPr marL="0" marR="0" lvl="0" indent="0" algn="ctr" defTabSz="914400" eaLnBrk="1" fontAlgn="auto" latinLnBrk="0" hangingPunct="1">
            <a:lnSpc>
              <a:spcPct val="100000"/>
            </a:lnSpc>
            <a:spcBef>
              <a:spcPct val="0"/>
            </a:spcBef>
            <a:spcAft>
              <a:spcPts val="1200"/>
            </a:spcAft>
            <a:buClrTx/>
            <a:buSzTx/>
            <a:buFontTx/>
            <a:buNone/>
            <a:tabLst/>
            <a:defRPr/>
          </a:pPr>
          <a:r>
            <a:rPr lang="en-US" sz="1600" kern="1200" dirty="0">
              <a:solidFill>
                <a:schemeClr val="tx1"/>
              </a:solidFill>
              <a:latin typeface="Arial" panose="020B0604020202020204" pitchFamily="34" charset="0"/>
              <a:cs typeface="Arial" panose="020B0604020202020204" pitchFamily="34" charset="0"/>
            </a:rPr>
            <a:t>Capital intensive</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Prescriptive</a:t>
          </a:r>
        </a:p>
        <a:p>
          <a:pPr marL="0" lvl="0" indent="0" algn="ctr" defTabSz="666750">
            <a:lnSpc>
              <a:spcPct val="90000"/>
            </a:lnSpc>
            <a:spcBef>
              <a:spcPct val="0"/>
            </a:spcBef>
            <a:spcAft>
              <a:spcPts val="1200"/>
            </a:spcAft>
            <a:buNone/>
          </a:pPr>
          <a:r>
            <a:rPr lang="en-US" sz="1600" kern="1200" dirty="0">
              <a:solidFill>
                <a:schemeClr val="tx1"/>
              </a:solidFill>
              <a:latin typeface="Arial" panose="020B0604020202020204" pitchFamily="34" charset="0"/>
              <a:cs typeface="Arial" panose="020B0604020202020204" pitchFamily="34" charset="0"/>
            </a:rPr>
            <a:t>Individual buildings only</a:t>
          </a:r>
        </a:p>
        <a:p>
          <a:pPr marL="0" lvl="0" indent="0" algn="ctr" defTabSz="666750">
            <a:lnSpc>
              <a:spcPct val="90000"/>
            </a:lnSpc>
            <a:spcBef>
              <a:spcPct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dsp:txBody>
      <dsp:txXfrm>
        <a:off x="506943" y="899392"/>
        <a:ext cx="3232102" cy="2856523"/>
      </dsp:txXfrm>
    </dsp:sp>
    <dsp:sp modelId="{3CC822B0-5B89-4303-83F3-02695B899C9C}">
      <dsp:nvSpPr>
        <dsp:cNvPr id="0" name=""/>
        <dsp:cNvSpPr/>
      </dsp:nvSpPr>
      <dsp:spPr>
        <a:xfrm>
          <a:off x="25950" y="411981"/>
          <a:ext cx="3701924" cy="47622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ts val="600"/>
            </a:spcAft>
            <a:buNone/>
          </a:pPr>
          <a:r>
            <a:rPr lang="en-US" sz="2000" kern="1200" dirty="0">
              <a:solidFill>
                <a:schemeClr val="bg1"/>
              </a:solidFill>
              <a:latin typeface="Arial" panose="020B0604020202020204" pitchFamily="34" charset="0"/>
              <a:cs typeface="Arial" panose="020B0604020202020204" pitchFamily="34" charset="0"/>
            </a:rPr>
            <a:t>Code Based Design</a:t>
          </a:r>
        </a:p>
      </dsp:txBody>
      <dsp:txXfrm>
        <a:off x="25950" y="411981"/>
        <a:ext cx="3701924" cy="476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C73E0-3997-460B-8281-545D4E903D4E}">
      <dsp:nvSpPr>
        <dsp:cNvPr id="0" name=""/>
        <dsp:cNvSpPr/>
      </dsp:nvSpPr>
      <dsp:spPr>
        <a:xfrm>
          <a:off x="2719" y="834092"/>
          <a:ext cx="958244" cy="95824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Build</a:t>
          </a:r>
        </a:p>
      </dsp:txBody>
      <dsp:txXfrm>
        <a:off x="143051" y="974424"/>
        <a:ext cx="677580" cy="677580"/>
      </dsp:txXfrm>
    </dsp:sp>
    <dsp:sp modelId="{25D08A1F-A714-4F48-A231-3ED2344C35C5}">
      <dsp:nvSpPr>
        <dsp:cNvPr id="0" name=""/>
        <dsp:cNvSpPr/>
      </dsp:nvSpPr>
      <dsp:spPr>
        <a:xfrm>
          <a:off x="1038772" y="1035324"/>
          <a:ext cx="555781" cy="555781"/>
        </a:xfrm>
        <a:prstGeom prst="mathPlus">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112441" y="1247855"/>
        <a:ext cx="408443" cy="130719"/>
      </dsp:txXfrm>
    </dsp:sp>
    <dsp:sp modelId="{BCE8AB95-D8AB-4C91-8C00-9F35ABFA2C69}">
      <dsp:nvSpPr>
        <dsp:cNvPr id="0" name=""/>
        <dsp:cNvSpPr/>
      </dsp:nvSpPr>
      <dsp:spPr>
        <a:xfrm>
          <a:off x="1672363" y="834092"/>
          <a:ext cx="958244" cy="958244"/>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Energy Use</a:t>
          </a:r>
        </a:p>
      </dsp:txBody>
      <dsp:txXfrm>
        <a:off x="1812695" y="974424"/>
        <a:ext cx="677580" cy="677580"/>
      </dsp:txXfrm>
    </dsp:sp>
    <dsp:sp modelId="{3C592B77-742A-42F2-BC6D-14E0A593F213}">
      <dsp:nvSpPr>
        <dsp:cNvPr id="0" name=""/>
        <dsp:cNvSpPr/>
      </dsp:nvSpPr>
      <dsp:spPr>
        <a:xfrm>
          <a:off x="2708417" y="1035324"/>
          <a:ext cx="555781" cy="555781"/>
        </a:xfrm>
        <a:prstGeom prst="mathPlus">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782086" y="1247855"/>
        <a:ext cx="408443" cy="130719"/>
      </dsp:txXfrm>
    </dsp:sp>
    <dsp:sp modelId="{657B74A9-2759-47FA-949F-66EF807CAE62}">
      <dsp:nvSpPr>
        <dsp:cNvPr id="0" name=""/>
        <dsp:cNvSpPr/>
      </dsp:nvSpPr>
      <dsp:spPr>
        <a:xfrm>
          <a:off x="3342008" y="834092"/>
          <a:ext cx="958244" cy="958244"/>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Wear &amp; Tear</a:t>
          </a:r>
        </a:p>
      </dsp:txBody>
      <dsp:txXfrm>
        <a:off x="3482340" y="974424"/>
        <a:ext cx="677580" cy="677580"/>
      </dsp:txXfrm>
    </dsp:sp>
    <dsp:sp modelId="{86E00767-7498-4F32-9671-D8772223C17E}">
      <dsp:nvSpPr>
        <dsp:cNvPr id="0" name=""/>
        <dsp:cNvSpPr/>
      </dsp:nvSpPr>
      <dsp:spPr>
        <a:xfrm>
          <a:off x="4378062" y="1035324"/>
          <a:ext cx="555781" cy="555781"/>
        </a:xfrm>
        <a:prstGeom prst="mathPlus">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451731" y="1247855"/>
        <a:ext cx="408443" cy="130719"/>
      </dsp:txXfrm>
    </dsp:sp>
    <dsp:sp modelId="{5851D7AE-C687-4861-8F0F-6A1CCE75B9FE}">
      <dsp:nvSpPr>
        <dsp:cNvPr id="0" name=""/>
        <dsp:cNvSpPr/>
      </dsp:nvSpPr>
      <dsp:spPr>
        <a:xfrm>
          <a:off x="5011653" y="834092"/>
          <a:ext cx="958244" cy="958244"/>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Hazard Repair</a:t>
          </a:r>
        </a:p>
      </dsp:txBody>
      <dsp:txXfrm>
        <a:off x="5151985" y="974424"/>
        <a:ext cx="677580" cy="677580"/>
      </dsp:txXfrm>
    </dsp:sp>
    <dsp:sp modelId="{642D6B06-1FBA-406E-BDE4-61B00C7B471A}">
      <dsp:nvSpPr>
        <dsp:cNvPr id="0" name=""/>
        <dsp:cNvSpPr/>
      </dsp:nvSpPr>
      <dsp:spPr>
        <a:xfrm>
          <a:off x="6047706" y="1035324"/>
          <a:ext cx="555781" cy="555781"/>
        </a:xfrm>
        <a:prstGeom prst="mathPlus">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121375" y="1247855"/>
        <a:ext cx="408443" cy="130719"/>
      </dsp:txXfrm>
    </dsp:sp>
    <dsp:sp modelId="{7137FD61-0E69-40DB-B5F1-1C60A779397A}">
      <dsp:nvSpPr>
        <dsp:cNvPr id="0" name=""/>
        <dsp:cNvSpPr/>
      </dsp:nvSpPr>
      <dsp:spPr>
        <a:xfrm>
          <a:off x="6681298" y="834092"/>
          <a:ext cx="958244" cy="958244"/>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End of Life</a:t>
          </a:r>
        </a:p>
      </dsp:txBody>
      <dsp:txXfrm>
        <a:off x="6821630" y="974424"/>
        <a:ext cx="677580" cy="677580"/>
      </dsp:txXfrm>
    </dsp:sp>
    <dsp:sp modelId="{5898AC68-087B-4E00-AD16-32EC3BF936D1}">
      <dsp:nvSpPr>
        <dsp:cNvPr id="0" name=""/>
        <dsp:cNvSpPr/>
      </dsp:nvSpPr>
      <dsp:spPr>
        <a:xfrm>
          <a:off x="7717351" y="1035324"/>
          <a:ext cx="555781" cy="555781"/>
        </a:xfrm>
        <a:prstGeom prst="mathEqual">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791020" y="1149815"/>
        <a:ext cx="408443" cy="326799"/>
      </dsp:txXfrm>
    </dsp:sp>
    <dsp:sp modelId="{320E69C0-758A-4C6B-9DE5-7B372E2787DE}">
      <dsp:nvSpPr>
        <dsp:cNvPr id="0" name=""/>
        <dsp:cNvSpPr/>
      </dsp:nvSpPr>
      <dsp:spPr>
        <a:xfrm>
          <a:off x="8350942" y="834092"/>
          <a:ext cx="958244" cy="95824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Life Cycle</a:t>
          </a:r>
        </a:p>
      </dsp:txBody>
      <dsp:txXfrm>
        <a:off x="8491274" y="974424"/>
        <a:ext cx="677580" cy="677580"/>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8B6BBE-18DB-4643-92A4-396418B9E3C7}"/>
              </a:ext>
            </a:extLst>
          </p:cNvPr>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a:extLst>
              <a:ext uri="{FF2B5EF4-FFF2-40B4-BE49-F238E27FC236}">
                <a16:creationId xmlns:a16="http://schemas.microsoft.com/office/drawing/2014/main" id="{FB11A34E-4EA0-4C9B-8626-2B68F7DFCC33}"/>
              </a:ext>
            </a:extLst>
          </p:cNvPr>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r>
              <a:rPr lang="en-US"/>
              <a:t>1/27/2021</a:t>
            </a:r>
          </a:p>
        </p:txBody>
      </p:sp>
      <p:sp>
        <p:nvSpPr>
          <p:cNvPr id="4" name="Footer Placeholder 3">
            <a:extLst>
              <a:ext uri="{FF2B5EF4-FFF2-40B4-BE49-F238E27FC236}">
                <a16:creationId xmlns:a16="http://schemas.microsoft.com/office/drawing/2014/main" id="{2055F4A1-A732-4D57-B880-80C6999E4804}"/>
              </a:ext>
            </a:extLst>
          </p:cNvPr>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90FB53-B7F9-4A4A-B063-EDD53195A381}"/>
              </a:ext>
            </a:extLst>
          </p:cNvPr>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AB187A9A-578F-4B42-9D0F-D16723A42AE3}" type="slidenum">
              <a:rPr lang="en-US" smtClean="0"/>
              <a:t>‹#›</a:t>
            </a:fld>
            <a:endParaRPr lang="en-US"/>
          </a:p>
        </p:txBody>
      </p:sp>
    </p:spTree>
    <p:extLst>
      <p:ext uri="{BB962C8B-B14F-4D97-AF65-F5344CB8AC3E}">
        <p14:creationId xmlns:p14="http://schemas.microsoft.com/office/powerpoint/2010/main" val="18315636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r>
              <a:rPr lang="en-US"/>
              <a:t>1/27/2021</a:t>
            </a: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230C6E3A-54EF-4C3D-8D5A-31DFE0A76C37}" type="slidenum">
              <a:rPr lang="en-US" smtClean="0"/>
              <a:t>‹#›</a:t>
            </a:fld>
            <a:endParaRPr lang="en-US"/>
          </a:p>
        </p:txBody>
      </p:sp>
    </p:spTree>
    <p:extLst>
      <p:ext uri="{BB962C8B-B14F-4D97-AF65-F5344CB8AC3E}">
        <p14:creationId xmlns:p14="http://schemas.microsoft.com/office/powerpoint/2010/main" val="354401489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everyone for joining the presentation today, and a special thank you to the organizers of New York Build for inviting me to speak with you today.</a:t>
            </a:r>
          </a:p>
          <a:p>
            <a:endParaRPr lang="en-US" dirty="0"/>
          </a:p>
          <a:p>
            <a:r>
              <a:rPr lang="en-US" dirty="0"/>
              <a:t>We are going to be talking Resiliency today, this presentation is an intro or a primer to the concept of resiliency to the architecture, design and construction community, to communicate a sense of why resiliency should be an important consideration beyond minimum code requirements and provide a sense of scale to the impact that natural disasters pose to our society today.</a:t>
            </a:r>
          </a:p>
          <a:p>
            <a:endParaRPr lang="en-US" dirty="0"/>
          </a:p>
        </p:txBody>
      </p:sp>
      <p:sp>
        <p:nvSpPr>
          <p:cNvPr id="4" name="Slide Number Placeholder 3"/>
          <p:cNvSpPr>
            <a:spLocks noGrp="1"/>
          </p:cNvSpPr>
          <p:nvPr>
            <p:ph type="sldNum" sz="quarter" idx="5"/>
          </p:nvPr>
        </p:nvSpPr>
        <p:spPr/>
        <p:txBody>
          <a:bodyPr/>
          <a:lstStyle/>
          <a:p>
            <a:fld id="{6B556AE2-4DF5-9E4F-9DA6-E1DB9F672F74}" type="slidenum">
              <a:rPr lang="en-US" smtClean="0"/>
              <a:t>1</a:t>
            </a:fld>
            <a:endParaRPr lang="en-US"/>
          </a:p>
        </p:txBody>
      </p:sp>
    </p:spTree>
    <p:extLst>
      <p:ext uri="{BB962C8B-B14F-4D97-AF65-F5344CB8AC3E}">
        <p14:creationId xmlns:p14="http://schemas.microsoft.com/office/powerpoint/2010/main" val="2680727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Structure fires, whether caused by accident, arson, or wildfires result in significant loss of life and property each year. </a:t>
            </a:r>
          </a:p>
          <a:p>
            <a:pPr defTabSz="931591">
              <a:defRPr/>
            </a:pPr>
            <a:endParaRPr lang="en-US" dirty="0"/>
          </a:p>
          <a:p>
            <a:pPr defTabSz="931591">
              <a:defRPr/>
            </a:pPr>
            <a:r>
              <a:rPr lang="en-US" dirty="0"/>
              <a:t>FIRE KILLS MORE AMERICANS THAT ALL NATURAL DISASTERS COMBINED.</a:t>
            </a:r>
          </a:p>
          <a:p>
            <a:pPr defTabSz="931591">
              <a:defRPr/>
            </a:pPr>
            <a:endParaRPr lang="en-US" dirty="0"/>
          </a:p>
          <a:p>
            <a:pPr defTabSz="931591">
              <a:defRPr/>
            </a:pPr>
            <a:r>
              <a:rPr lang="en-US" dirty="0"/>
              <a:t>Designing buildings using a balanced design approach—combining active and passive fire protection strategies—can help save lives and reduce property damage.</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10</a:t>
            </a:fld>
            <a:endParaRPr lang="en-CA"/>
          </a:p>
        </p:txBody>
      </p:sp>
      <p:sp>
        <p:nvSpPr>
          <p:cNvPr id="5" name="Date Placeholder 4">
            <a:extLst>
              <a:ext uri="{FF2B5EF4-FFF2-40B4-BE49-F238E27FC236}">
                <a16:creationId xmlns:a16="http://schemas.microsoft.com/office/drawing/2014/main" id="{BE629EA8-F5C1-41BD-AD24-F410B5B86E03}"/>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52244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relaxed building codes, developers have increased the use of combustible wood-frame construction for multifamily construction (apartments, condominiums, hotels, dormitories, and long-term care facilities) resulting in a rash of fires across the country that are reducing these buildings to ashes, putting lives and communities at risk. </a:t>
            </a:r>
          </a:p>
          <a:p>
            <a:endParaRPr lang="en-US" dirty="0"/>
          </a:p>
          <a:p>
            <a:r>
              <a:rPr lang="en-US" dirty="0"/>
              <a:t>According to the article </a:t>
            </a:r>
            <a:r>
              <a:rPr lang="en-US" i="1" dirty="0"/>
              <a:t>America Is Burning,</a:t>
            </a:r>
            <a:r>
              <a:rPr lang="en-US" dirty="0"/>
              <a:t> by Build with Strength, “The recent spate of fires in low- and mid-rise structures throughout the country is raising questions and concerns about the safety of wood-frame buildings,” of this size.</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11</a:t>
            </a:fld>
            <a:endParaRPr lang="en-CA"/>
          </a:p>
        </p:txBody>
      </p:sp>
      <p:sp>
        <p:nvSpPr>
          <p:cNvPr id="5" name="Date Placeholder 4">
            <a:extLst>
              <a:ext uri="{FF2B5EF4-FFF2-40B4-BE49-F238E27FC236}">
                <a16:creationId xmlns:a16="http://schemas.microsoft.com/office/drawing/2014/main" id="{A2289470-D90C-43F4-A23F-AEC04EF406AD}"/>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71485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[Communities and surrounding businesses often don’t survive. </a:t>
            </a:r>
          </a:p>
          <a:p>
            <a:pPr defTabSz="931591">
              <a:defRPr/>
            </a:pPr>
            <a:endParaRPr lang="en-US" dirty="0"/>
          </a:p>
          <a:p>
            <a:pPr defTabSz="931591">
              <a:defRPr/>
            </a:pPr>
            <a:r>
              <a:rPr lang="en-US" dirty="0"/>
              <a:t>Not only must businesses and residents endure the disruption of construction of the original building, but they then must endure further losses from business disruption and relocation while the new building is rebuilt after one of these devastating fire events.]</a:t>
            </a:r>
          </a:p>
          <a:p>
            <a:pPr defTabSz="931591">
              <a:defRPr/>
            </a:pPr>
            <a:endParaRPr lang="en-US" dirty="0"/>
          </a:p>
          <a:p>
            <a:pPr eaLnBrk="1" hangingPunct="1"/>
            <a:r>
              <a:rPr lang="en-US" dirty="0"/>
              <a:t>When we talk about building code requirements, It should be noted that codes are the minimum requirements not the highest performing systems or buildings.</a:t>
            </a:r>
          </a:p>
          <a:p>
            <a:pPr eaLnBrk="1" hangingPunct="1"/>
            <a:endParaRPr lang="en-US" dirty="0"/>
          </a:p>
          <a:p>
            <a:pPr defTabSz="931717">
              <a:defRPr/>
            </a:pPr>
            <a:r>
              <a:rPr lang="en-US" dirty="0"/>
              <a:t>Codes are the minimum requirements – “the basement”</a:t>
            </a:r>
          </a:p>
          <a:p>
            <a:r>
              <a:rPr lang="en-US" dirty="0"/>
              <a:t>Worst</a:t>
            </a:r>
            <a:r>
              <a:rPr lang="en-US" baseline="0" dirty="0"/>
              <a:t> building you can legally build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12</a:t>
            </a:fld>
            <a:endParaRPr lang="en-CA"/>
          </a:p>
        </p:txBody>
      </p:sp>
      <p:sp>
        <p:nvSpPr>
          <p:cNvPr id="5" name="Date Placeholder 4">
            <a:extLst>
              <a:ext uri="{FF2B5EF4-FFF2-40B4-BE49-F238E27FC236}">
                <a16:creationId xmlns:a16="http://schemas.microsoft.com/office/drawing/2014/main" id="{570FA7CF-3042-496F-B39D-1AC01EF7A2EE}"/>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4007801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You can see in this graph adapted from the NOAA that billion-dollar disaster events are increasing.</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13</a:t>
            </a:fld>
            <a:endParaRPr lang="en-CA"/>
          </a:p>
        </p:txBody>
      </p:sp>
      <p:sp>
        <p:nvSpPr>
          <p:cNvPr id="5" name="Date Placeholder 4">
            <a:extLst>
              <a:ext uri="{FF2B5EF4-FFF2-40B4-BE49-F238E27FC236}">
                <a16:creationId xmlns:a16="http://schemas.microsoft.com/office/drawing/2014/main" id="{A681FFE3-B87F-4EF7-AFEB-89D466AD732E}"/>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49019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of billion dollar disaster events </a:t>
            </a:r>
          </a:p>
          <a:p>
            <a:r>
              <a:rPr lang="en-US" dirty="0"/>
              <a:t>2017 – 318.6</a:t>
            </a:r>
          </a:p>
          <a:p>
            <a:r>
              <a:rPr lang="en-US" dirty="0"/>
              <a:t>2018 – 92.1</a:t>
            </a:r>
          </a:p>
          <a:p>
            <a:r>
              <a:rPr lang="en-US" dirty="0"/>
              <a:t>2019 – 45.4</a:t>
            </a:r>
          </a:p>
          <a:p>
            <a:r>
              <a:rPr lang="en-US" dirty="0"/>
              <a:t>2020 – 95.0</a:t>
            </a:r>
          </a:p>
        </p:txBody>
      </p:sp>
      <p:sp>
        <p:nvSpPr>
          <p:cNvPr id="4" name="Slide Number Placeholder 3"/>
          <p:cNvSpPr>
            <a:spLocks noGrp="1"/>
          </p:cNvSpPr>
          <p:nvPr>
            <p:ph type="sldNum" sz="quarter" idx="5"/>
          </p:nvPr>
        </p:nvSpPr>
        <p:spPr/>
        <p:txBody>
          <a:bodyPr/>
          <a:lstStyle/>
          <a:p>
            <a:fld id="{BDCEE269-D5B8-4A80-B47E-967A0416FDA4}" type="slidenum">
              <a:rPr lang="en-CA" smtClean="0"/>
              <a:t>14</a:t>
            </a:fld>
            <a:endParaRPr lang="en-CA"/>
          </a:p>
        </p:txBody>
      </p:sp>
      <p:sp>
        <p:nvSpPr>
          <p:cNvPr id="5" name="Date Placeholder 4">
            <a:extLst>
              <a:ext uri="{FF2B5EF4-FFF2-40B4-BE49-F238E27FC236}">
                <a16:creationId xmlns:a16="http://schemas.microsoft.com/office/drawing/2014/main" id="{2F4E90DA-846A-45A4-A018-FE7FC4F4F77E}"/>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7926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0.  This is because According to the United States Census Bureau, in the last several decades, population in the United States has increased and migrated toward the coasts, concentrating along the earthquake-wildfire-prone Pacific coast and the hurricane-prone Atlantic and Gulf coasts.</a:t>
            </a:r>
          </a:p>
          <a:p>
            <a:pPr defTabSz="931591">
              <a:defRPr/>
            </a:pPr>
            <a:endParaRPr lang="en-US" dirty="0"/>
          </a:p>
          <a:p>
            <a:pPr defTabSz="931591">
              <a:defRPr/>
            </a:pPr>
            <a:r>
              <a:rPr lang="en-US" dirty="0"/>
              <a:t>1.  For example, while California’s Los Angeles County accounts for only 2.5% and Florida's Miami-Dade County accounts for only 14% of their respective states land area, they contain 30% of their state’s property value. </a:t>
            </a:r>
          </a:p>
          <a:p>
            <a:pPr defTabSz="931591">
              <a:defRPr/>
            </a:pPr>
            <a:endParaRPr lang="en-US" dirty="0"/>
          </a:p>
          <a:p>
            <a:pPr defTabSz="931591">
              <a:defRPr/>
            </a:pPr>
            <a:endParaRPr lang="en-US" dirty="0"/>
          </a:p>
          <a:p>
            <a:pPr defTabSz="931591">
              <a:defRPr/>
            </a:pPr>
            <a:r>
              <a:rPr lang="en-US" dirty="0"/>
              <a:t>4. It’s time to rethink the way we build to meet the challenge of the next natural disaster.</a:t>
            </a:r>
          </a:p>
          <a:p>
            <a:pPr defTabSz="931591">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15</a:t>
            </a:fld>
            <a:endParaRPr lang="en-CA"/>
          </a:p>
        </p:txBody>
      </p:sp>
      <p:sp>
        <p:nvSpPr>
          <p:cNvPr id="5" name="Date Placeholder 4">
            <a:extLst>
              <a:ext uri="{FF2B5EF4-FFF2-40B4-BE49-F238E27FC236}">
                <a16:creationId xmlns:a16="http://schemas.microsoft.com/office/drawing/2014/main" id="{931E1FE9-F0B6-4DF0-B364-DA579DDD5B6B}"/>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31353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This leads us to the definition of Resilience.  The dictionary definition for resilience is “The capacity to recover quickly from difficulties; toughness.”</a:t>
            </a:r>
          </a:p>
          <a:p>
            <a:endParaRPr lang="en-US" dirty="0"/>
          </a:p>
          <a:p>
            <a:r>
              <a:rPr lang="en-US" dirty="0"/>
              <a:t>1. Expressed in other words, resilience is the time it takes a community to recover from a natural disaster, such as fire or other …</a:t>
            </a:r>
          </a:p>
        </p:txBody>
      </p:sp>
      <p:sp>
        <p:nvSpPr>
          <p:cNvPr id="4" name="Slide Number Placeholder 3"/>
          <p:cNvSpPr>
            <a:spLocks noGrp="1"/>
          </p:cNvSpPr>
          <p:nvPr>
            <p:ph type="sldNum" sz="quarter" idx="5"/>
          </p:nvPr>
        </p:nvSpPr>
        <p:spPr/>
        <p:txBody>
          <a:bodyPr/>
          <a:lstStyle/>
          <a:p>
            <a:fld id="{BDCEE269-D5B8-4A80-B47E-967A0416FDA4}" type="slidenum">
              <a:rPr lang="en-CA" smtClean="0"/>
              <a:t>16</a:t>
            </a:fld>
            <a:endParaRPr lang="en-CA"/>
          </a:p>
        </p:txBody>
      </p:sp>
      <p:sp>
        <p:nvSpPr>
          <p:cNvPr id="5" name="Date Placeholder 4">
            <a:extLst>
              <a:ext uri="{FF2B5EF4-FFF2-40B4-BE49-F238E27FC236}">
                <a16:creationId xmlns:a16="http://schemas.microsoft.com/office/drawing/2014/main" id="{64243E10-5F8A-4090-A08A-97800296E845}"/>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7792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If we identify resiliency, not solely as a state of preparedness for disaster (such as stocking up on food and water and having a plan in place to search and recover people in distress), but as a desired characteristic of a sustainable society, one that has more control of its basic human needs such as shelter, food, water, energy, communications, and commerce, we can begin to see the relationship between resilience and sustainability.</a:t>
            </a:r>
          </a:p>
          <a:p>
            <a:endParaRPr lang="en-US" dirty="0"/>
          </a:p>
          <a:p>
            <a:pPr defTabSz="931591">
              <a:defRPr/>
            </a:pPr>
            <a:r>
              <a:rPr lang="en-US" dirty="0"/>
              <a:t>For a community to be truly resilient it must address all human needs to some degree, but the very basic of all human needs is shelter. This means designing buildings to resist hazards such as flooding, wind, sea level rise, wildfires, and other hazards.</a:t>
            </a:r>
          </a:p>
          <a:p>
            <a:endParaRPr lang="en-US" dirty="0"/>
          </a:p>
          <a:p>
            <a:r>
              <a:rPr lang="en-US" dirty="0"/>
              <a:t>1.  Otherwise, the environmental, economic, and societal burden of our built environment could be overwhelming. A building that requires frequent repair and maintenance or complete replacement after a disaster would result in unnecessary cost, from both private and public sources, and environmental burdens including energy, waste, and emissions due to disposal, repair, and replacement. </a:t>
            </a:r>
          </a:p>
          <a:p>
            <a:endParaRPr lang="en-US" dirty="0"/>
          </a:p>
          <a:p>
            <a:r>
              <a:rPr lang="en-US" dirty="0"/>
              <a:t>Of course, it’s one thing to describe resilience in generalities and another to design a building to mitigate natural disasters.   </a:t>
            </a:r>
          </a:p>
          <a:p>
            <a:endParaRPr lang="en-US" dirty="0"/>
          </a:p>
          <a:p>
            <a:r>
              <a:rPr lang="en-US" b="1" kern="1200" baseline="0" dirty="0">
                <a:solidFill>
                  <a:schemeClr val="bg1"/>
                </a:solidFill>
                <a:effectLst/>
                <a:latin typeface="Helvetica Neue Condensed Black" charset="0"/>
                <a:ea typeface="Helvetica Neue Condensed Black" charset="0"/>
                <a:cs typeface="Helvetica Neue Condensed Black" charset="0"/>
              </a:rPr>
              <a:t>As I mentioned earlier in the presentation, Building Code Minimums </a:t>
            </a:r>
            <a:r>
              <a:rPr lang="en-US" b="1" kern="1200" baseline="0" dirty="0">
                <a:solidFill>
                  <a:schemeClr val="accent1"/>
                </a:solidFill>
                <a:effectLst/>
                <a:latin typeface="Helvetica Neue Condensed Black" charset="0"/>
                <a:ea typeface="Helvetica Neue Condensed Black" charset="0"/>
                <a:cs typeface="Helvetica Neue Condensed Black" charset="0"/>
              </a:rPr>
              <a:t>are not adequate to ensure</a:t>
            </a:r>
            <a:r>
              <a:rPr lang="en-US" b="1" kern="1200" dirty="0">
                <a:solidFill>
                  <a:schemeClr val="accent1"/>
                </a:solidFill>
                <a:effectLst/>
                <a:latin typeface="Helvetica Neue Condensed Black" charset="0"/>
                <a:ea typeface="Helvetica Neue Condensed Black" charset="0"/>
                <a:cs typeface="Helvetica Neue Condensed Black" charset="0"/>
              </a:rPr>
              <a:t> resident comfort, security or safe harbor from threats.</a:t>
            </a:r>
            <a:endParaRPr lang="en-US" dirty="0"/>
          </a:p>
          <a:p>
            <a:r>
              <a:rPr lang="en-US" b="1" kern="1200" baseline="0" dirty="0">
                <a:solidFill>
                  <a:schemeClr val="bg1"/>
                </a:solidFill>
                <a:effectLst/>
                <a:latin typeface="Helvetica Neue Condensed Black" charset="0"/>
                <a:ea typeface="Helvetica Neue Condensed Black" charset="0"/>
                <a:cs typeface="Helvetica Neue Condensed Black" charset="0"/>
              </a:rPr>
              <a:t>If you don’t insist </a:t>
            </a:r>
            <a:r>
              <a:rPr lang="en-US" b="1" kern="1200" baseline="0" dirty="0">
                <a:solidFill>
                  <a:srgbClr val="00B0F0"/>
                </a:solidFill>
                <a:effectLst/>
                <a:latin typeface="Helvetica Neue Condensed Black" charset="0"/>
                <a:ea typeface="Helvetica Neue Condensed Black" charset="0"/>
                <a:cs typeface="Helvetica Neue Condensed Black" charset="0"/>
              </a:rPr>
              <a:t>on more resilient “code-plus” design, minimum is most likely what you will get</a:t>
            </a:r>
            <a:r>
              <a:rPr lang="en-US" b="1" kern="1200" dirty="0">
                <a:solidFill>
                  <a:srgbClr val="00B0F0"/>
                </a:solidFill>
                <a:effectLst/>
                <a:latin typeface="Helvetica Neue Condensed Black" charset="0"/>
                <a:ea typeface="Helvetica Neue Condensed Black" charset="0"/>
                <a:cs typeface="Helvetica Neue Condensed Black"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17</a:t>
            </a:fld>
            <a:endParaRPr lang="en-CA"/>
          </a:p>
        </p:txBody>
      </p:sp>
      <p:sp>
        <p:nvSpPr>
          <p:cNvPr id="5" name="Date Placeholder 4">
            <a:extLst>
              <a:ext uri="{FF2B5EF4-FFF2-40B4-BE49-F238E27FC236}">
                <a16:creationId xmlns:a16="http://schemas.microsoft.com/office/drawing/2014/main" id="{14241D0E-4B17-4031-BEE8-B1B484C659F1}"/>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29999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18</a:t>
            </a:fld>
            <a:endParaRPr lang="en-CA"/>
          </a:p>
        </p:txBody>
      </p:sp>
      <p:sp>
        <p:nvSpPr>
          <p:cNvPr id="5" name="Date Placeholder 4">
            <a:extLst>
              <a:ext uri="{FF2B5EF4-FFF2-40B4-BE49-F238E27FC236}">
                <a16:creationId xmlns:a16="http://schemas.microsoft.com/office/drawing/2014/main" id="{FD79625F-0C90-486E-9BBE-1D0F11F44962}"/>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368571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address or incorporate disaster resilience into our design and planning process?</a:t>
            </a:r>
          </a:p>
        </p:txBody>
      </p:sp>
      <p:sp>
        <p:nvSpPr>
          <p:cNvPr id="4" name="Date Placeholder 3"/>
          <p:cNvSpPr>
            <a:spLocks noGrp="1"/>
          </p:cNvSpPr>
          <p:nvPr>
            <p:ph type="dt" idx="1"/>
          </p:nvPr>
        </p:nvSpPr>
        <p:spPr/>
        <p:txBody>
          <a:bodyPr/>
          <a:lstStyle/>
          <a:p>
            <a:r>
              <a:rPr lang="en-US"/>
              <a:t>1/27/2021</a:t>
            </a:r>
            <a:endParaRPr lang="en-CA"/>
          </a:p>
        </p:txBody>
      </p:sp>
      <p:sp>
        <p:nvSpPr>
          <p:cNvPr id="5" name="Slide Number Placeholder 4"/>
          <p:cNvSpPr>
            <a:spLocks noGrp="1"/>
          </p:cNvSpPr>
          <p:nvPr>
            <p:ph type="sldNum" sz="quarter" idx="5"/>
          </p:nvPr>
        </p:nvSpPr>
        <p:spPr/>
        <p:txBody>
          <a:bodyPr/>
          <a:lstStyle/>
          <a:p>
            <a:fld id="{BDCEE269-D5B8-4A80-B47E-967A0416FDA4}" type="slidenum">
              <a:rPr lang="en-CA" smtClean="0"/>
              <a:t>19</a:t>
            </a:fld>
            <a:endParaRPr lang="en-CA"/>
          </a:p>
        </p:txBody>
      </p:sp>
    </p:spTree>
    <p:extLst>
      <p:ext uri="{BB962C8B-B14F-4D97-AF65-F5344CB8AC3E}">
        <p14:creationId xmlns:p14="http://schemas.microsoft.com/office/powerpoint/2010/main" val="323537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Over the past several decades, there has been a continuous increase in human and economic loss from disaster events. The rise in disasters and their consequences is related to a rise in people’s vulnerability, induced by human development. However, examples of resiliency planning and more stringent building code requirements still lag. This presentation offers a view on emerging risks and opportunities as human and economic losses from disasters increase, with the overarching goal of supporting and advancing resilience in future construction of buildings and critical infrastructure. </a:t>
            </a:r>
          </a:p>
          <a:p>
            <a:pPr defTabSz="931591">
              <a:defRPr/>
            </a:pPr>
            <a:endParaRPr lang="en-US" dirty="0"/>
          </a:p>
          <a:p>
            <a:r>
              <a:rPr lang="en-CA" dirty="0"/>
              <a:t>At the end of this program, participants will be able to:</a:t>
            </a:r>
          </a:p>
          <a:p>
            <a:endParaRPr lang="en-CA" sz="800" dirty="0"/>
          </a:p>
          <a:p>
            <a:pPr marL="291122" indent="-291122">
              <a:buFont typeface="Arial" pitchFamily="34" charset="0"/>
              <a:buChar char="•"/>
            </a:pPr>
            <a:r>
              <a:rPr lang="en-US" dirty="0"/>
              <a:t>Recognize the increased risks from natural hazards and how resilient construction can support long-term sustainability by addressing life safety and building functionality</a:t>
            </a:r>
          </a:p>
          <a:p>
            <a:pPr marL="291122" indent="-291122">
              <a:buFont typeface="Arial" pitchFamily="34" charset="0"/>
              <a:buChar char="•"/>
            </a:pPr>
            <a:r>
              <a:rPr lang="en-US" dirty="0"/>
              <a:t>Identify approaches to mitigate the effects of natural hazards through both voluntary and mandatory strategies such as adopting updated building codes and high-performance standards, incentivizing disaster resilient construction and building with robust materials</a:t>
            </a:r>
          </a:p>
          <a:p>
            <a:pPr marL="291122" indent="-291122" defTabSz="931591">
              <a:buFont typeface="Arial" pitchFamily="34" charset="0"/>
              <a:buChar char="•"/>
            </a:pPr>
            <a:r>
              <a:rPr lang="en-US" dirty="0"/>
              <a:t>Underpin a community’s economic vitality and safety through natural hazard mitigation</a:t>
            </a:r>
          </a:p>
          <a:p>
            <a:pPr marL="291122" indent="-291122">
              <a:buFont typeface="Arial" pitchFamily="34" charset="0"/>
              <a:buChar char="•"/>
            </a:pPr>
            <a:r>
              <a:rPr lang="en-US" dirty="0"/>
              <a:t>Demonstrate the importance of incorporating resilient standards in construction through enhanced building codes, fortified programs, and rating systems </a:t>
            </a:r>
          </a:p>
          <a:p>
            <a:pPr defTabSz="931591">
              <a:defRPr/>
            </a:pP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2</a:t>
            </a:fld>
            <a:endParaRPr lang="en-US"/>
          </a:p>
        </p:txBody>
      </p:sp>
      <p:sp>
        <p:nvSpPr>
          <p:cNvPr id="5" name="Date Placeholder 4">
            <a:extLst>
              <a:ext uri="{FF2B5EF4-FFF2-40B4-BE49-F238E27FC236}">
                <a16:creationId xmlns:a16="http://schemas.microsoft.com/office/drawing/2014/main" id="{F02587F9-3D4F-4A3B-9A5F-CD34FF7770CA}"/>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313228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essentially two ways to approach disaster mitigation. There are voluntary programs where communities or building owners voluntarily reduce their risk of natural disaster through enhancements in structures, warning systems, and education. </a:t>
            </a:r>
          </a:p>
          <a:p>
            <a:endParaRPr lang="en-US" dirty="0"/>
          </a:p>
          <a:p>
            <a:r>
              <a:rPr lang="en-US" dirty="0"/>
              <a:t>The second approach is to install mandatory building requirements such that communities and building owners are obligated to design buildings and infrastructure to be more disaster resilient. </a:t>
            </a:r>
          </a:p>
        </p:txBody>
      </p:sp>
      <p:sp>
        <p:nvSpPr>
          <p:cNvPr id="4" name="Slide Number Placeholder 3"/>
          <p:cNvSpPr>
            <a:spLocks noGrp="1"/>
          </p:cNvSpPr>
          <p:nvPr>
            <p:ph type="sldNum" sz="quarter" idx="5"/>
          </p:nvPr>
        </p:nvSpPr>
        <p:spPr/>
        <p:txBody>
          <a:bodyPr/>
          <a:lstStyle/>
          <a:p>
            <a:fld id="{BDCEE269-D5B8-4A80-B47E-967A0416FDA4}" type="slidenum">
              <a:rPr lang="en-CA" smtClean="0"/>
              <a:t>20</a:t>
            </a:fld>
            <a:endParaRPr lang="en-CA"/>
          </a:p>
        </p:txBody>
      </p:sp>
      <p:sp>
        <p:nvSpPr>
          <p:cNvPr id="5" name="Date Placeholder 4">
            <a:extLst>
              <a:ext uri="{FF2B5EF4-FFF2-40B4-BE49-F238E27FC236}">
                <a16:creationId xmlns:a16="http://schemas.microsoft.com/office/drawing/2014/main" id="{BD692F70-9439-4FD7-B66A-28B4D82EDA95}"/>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4047067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date Texas, Mississippi, Alabama, and Delaware [to name a few] still do not have a statewide building code but pass the responsibility to the local jurisdictions to adopt the codes themselves. Florida, the state that faces more hurricanes than any other decided in 2017 to weaken its code adoption process. </a:t>
            </a:r>
          </a:p>
          <a:p>
            <a:endParaRPr lang="en-US" dirty="0"/>
          </a:p>
          <a:p>
            <a:r>
              <a:rPr lang="en-US" dirty="0"/>
              <a:t>The North Carolina state legislature decided to placate homebuilders and update the building code only once every six years instead of every three. Builders claimed that weaker code makes it easier and cheaper to build in North Carolina, but new homes were ill-prepared for Hurricane Florence’s high winds, storm surge, and rainfall. </a:t>
            </a:r>
          </a:p>
          <a:p>
            <a:endParaRPr lang="en-US" dirty="0"/>
          </a:p>
          <a:p>
            <a:r>
              <a:rPr lang="en-US" dirty="0"/>
              <a:t>These states are not alone. Unchecked development remains a priority for powerful lobbyists, creating short-term economic gains for some while increasing risks for everyone else. As a result, the American public are footing the bail-out bill to the tune of $90 billion in disaster relief.</a:t>
            </a:r>
          </a:p>
          <a:p>
            <a:endParaRPr lang="en-US" dirty="0"/>
          </a:p>
          <a:p>
            <a:r>
              <a:rPr lang="en-US" dirty="0"/>
              <a:t>If we are to take people’s vulnerability seriously, we must deploy—and insist on—much greater emphasis in mandatory code adoption. </a:t>
            </a:r>
          </a:p>
          <a:p>
            <a:endParaRPr lang="en-US" dirty="0"/>
          </a:p>
          <a:p>
            <a:r>
              <a:rPr lang="en-US" dirty="0"/>
              <a:t>While the design community can provide some of the expertise, their voices are not being effectively considered on the planning and policy level. </a:t>
            </a:r>
          </a:p>
          <a:p>
            <a:endParaRPr lang="en-US" dirty="0"/>
          </a:p>
          <a:p>
            <a:r>
              <a:rPr lang="en-US" dirty="0"/>
              <a:t>The missing element is participation among practitioners, the development community, and policy makers interested in public safety over economic opportunism. </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21</a:t>
            </a:fld>
            <a:endParaRPr lang="en-CA"/>
          </a:p>
        </p:txBody>
      </p:sp>
      <p:sp>
        <p:nvSpPr>
          <p:cNvPr id="5" name="Date Placeholder 4">
            <a:extLst>
              <a:ext uri="{FF2B5EF4-FFF2-40B4-BE49-F238E27FC236}">
                <a16:creationId xmlns:a16="http://schemas.microsoft.com/office/drawing/2014/main" id="{6BD278F6-FC46-46EA-91F3-5DFF2DAA0D0D}"/>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798801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earlier that building codes represent the bare minimum level of compliance.</a:t>
            </a:r>
          </a:p>
          <a:p>
            <a:endParaRPr lang="en-US" dirty="0"/>
          </a:p>
          <a:p>
            <a:r>
              <a:rPr lang="en-US" dirty="0"/>
              <a:t>0. Resilient buildings should consider a higher level of performance to protect property. </a:t>
            </a:r>
          </a:p>
          <a:p>
            <a:r>
              <a:rPr lang="en-US" dirty="0"/>
              <a:t>Property protection means the building can withstand impacts and continue to provide its primary functions after a major disruptive event. </a:t>
            </a:r>
          </a:p>
          <a:p>
            <a:endParaRPr lang="en-US" dirty="0"/>
          </a:p>
          <a:p>
            <a:r>
              <a:rPr lang="en-US" dirty="0"/>
              <a:t>The idea here is that….</a:t>
            </a:r>
          </a:p>
          <a:p>
            <a:endParaRPr lang="en-US" dirty="0"/>
          </a:p>
          <a:p>
            <a:r>
              <a:rPr lang="en-US" dirty="0"/>
              <a:t>[Buildings should not be a burden on their communities. They should have sufficient functionality after a hazard event and not place excessive demand on community resources such as emergency responders including fire, police, and hospitals. </a:t>
            </a:r>
          </a:p>
          <a:p>
            <a:endParaRPr lang="en-US" dirty="0"/>
          </a:p>
          <a:p>
            <a:r>
              <a:rPr lang="en-US" dirty="0"/>
              <a:t>Communities with disaster resilient buildings are more likely to be able to operate schools and businesses after a disaster. </a:t>
            </a:r>
          </a:p>
          <a:p>
            <a:endParaRPr lang="en-US" dirty="0"/>
          </a:p>
          <a:p>
            <a:r>
              <a:rPr lang="en-US" dirty="0"/>
              <a:t>Stronger homes and buildings mean people will have places to live and work after a disaster. </a:t>
            </a:r>
          </a:p>
          <a:p>
            <a:endParaRPr lang="en-US" dirty="0"/>
          </a:p>
          <a:p>
            <a:r>
              <a:rPr lang="en-US" dirty="0"/>
              <a:t>Less disruption for a community means robust commerce and consistent tax revenue.]  Many of us of course are living through what disruption looks like right now because of COVID-19.</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22</a:t>
            </a:fld>
            <a:endParaRPr lang="en-CA"/>
          </a:p>
        </p:txBody>
      </p:sp>
      <p:sp>
        <p:nvSpPr>
          <p:cNvPr id="5" name="Date Placeholder 4">
            <a:extLst>
              <a:ext uri="{FF2B5EF4-FFF2-40B4-BE49-F238E27FC236}">
                <a16:creationId xmlns:a16="http://schemas.microsoft.com/office/drawing/2014/main" id="{828A8544-A806-4D81-A282-9A3F2802BE15}"/>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83250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23</a:t>
            </a:fld>
            <a:endParaRPr lang="en-US"/>
          </a:p>
        </p:txBody>
      </p:sp>
    </p:spTree>
    <p:extLst>
      <p:ext uri="{BB962C8B-B14F-4D97-AF65-F5344CB8AC3E}">
        <p14:creationId xmlns:p14="http://schemas.microsoft.com/office/powerpoint/2010/main" val="425073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0" i="0" dirty="0">
                <a:solidFill>
                  <a:srgbClr val="49A942"/>
                </a:solidFill>
                <a:effectLst/>
                <a:latin typeface="Roboto" panose="02000000000000000000" pitchFamily="2" charset="0"/>
              </a:rPr>
              <a:t>ICC Multi-Hazard Resiliency for Residential Construction Committee (IS-MHRRC)</a:t>
            </a:r>
          </a:p>
          <a:p>
            <a:r>
              <a:rPr lang="en-US" b="0" i="0" dirty="0">
                <a:effectLst/>
                <a:latin typeface="Roboto" panose="02000000000000000000" pitchFamily="2" charset="0"/>
              </a:rPr>
              <a:t>ICC 610: Standard for Residential Construction in Regions with Seismic Hazard</a:t>
            </a:r>
            <a:br>
              <a:rPr lang="en-US" dirty="0"/>
            </a:br>
            <a:r>
              <a:rPr lang="en-US" b="0" i="0" dirty="0">
                <a:effectLst/>
                <a:latin typeface="Roboto" panose="02000000000000000000" pitchFamily="2" charset="0"/>
              </a:rPr>
              <a:t>ICC 615: Standard for Residential Construction in Regions with Tsunami Hazard</a:t>
            </a:r>
            <a:endParaRPr lang="en-US" dirty="0"/>
          </a:p>
          <a:p>
            <a:endParaRPr lang="en-US" dirty="0"/>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24</a:t>
            </a:fld>
            <a:endParaRPr lang="en-US"/>
          </a:p>
        </p:txBody>
      </p:sp>
    </p:spTree>
    <p:extLst>
      <p:ext uri="{BB962C8B-B14F-4D97-AF65-F5344CB8AC3E}">
        <p14:creationId xmlns:p14="http://schemas.microsoft.com/office/powerpoint/2010/main" val="1093034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25</a:t>
            </a:fld>
            <a:endParaRPr lang="en-US"/>
          </a:p>
        </p:txBody>
      </p:sp>
    </p:spTree>
    <p:extLst>
      <p:ext uri="{BB962C8B-B14F-4D97-AF65-F5344CB8AC3E}">
        <p14:creationId xmlns:p14="http://schemas.microsoft.com/office/powerpoint/2010/main" val="3631102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26</a:t>
            </a:fld>
            <a:endParaRPr lang="en-US"/>
          </a:p>
        </p:txBody>
      </p:sp>
      <p:sp>
        <p:nvSpPr>
          <p:cNvPr id="5" name="Date Placeholder 4">
            <a:extLst>
              <a:ext uri="{FF2B5EF4-FFF2-40B4-BE49-F238E27FC236}">
                <a16:creationId xmlns:a16="http://schemas.microsoft.com/office/drawing/2014/main" id="{C19AF251-B92D-422A-BC7B-DACA5A2F72AF}"/>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913671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27</a:t>
            </a:fld>
            <a:endParaRPr lang="en-US"/>
          </a:p>
        </p:txBody>
      </p:sp>
    </p:spTree>
    <p:extLst>
      <p:ext uri="{BB962C8B-B14F-4D97-AF65-F5344CB8AC3E}">
        <p14:creationId xmlns:p14="http://schemas.microsoft.com/office/powerpoint/2010/main" val="233784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28</a:t>
            </a:fld>
            <a:endParaRPr lang="en-US"/>
          </a:p>
        </p:txBody>
      </p:sp>
      <p:sp>
        <p:nvSpPr>
          <p:cNvPr id="5" name="Date Placeholder 4">
            <a:extLst>
              <a:ext uri="{FF2B5EF4-FFF2-40B4-BE49-F238E27FC236}">
                <a16:creationId xmlns:a16="http://schemas.microsoft.com/office/drawing/2014/main" id="{6011CCB5-7D08-4E05-BE03-38E03B1F5E93}"/>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2013467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Oklahoma – Mandatory rebates (residential)</a:t>
            </a:r>
          </a:p>
          <a:p>
            <a:endParaRPr lang="en-US" dirty="0"/>
          </a:p>
          <a:p>
            <a:r>
              <a:rPr lang="en-US" dirty="0"/>
              <a:t>All other states are voluntary programs, Mississippi and Alabama: rebates for commercial properties in addition to residential </a:t>
            </a:r>
          </a:p>
        </p:txBody>
      </p:sp>
      <p:sp>
        <p:nvSpPr>
          <p:cNvPr id="4" name="Date Placeholder 3"/>
          <p:cNvSpPr>
            <a:spLocks noGrp="1"/>
          </p:cNvSpPr>
          <p:nvPr>
            <p:ph type="dt" idx="1"/>
          </p:nvPr>
        </p:nvSpPr>
        <p:spPr/>
        <p:txBody>
          <a:bodyPr/>
          <a:lstStyle/>
          <a:p>
            <a:r>
              <a:rPr lang="en-US"/>
              <a:t>1/27/2021</a:t>
            </a:r>
            <a:endParaRPr lang="en-CA"/>
          </a:p>
        </p:txBody>
      </p:sp>
      <p:sp>
        <p:nvSpPr>
          <p:cNvPr id="5" name="Slide Number Placeholder 4"/>
          <p:cNvSpPr>
            <a:spLocks noGrp="1"/>
          </p:cNvSpPr>
          <p:nvPr>
            <p:ph type="sldNum" sz="quarter" idx="5"/>
          </p:nvPr>
        </p:nvSpPr>
        <p:spPr/>
        <p:txBody>
          <a:bodyPr/>
          <a:lstStyle/>
          <a:p>
            <a:fld id="{BDCEE269-D5B8-4A80-B47E-967A0416FDA4}" type="slidenum">
              <a:rPr lang="en-CA" smtClean="0"/>
              <a:t>29</a:t>
            </a:fld>
            <a:endParaRPr lang="en-CA"/>
          </a:p>
        </p:txBody>
      </p:sp>
    </p:spTree>
    <p:extLst>
      <p:ext uri="{BB962C8B-B14F-4D97-AF65-F5344CB8AC3E}">
        <p14:creationId xmlns:p14="http://schemas.microsoft.com/office/powerpoint/2010/main" val="263180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Over the past several decades, there has been a continuous increase in human and economic loss from disaster events. The rise in disasters and their consequences is related to a rise in people’s vulnerability, induced by human development. However, examples of resiliency planning and more stringent building code requirements still lag. This presentation offers a view on emerging risks and opportunities as human and economic losses from disasters increase, with the overarching goal of supporting and advancing resilience in future construction of buildings and critical infrastructure. </a:t>
            </a:r>
          </a:p>
          <a:p>
            <a:endParaRPr lang="en-US" dirty="0"/>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3</a:t>
            </a:fld>
            <a:endParaRPr lang="en-US"/>
          </a:p>
        </p:txBody>
      </p:sp>
    </p:spTree>
    <p:extLst>
      <p:ext uri="{BB962C8B-B14F-4D97-AF65-F5344CB8AC3E}">
        <p14:creationId xmlns:p14="http://schemas.microsoft.com/office/powerpoint/2010/main" val="1035943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30</a:t>
            </a:fld>
            <a:endParaRPr lang="en-US"/>
          </a:p>
        </p:txBody>
      </p:sp>
    </p:spTree>
    <p:extLst>
      <p:ext uri="{BB962C8B-B14F-4D97-AF65-F5344CB8AC3E}">
        <p14:creationId xmlns:p14="http://schemas.microsoft.com/office/powerpoint/2010/main" val="1644423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It is heartbreaking for a homeowner to survive a major earthquake, hurricane, or tornado only to witness their home burn down in the aftermath. This was the case in Breezy Point, New York after Hurricane Sandy in 2012. </a:t>
            </a:r>
          </a:p>
          <a:p>
            <a:endParaRPr lang="en-US" dirty="0"/>
          </a:p>
          <a:p>
            <a:r>
              <a:rPr lang="en-US" dirty="0"/>
              <a:t>Increased fire resistance of building elements reduces the amount of damage to the building and its contents. Additional benefits are enhanced life safety, less demand on community resources, especially for emergency response, and facilities that are more readily adaptable for reuse. </a:t>
            </a:r>
          </a:p>
          <a:p>
            <a:endParaRPr lang="en-US" dirty="0"/>
          </a:p>
          <a:p>
            <a:r>
              <a:rPr lang="en-US" dirty="0"/>
              <a:t>As population grows in the western states, we witness increased conflagrations from wildland-urban interfaces that devastate property, lives, and economic growth. Regardless of location, the best approach to reducing fire losses can be accomplished by adopting Appendix D of the IBC which establishes Fire Districts where combustible construction is limited.</a:t>
            </a:r>
          </a:p>
          <a:p>
            <a:endParaRPr lang="en-US" dirty="0"/>
          </a:p>
          <a:p>
            <a:r>
              <a:rPr lang="en-US" dirty="0"/>
              <a:t>The image shows burned-out buildings and debris in the aftermath of Hurricane Sandy in Breezy Point, New York on November 11, 2012. </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31</a:t>
            </a:fld>
            <a:endParaRPr lang="en-CA"/>
          </a:p>
        </p:txBody>
      </p:sp>
      <p:sp>
        <p:nvSpPr>
          <p:cNvPr id="5" name="Date Placeholder 4">
            <a:extLst>
              <a:ext uri="{FF2B5EF4-FFF2-40B4-BE49-F238E27FC236}">
                <a16:creationId xmlns:a16="http://schemas.microsoft.com/office/drawing/2014/main" id="{99A5EB22-2B26-4DA3-AD3D-81C97F64956C}"/>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158445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32</a:t>
            </a:fld>
            <a:endParaRPr lang="en-US"/>
          </a:p>
        </p:txBody>
      </p:sp>
    </p:spTree>
    <p:extLst>
      <p:ext uri="{BB962C8B-B14F-4D97-AF65-F5344CB8AC3E}">
        <p14:creationId xmlns:p14="http://schemas.microsoft.com/office/powerpoint/2010/main" val="3251501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solidFill>
                <a:srgbClr val="1C1C1C"/>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230C6E3A-54EF-4C3D-8D5A-31DFE0A76C37}" type="slidenum">
              <a:rPr lang="en-US" smtClean="0"/>
              <a:t>33</a:t>
            </a:fld>
            <a:endParaRPr lang="en-US"/>
          </a:p>
        </p:txBody>
      </p:sp>
      <p:sp>
        <p:nvSpPr>
          <p:cNvPr id="5" name="Date Placeholder 4">
            <a:extLst>
              <a:ext uri="{FF2B5EF4-FFF2-40B4-BE49-F238E27FC236}">
                <a16:creationId xmlns:a16="http://schemas.microsoft.com/office/drawing/2014/main" id="{30EB4079-3EB5-41F7-B3AF-19EC96722E88}"/>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2113568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34</a:t>
            </a:fld>
            <a:endParaRPr lang="en-US"/>
          </a:p>
        </p:txBody>
      </p:sp>
      <p:sp>
        <p:nvSpPr>
          <p:cNvPr id="5" name="Date Placeholder 4">
            <a:extLst>
              <a:ext uri="{FF2B5EF4-FFF2-40B4-BE49-F238E27FC236}">
                <a16:creationId xmlns:a16="http://schemas.microsoft.com/office/drawing/2014/main" id="{379032B8-E2CC-448F-8423-E18167B83091}"/>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1856288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Building to a higher standard potentially adds cost and for an owner to accept the higher initial cost there must be convincing evidence of long-term savings. </a:t>
            </a:r>
          </a:p>
        </p:txBody>
      </p:sp>
      <p:sp>
        <p:nvSpPr>
          <p:cNvPr id="4" name="Slide Number Placeholder 3"/>
          <p:cNvSpPr>
            <a:spLocks noGrp="1"/>
          </p:cNvSpPr>
          <p:nvPr>
            <p:ph type="sldNum" sz="quarter" idx="5"/>
          </p:nvPr>
        </p:nvSpPr>
        <p:spPr/>
        <p:txBody>
          <a:bodyPr/>
          <a:lstStyle/>
          <a:p>
            <a:fld id="{BDCEE269-D5B8-4A80-B47E-967A0416FDA4}" type="slidenum">
              <a:rPr lang="en-CA" smtClean="0"/>
              <a:t>35</a:t>
            </a:fld>
            <a:endParaRPr lang="en-CA"/>
          </a:p>
        </p:txBody>
      </p:sp>
      <p:sp>
        <p:nvSpPr>
          <p:cNvPr id="5" name="Date Placeholder 4">
            <a:extLst>
              <a:ext uri="{FF2B5EF4-FFF2-40B4-BE49-F238E27FC236}">
                <a16:creationId xmlns:a16="http://schemas.microsoft.com/office/drawing/2014/main" id="{9C5910A3-315D-488D-BFB4-2C9D1B5E4147}"/>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738048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29" indent="-232929" defTabSz="931591">
              <a:buFontTx/>
              <a:buAutoNum type="arabicPeriod"/>
              <a:defRPr/>
            </a:pPr>
            <a:r>
              <a:rPr lang="en-US" dirty="0"/>
              <a:t>The study is based primarily on interviews with developers, property owners, and their consultants to identify motivations to protect assets against climate-related threats, what resilience strategies were selected, the design and development processes, and ultimately the projects’ performance.</a:t>
            </a:r>
          </a:p>
          <a:p>
            <a:pPr marL="232929" indent="-232929" defTabSz="931591">
              <a:buFontTx/>
              <a:buAutoNum type="arabicPeriod"/>
              <a:defRPr/>
            </a:pPr>
            <a:endParaRPr lang="en-US" dirty="0"/>
          </a:p>
          <a:p>
            <a:pPr marL="232929" indent="-232929" defTabSz="931591">
              <a:buFontTx/>
              <a:buAutoNum type="arabicPeriod"/>
              <a:defRPr/>
            </a:pPr>
            <a:r>
              <a:rPr lang="en-US" dirty="0"/>
              <a:t>Hazards addressed included inland flooding, drought, hurricane wind, and storm surge. </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36</a:t>
            </a:fld>
            <a:endParaRPr lang="en-CA"/>
          </a:p>
        </p:txBody>
      </p:sp>
      <p:sp>
        <p:nvSpPr>
          <p:cNvPr id="5" name="Date Placeholder 4">
            <a:extLst>
              <a:ext uri="{FF2B5EF4-FFF2-40B4-BE49-F238E27FC236}">
                <a16:creationId xmlns:a16="http://schemas.microsoft.com/office/drawing/2014/main" id="{A0508F4B-23FA-4DED-8992-82DC55BD11C9}"/>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448898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One of the main drivers behind the study was the enormous loss in buildings each year due to structure fires. </a:t>
            </a:r>
          </a:p>
        </p:txBody>
      </p:sp>
      <p:sp>
        <p:nvSpPr>
          <p:cNvPr id="4" name="Slide Number Placeholder 3"/>
          <p:cNvSpPr>
            <a:spLocks noGrp="1"/>
          </p:cNvSpPr>
          <p:nvPr>
            <p:ph type="sldNum" sz="quarter" idx="5"/>
          </p:nvPr>
        </p:nvSpPr>
        <p:spPr/>
        <p:txBody>
          <a:bodyPr/>
          <a:lstStyle/>
          <a:p>
            <a:fld id="{BDCEE269-D5B8-4A80-B47E-967A0416FDA4}" type="slidenum">
              <a:rPr lang="en-CA" smtClean="0"/>
              <a:t>37</a:t>
            </a:fld>
            <a:endParaRPr lang="en-CA"/>
          </a:p>
        </p:txBody>
      </p:sp>
      <p:sp>
        <p:nvSpPr>
          <p:cNvPr id="5" name="Date Placeholder 4">
            <a:extLst>
              <a:ext uri="{FF2B5EF4-FFF2-40B4-BE49-F238E27FC236}">
                <a16:creationId xmlns:a16="http://schemas.microsoft.com/office/drawing/2014/main" id="{682C8B88-E940-4DF7-98A1-63A0AF5EC9A0}"/>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002814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study, some agents suggested that the gap between rates for wood frame and concrete is likely to grow in the future and that a growing number of insurers are declining to serve as sole insurer for wood‐frame apartment buildings. </a:t>
            </a:r>
          </a:p>
          <a:p>
            <a:endParaRPr lang="en-US" dirty="0"/>
          </a:p>
          <a:p>
            <a:r>
              <a:rPr lang="en-US" dirty="0"/>
              <a:t>Additionally, insurers of such buildings are increasingly requiring that the insured take extra measures to protect against fire loss.</a:t>
            </a: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38</a:t>
            </a:fld>
            <a:endParaRPr lang="en-CA"/>
          </a:p>
        </p:txBody>
      </p:sp>
      <p:sp>
        <p:nvSpPr>
          <p:cNvPr id="5" name="Date Placeholder 4">
            <a:extLst>
              <a:ext uri="{FF2B5EF4-FFF2-40B4-BE49-F238E27FC236}">
                <a16:creationId xmlns:a16="http://schemas.microsoft.com/office/drawing/2014/main" id="{D3E9BA00-C138-4D44-9EDD-141D4D055D3D}"/>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066028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39</a:t>
            </a:fld>
            <a:endParaRPr lang="en-US"/>
          </a:p>
        </p:txBody>
      </p:sp>
      <p:sp>
        <p:nvSpPr>
          <p:cNvPr id="5" name="Date Placeholder 4">
            <a:extLst>
              <a:ext uri="{FF2B5EF4-FFF2-40B4-BE49-F238E27FC236}">
                <a16:creationId xmlns:a16="http://schemas.microsoft.com/office/drawing/2014/main" id="{DCEA784B-3105-4C51-9C88-677A78A2785E}"/>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399670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When I say impact of fire and other natural disasters, we are going to focus heavily on the costs of natural disasters versus the cost to build for resilience </a:t>
            </a:r>
          </a:p>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4</a:t>
            </a:fld>
            <a:endParaRPr lang="en-US"/>
          </a:p>
        </p:txBody>
      </p:sp>
      <p:sp>
        <p:nvSpPr>
          <p:cNvPr id="5" name="Date Placeholder 4">
            <a:extLst>
              <a:ext uri="{FF2B5EF4-FFF2-40B4-BE49-F238E27FC236}">
                <a16:creationId xmlns:a16="http://schemas.microsoft.com/office/drawing/2014/main" id="{A5A7570A-2C0B-4764-8260-477E1C6CE938}"/>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4027931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The report suggests that architects and engineers can help clients understand the potential risks associated with a project and determine an owner’s risk tolerance and ability to mitigate those risks. </a:t>
            </a:r>
          </a:p>
          <a:p>
            <a:endParaRPr lang="en-US" dirty="0"/>
          </a:p>
          <a:p>
            <a:r>
              <a:rPr lang="en-US" dirty="0"/>
              <a:t>4:1 Overall benefit-cost ratio – quiz question!</a:t>
            </a:r>
          </a:p>
        </p:txBody>
      </p:sp>
      <p:sp>
        <p:nvSpPr>
          <p:cNvPr id="4" name="Slide Number Placeholder 3"/>
          <p:cNvSpPr>
            <a:spLocks noGrp="1"/>
          </p:cNvSpPr>
          <p:nvPr>
            <p:ph type="sldNum" sz="quarter" idx="5"/>
          </p:nvPr>
        </p:nvSpPr>
        <p:spPr/>
        <p:txBody>
          <a:bodyPr/>
          <a:lstStyle/>
          <a:p>
            <a:fld id="{BDCEE269-D5B8-4A80-B47E-967A0416FDA4}" type="slidenum">
              <a:rPr lang="en-CA" smtClean="0"/>
              <a:t>40</a:t>
            </a:fld>
            <a:endParaRPr lang="en-CA"/>
          </a:p>
        </p:txBody>
      </p:sp>
      <p:sp>
        <p:nvSpPr>
          <p:cNvPr id="5" name="Date Placeholder 4">
            <a:extLst>
              <a:ext uri="{FF2B5EF4-FFF2-40B4-BE49-F238E27FC236}">
                <a16:creationId xmlns:a16="http://schemas.microsoft.com/office/drawing/2014/main" id="{038EB56D-2C11-46F4-9C68-12B903256550}"/>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4227252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41</a:t>
            </a:fld>
            <a:endParaRPr lang="en-US"/>
          </a:p>
        </p:txBody>
      </p:sp>
      <p:sp>
        <p:nvSpPr>
          <p:cNvPr id="5" name="Date Placeholder 4">
            <a:extLst>
              <a:ext uri="{FF2B5EF4-FFF2-40B4-BE49-F238E27FC236}">
                <a16:creationId xmlns:a16="http://schemas.microsoft.com/office/drawing/2014/main" id="{9A67176D-6C45-407F-94FE-31D3F402DF9C}"/>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3959460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Too often, building developers make decisions about materials or building techniques to keep initial costs down. Although the resulting structures are built to code, those codes often fail to factor in the long-term costs or impacts on future owners and communities.</a:t>
            </a:r>
          </a:p>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42</a:t>
            </a:fld>
            <a:endParaRPr lang="en-CA"/>
          </a:p>
        </p:txBody>
      </p:sp>
      <p:sp>
        <p:nvSpPr>
          <p:cNvPr id="5" name="Date Placeholder 4">
            <a:extLst>
              <a:ext uri="{FF2B5EF4-FFF2-40B4-BE49-F238E27FC236}">
                <a16:creationId xmlns:a16="http://schemas.microsoft.com/office/drawing/2014/main" id="{C7FEBD50-B828-4E64-8466-88F4232C9DD1}"/>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837298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would be expected, the greatest cost savings comes from building resilient buildings in counties directly on the Atlantic and Gulf coasts.</a:t>
            </a:r>
          </a:p>
          <a:p>
            <a:endParaRPr lang="en-US" dirty="0"/>
          </a:p>
          <a:p>
            <a:r>
              <a:rPr lang="en-US" dirty="0"/>
              <a:t>The graphs (from MIT Concrete Sustainability Hub) shows the costs of repairs due to hazards for conventional buildings in hazard-prone areas can exceed the initial building cost.</a:t>
            </a:r>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43</a:t>
            </a:fld>
            <a:endParaRPr lang="en-CA"/>
          </a:p>
        </p:txBody>
      </p:sp>
      <p:sp>
        <p:nvSpPr>
          <p:cNvPr id="5" name="Date Placeholder 4">
            <a:extLst>
              <a:ext uri="{FF2B5EF4-FFF2-40B4-BE49-F238E27FC236}">
                <a16:creationId xmlns:a16="http://schemas.microsoft.com/office/drawing/2014/main" id="{A3A1E8BF-82D2-4BD9-90CE-D4A9CA5051F8}"/>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446925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44</a:t>
            </a:fld>
            <a:endParaRPr lang="en-CA"/>
          </a:p>
        </p:txBody>
      </p:sp>
      <p:sp>
        <p:nvSpPr>
          <p:cNvPr id="5" name="Date Placeholder 4">
            <a:extLst>
              <a:ext uri="{FF2B5EF4-FFF2-40B4-BE49-F238E27FC236}">
                <a16:creationId xmlns:a16="http://schemas.microsoft.com/office/drawing/2014/main" id="{F9476020-B69F-4A75-9B13-22599D7B1CC4}"/>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237564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45</a:t>
            </a:fld>
            <a:endParaRPr lang="en-CA"/>
          </a:p>
        </p:txBody>
      </p:sp>
      <p:sp>
        <p:nvSpPr>
          <p:cNvPr id="5" name="Date Placeholder 4">
            <a:extLst>
              <a:ext uri="{FF2B5EF4-FFF2-40B4-BE49-F238E27FC236}">
                <a16:creationId xmlns:a16="http://schemas.microsoft.com/office/drawing/2014/main" id="{23F5EE05-371B-427C-8B47-DC0197F7F5DE}"/>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908505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46</a:t>
            </a:fld>
            <a:endParaRPr lang="en-US"/>
          </a:p>
        </p:txBody>
      </p:sp>
    </p:spTree>
    <p:extLst>
      <p:ext uri="{BB962C8B-B14F-4D97-AF65-F5344CB8AC3E}">
        <p14:creationId xmlns:p14="http://schemas.microsoft.com/office/powerpoint/2010/main" val="3456451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47</a:t>
            </a:fld>
            <a:endParaRPr lang="en-US"/>
          </a:p>
        </p:txBody>
      </p:sp>
    </p:spTree>
    <p:extLst>
      <p:ext uri="{BB962C8B-B14F-4D97-AF65-F5344CB8AC3E}">
        <p14:creationId xmlns:p14="http://schemas.microsoft.com/office/powerpoint/2010/main" val="1455419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48</a:t>
            </a:fld>
            <a:endParaRPr lang="en-US"/>
          </a:p>
        </p:txBody>
      </p:sp>
    </p:spTree>
    <p:extLst>
      <p:ext uri="{BB962C8B-B14F-4D97-AF65-F5344CB8AC3E}">
        <p14:creationId xmlns:p14="http://schemas.microsoft.com/office/powerpoint/2010/main" val="1593018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71"/>
            <a:r>
              <a:rPr lang="en-US" dirty="0">
                <a:solidFill>
                  <a:srgbClr val="1C1C1C"/>
                </a:solidFill>
                <a:latin typeface="Arial" pitchFamily="34" charset="0"/>
                <a:cs typeface="Arial" pitchFamily="34" charset="0"/>
              </a:rPr>
              <a:t>At the time of construction, South Warren was the largest K-12 school building in the state of Kentucky. Comprising 332,000 square feet, the building sits on an 85-acre site.</a:t>
            </a:r>
          </a:p>
          <a:p>
            <a:pPr defTabSz="881271"/>
            <a:endParaRPr lang="en-US" dirty="0">
              <a:solidFill>
                <a:srgbClr val="1C1C1C"/>
              </a:solidFill>
              <a:latin typeface="Arial" pitchFamily="34" charset="0"/>
              <a:cs typeface="Arial" pitchFamily="34" charset="0"/>
            </a:endParaRPr>
          </a:p>
          <a:p>
            <a:pPr defTabSz="881271">
              <a:spcBef>
                <a:spcPts val="23"/>
              </a:spcBef>
            </a:pPr>
            <a:r>
              <a:rPr lang="en-US" dirty="0">
                <a:solidFill>
                  <a:srgbClr val="1C1C1C"/>
                </a:solidFill>
                <a:latin typeface="Arial" pitchFamily="34" charset="0"/>
                <a:cs typeface="Arial" pitchFamily="34" charset="0"/>
              </a:rPr>
              <a:t>This was the first educational project anywhere to utilize ICF construction for the entire structural wall system of the building, both exterior and interior bearing walls. Construction spanned the winter without delay. ICFs allow the concrete to be protected and insulated when placed, permitting continuity of the construction schedule.</a:t>
            </a:r>
          </a:p>
          <a:p>
            <a:pPr defTabSz="881271">
              <a:spcBef>
                <a:spcPts val="23"/>
              </a:spcBef>
            </a:pPr>
            <a:endParaRPr lang="en-US" dirty="0">
              <a:solidFill>
                <a:srgbClr val="1C1C1C"/>
              </a:solidFill>
              <a:latin typeface="Arial" pitchFamily="34" charset="0"/>
              <a:cs typeface="Arial" pitchFamily="34" charset="0"/>
            </a:endParaRPr>
          </a:p>
          <a:p>
            <a:pPr defTabSz="881271">
              <a:spcBef>
                <a:spcPts val="23"/>
              </a:spcBef>
            </a:pPr>
            <a:r>
              <a:rPr lang="en-US" dirty="0">
                <a:solidFill>
                  <a:srgbClr val="1C1C1C"/>
                </a:solidFill>
                <a:latin typeface="Arial" pitchFamily="34" charset="0"/>
                <a:cs typeface="Arial" pitchFamily="34" charset="0"/>
              </a:rPr>
              <a:t>The school includes a gymnasium which has 40-foot-tall ICF walls, two “</a:t>
            </a:r>
            <a:r>
              <a:rPr lang="en-US" dirty="0" err="1">
                <a:solidFill>
                  <a:srgbClr val="1C1C1C"/>
                </a:solidFill>
                <a:latin typeface="Arial" pitchFamily="34" charset="0"/>
                <a:cs typeface="Arial" pitchFamily="34" charset="0"/>
              </a:rPr>
              <a:t>cafetoriums</a:t>
            </a:r>
            <a:r>
              <a:rPr lang="en-US" dirty="0">
                <a:solidFill>
                  <a:srgbClr val="1C1C1C"/>
                </a:solidFill>
                <a:latin typeface="Arial" pitchFamily="34" charset="0"/>
                <a:cs typeface="Arial" pitchFamily="34" charset="0"/>
              </a:rPr>
              <a:t>” with 35-foot-tall walls and a performing art center with a compound curve, the 8-inch and 12-inch ICF wall system provides students a safer building even during the severe tornadic activity that is common during Kentucky’s spring and summer seasons. </a:t>
            </a:r>
          </a:p>
          <a:p>
            <a:pPr defTabSz="881271">
              <a:spcBef>
                <a:spcPts val="23"/>
              </a:spcBef>
            </a:pPr>
            <a:endParaRPr lang="en-US" dirty="0">
              <a:solidFill>
                <a:srgbClr val="1C1C1C"/>
              </a:solidFill>
              <a:latin typeface="Arial" pitchFamily="34" charset="0"/>
              <a:cs typeface="Arial" pitchFamily="34" charset="0"/>
            </a:endParaRPr>
          </a:p>
          <a:p>
            <a:pPr defTabSz="881271">
              <a:spcBef>
                <a:spcPts val="23"/>
              </a:spcBef>
            </a:pPr>
            <a:r>
              <a:rPr lang="en-US" dirty="0">
                <a:solidFill>
                  <a:srgbClr val="1C1C1C"/>
                </a:solidFill>
                <a:latin typeface="Arial" pitchFamily="34" charset="0"/>
                <a:cs typeface="Arial" pitchFamily="34" charset="0"/>
              </a:rPr>
              <a:t>The inherent core strength of the concrete in the ICF wall system, coupled with the hollow-core concrete plank floor system, created a building structure capable of resisting 250-mph winds.</a:t>
            </a:r>
          </a:p>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49</a:t>
            </a:fld>
            <a:endParaRPr lang="en-CA"/>
          </a:p>
        </p:txBody>
      </p:sp>
      <p:sp>
        <p:nvSpPr>
          <p:cNvPr id="5" name="Date Placeholder 4">
            <a:extLst>
              <a:ext uri="{FF2B5EF4-FFF2-40B4-BE49-F238E27FC236}">
                <a16:creationId xmlns:a16="http://schemas.microsoft.com/office/drawing/2014/main" id="{3512953B-C3C5-4335-BCB7-0D05E3CDD03B}"/>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383394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2. These events in 2022 included </a:t>
            </a:r>
            <a:r>
              <a:rPr lang="en-US" b="0" i="0" dirty="0">
                <a:solidFill>
                  <a:srgbClr val="1C1D1F"/>
                </a:solidFill>
                <a:effectLst/>
                <a:latin typeface="Source Sans Pro" panose="020B0503030403020204" pitchFamily="34" charset="0"/>
              </a:rPr>
              <a:t>1 drought event, 1 flooding event, 11 severe storm events, 3 tropical cyclone events, 1 wildfire event, and 1 winter storm event. </a:t>
            </a:r>
          </a:p>
          <a:p>
            <a:pPr defTabSz="881390">
              <a:defRPr/>
            </a:pPr>
            <a:endParaRPr lang="en-US" b="0" i="0" dirty="0">
              <a:solidFill>
                <a:srgbClr val="1C1D1F"/>
              </a:solidFill>
              <a:effectLst/>
              <a:latin typeface="Source Sans Pro" panose="020B0503030403020204" pitchFamily="34" charset="0"/>
            </a:endParaRPr>
          </a:p>
          <a:p>
            <a:pPr defTabSz="881390">
              <a:defRPr/>
            </a:pPr>
            <a:r>
              <a:rPr lang="en-US" b="0" i="0" dirty="0">
                <a:solidFill>
                  <a:srgbClr val="1C1D1F"/>
                </a:solidFill>
                <a:effectLst/>
                <a:latin typeface="Source Sans Pro" panose="020B0503030403020204" pitchFamily="34" charset="0"/>
              </a:rPr>
              <a:t>Overall, these events resulted in the deaths of 474 people and had significant economic effects on the areas impacted. </a:t>
            </a:r>
            <a:endParaRPr lang="en-US" dirty="0"/>
          </a:p>
          <a:p>
            <a:endParaRPr lang="en-US" dirty="0"/>
          </a:p>
          <a:p>
            <a:r>
              <a:rPr lang="en-US" dirty="0"/>
              <a:t>That’s a lot of fatalities, when you consider 262 deaths in 2020 and 44 people losing their lives in these disasters in 2019. </a:t>
            </a:r>
          </a:p>
          <a:p>
            <a:endParaRPr lang="en-US" dirty="0"/>
          </a:p>
          <a:p>
            <a:r>
              <a:rPr lang="en-US" dirty="0"/>
              <a:t>[</a:t>
            </a:r>
            <a:r>
              <a:rPr lang="en-US" b="0" i="0" dirty="0">
                <a:solidFill>
                  <a:srgbClr val="1C1D1F"/>
                </a:solidFill>
                <a:effectLst/>
                <a:latin typeface="Source Sans Pro" panose="020B0503030403020204" pitchFamily="34" charset="0"/>
              </a:rPr>
              <a:t>The 1980–2022 annual average is 7.9 events (CPI-adjusted); the annual average for the most recent 5 years (2018–2022) is 17.8 events (CPI-adjusted).]</a:t>
            </a:r>
            <a:endParaRPr lang="en-US" dirty="0"/>
          </a:p>
          <a:p>
            <a:endParaRPr lang="en-US" dirty="0"/>
          </a:p>
          <a:p>
            <a:pPr marL="220348" indent="-220348" defTabSz="931591">
              <a:buAutoNum type="arabicPeriod" startAt="3"/>
              <a:defRPr/>
            </a:pPr>
            <a:r>
              <a:rPr lang="en-US" dirty="0"/>
              <a:t>Over the last 42 years (1980-2022), the years with 10 or more separate billion-dollar disaster events include 1998, 2008, 2011-2012, and 2015-2022. </a:t>
            </a:r>
          </a:p>
          <a:p>
            <a:pPr marL="220348" indent="-220348" defTabSz="931591">
              <a:buAutoNum type="arabicPeriod" startAt="3"/>
              <a:defRPr/>
            </a:pPr>
            <a:endParaRPr lang="en-US" b="1" dirty="0"/>
          </a:p>
          <a:p>
            <a:pPr defTabSz="931591">
              <a:defRPr/>
            </a:pPr>
            <a:r>
              <a:rPr lang="en-US" b="1" dirty="0"/>
              <a:t>https://www.ncdc.noaa.gov/billions/</a:t>
            </a:r>
          </a:p>
          <a:p>
            <a:endParaRPr lang="en-US" dirty="0"/>
          </a:p>
        </p:txBody>
      </p:sp>
      <p:sp>
        <p:nvSpPr>
          <p:cNvPr id="4" name="Slide Number Placeholder 3"/>
          <p:cNvSpPr>
            <a:spLocks noGrp="1"/>
          </p:cNvSpPr>
          <p:nvPr>
            <p:ph type="sldNum" sz="quarter" idx="5"/>
          </p:nvPr>
        </p:nvSpPr>
        <p:spPr/>
        <p:txBody>
          <a:bodyPr/>
          <a:lstStyle/>
          <a:p>
            <a:fld id="{230C6E3A-54EF-4C3D-8D5A-31DFE0A76C37}" type="slidenum">
              <a:rPr lang="en-US" smtClean="0"/>
              <a:t>5</a:t>
            </a:fld>
            <a:endParaRPr lang="en-US"/>
          </a:p>
        </p:txBody>
      </p:sp>
      <p:sp>
        <p:nvSpPr>
          <p:cNvPr id="5" name="Date Placeholder 4">
            <a:extLst>
              <a:ext uri="{FF2B5EF4-FFF2-40B4-BE49-F238E27FC236}">
                <a16:creationId xmlns:a16="http://schemas.microsoft.com/office/drawing/2014/main" id="{240F8754-12B4-4E78-A0B7-BD64F92C2618}"/>
              </a:ext>
            </a:extLst>
          </p:cNvPr>
          <p:cNvSpPr>
            <a:spLocks noGrp="1"/>
          </p:cNvSpPr>
          <p:nvPr>
            <p:ph type="dt" idx="1"/>
          </p:nvPr>
        </p:nvSpPr>
        <p:spPr/>
        <p:txBody>
          <a:bodyPr/>
          <a:lstStyle/>
          <a:p>
            <a:r>
              <a:rPr lang="en-US"/>
              <a:t>1/27/2021</a:t>
            </a:r>
          </a:p>
        </p:txBody>
      </p:sp>
    </p:spTree>
    <p:extLst>
      <p:ext uri="{BB962C8B-B14F-4D97-AF65-F5344CB8AC3E}">
        <p14:creationId xmlns:p14="http://schemas.microsoft.com/office/powerpoint/2010/main" val="171575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Resiliency planning offers communities, building owners, and design professionals an opportunity to play a key role in determining the essential services and infrastructure needs that underpin economic vitality, health and safety of citizens, and support sustainability. </a:t>
            </a:r>
          </a:p>
          <a:p>
            <a:endParaRPr lang="en-US" dirty="0"/>
          </a:p>
          <a:p>
            <a:r>
              <a:rPr lang="en-US" dirty="0"/>
              <a:t>Resilient building standards are not a panacea for all problems. Nevertheless, to subject our vulnerable population to the all too often, shortsighted political or economic decisions that trump safety considerations is unconscionable when the technology and economic returns of disaster resilience are well understood. Put simply, we all know that we must embrace change and build differently if we are to have a resilient future.</a:t>
            </a:r>
          </a:p>
          <a:p>
            <a:endParaRPr lang="en-US" dirty="0"/>
          </a:p>
          <a:p>
            <a:r>
              <a:rPr lang="en-US" dirty="0"/>
              <a:t>High performance standards can help to make that happen. And, by promoting the development and adoption of advanced codes, standards and ratings systems, incentives and other measures that emphasize and encourage resilience, architects and engineers can lead by example.</a:t>
            </a:r>
          </a:p>
          <a:p>
            <a:endParaRPr lang="en-US" dirty="0"/>
          </a:p>
          <a:p>
            <a:r>
              <a:rPr lang="en-US" dirty="0"/>
              <a:t>In the end, no community can ever be completely safe from all hazards. Generally, it would be uneconomical to design commercial or residential buildings to survive a direct blow from a tornado with 300 mph wind speeds or magnitude 9.0 earthquake. </a:t>
            </a:r>
          </a:p>
          <a:p>
            <a:endParaRPr lang="en-US" dirty="0"/>
          </a:p>
          <a:p>
            <a:r>
              <a:rPr lang="en-US" dirty="0"/>
              <a:t>But resilience promotes greater emphasis on what communities can do for themselves before a disaster hits, and how to strengthen their local capacities, rather than be dependent on our overwhelmed governmental agencies and aging infrastructure. Disasters are inevitable, but their consequences need not be.</a:t>
            </a:r>
          </a:p>
          <a:p>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50</a:t>
            </a:fld>
            <a:endParaRPr lang="en-CA"/>
          </a:p>
        </p:txBody>
      </p:sp>
      <p:sp>
        <p:nvSpPr>
          <p:cNvPr id="5" name="Date Placeholder 4">
            <a:extLst>
              <a:ext uri="{FF2B5EF4-FFF2-40B4-BE49-F238E27FC236}">
                <a16:creationId xmlns:a16="http://schemas.microsoft.com/office/drawing/2014/main" id="{61627B58-A73E-4448-B8EB-BD59DACAA0D4}"/>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9867106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0695"/>
            <a:fld id="{6B556AE2-4DF5-9E4F-9DA6-E1DB9F672F74}" type="slidenum">
              <a:rPr lang="en-US" sz="1200">
                <a:solidFill>
                  <a:prstClr val="black"/>
                </a:solidFill>
                <a:latin typeface="Calibri" panose="020F0502020204030204"/>
              </a:rPr>
              <a:pPr defTabSz="440695"/>
              <a:t>51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533680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52</a:t>
            </a:fld>
            <a:endParaRPr lang="en-US"/>
          </a:p>
        </p:txBody>
      </p:sp>
    </p:spTree>
    <p:extLst>
      <p:ext uri="{BB962C8B-B14F-4D97-AF65-F5344CB8AC3E}">
        <p14:creationId xmlns:p14="http://schemas.microsoft.com/office/powerpoint/2010/main" val="1888745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1/27/2021</a:t>
            </a:r>
          </a:p>
        </p:txBody>
      </p:sp>
      <p:sp>
        <p:nvSpPr>
          <p:cNvPr id="5" name="Slide Number Placeholder 4"/>
          <p:cNvSpPr>
            <a:spLocks noGrp="1"/>
          </p:cNvSpPr>
          <p:nvPr>
            <p:ph type="sldNum" sz="quarter" idx="5"/>
          </p:nvPr>
        </p:nvSpPr>
        <p:spPr/>
        <p:txBody>
          <a:bodyPr/>
          <a:lstStyle/>
          <a:p>
            <a:fld id="{230C6E3A-54EF-4C3D-8D5A-31DFE0A76C37}" type="slidenum">
              <a:rPr lang="en-US" smtClean="0"/>
              <a:t>53</a:t>
            </a:fld>
            <a:endParaRPr lang="en-US"/>
          </a:p>
        </p:txBody>
      </p:sp>
    </p:spTree>
    <p:extLst>
      <p:ext uri="{BB962C8B-B14F-4D97-AF65-F5344CB8AC3E}">
        <p14:creationId xmlns:p14="http://schemas.microsoft.com/office/powerpoint/2010/main" val="3147391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0695"/>
            <a:fld id="{6B556AE2-4DF5-9E4F-9DA6-E1DB9F672F74}" type="slidenum">
              <a:rPr lang="en-US" sz="1200">
                <a:solidFill>
                  <a:prstClr val="black"/>
                </a:solidFill>
                <a:latin typeface="Calibri" panose="020F0502020204030204"/>
              </a:rPr>
              <a:pPr defTabSz="440695"/>
              <a:t>54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959697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fld id="{6B556AE2-4DF5-9E4F-9DA6-E1DB9F672F74}" type="slidenum">
              <a:rPr lang="en-US" sz="1200">
                <a:solidFill>
                  <a:prstClr val="black"/>
                </a:solidFill>
                <a:latin typeface="Calibri" panose="020F0502020204030204"/>
              </a:rPr>
              <a:pPr defTabSz="440695"/>
              <a:t>55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717794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0695">
              <a:defRPr/>
            </a:pPr>
            <a:fld id="{6B556AE2-4DF5-9E4F-9DA6-E1DB9F672F74}" type="slidenum">
              <a:rPr lang="en-US" sz="1200">
                <a:solidFill>
                  <a:prstClr val="black"/>
                </a:solidFill>
                <a:latin typeface="Calibri" panose="020F0502020204030204"/>
              </a:rPr>
              <a:pPr defTabSz="440695">
                <a:defRPr/>
              </a:pPr>
              <a:t>56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61091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defRPr/>
            </a:pPr>
            <a:r>
              <a:rPr lang="en-US" dirty="0"/>
              <a:t>1. According to the National Oceanic and Atmospheric Administration (NOAA), HOWEVER, 2017 was the costliest year on record for natural disasters in the U.S., with a price tag of at least $306 billion.</a:t>
            </a:r>
          </a:p>
          <a:p>
            <a:pPr defTabSz="931591">
              <a:defRPr/>
            </a:pPr>
            <a:endParaRPr lang="en-US" dirty="0"/>
          </a:p>
          <a:p>
            <a:r>
              <a:rPr lang="en-US" dirty="0"/>
              <a:t>Hurricane Harvey broke a rainfall record for a single tropical storm with more than 4 feet of rain in southeast Texas matching Hurricane Katrina as the costliest tropical cyclone on record. </a:t>
            </a:r>
          </a:p>
          <a:p>
            <a:endParaRPr lang="en-US" dirty="0"/>
          </a:p>
          <a:p>
            <a:r>
              <a:rPr lang="en-US" dirty="0"/>
              <a:t>Puerto Rico is still mired in recovery after Hurricane Maria in 2017, and nearly 3,000 are estimated to have died in the storm and its aftermath.</a:t>
            </a:r>
          </a:p>
          <a:p>
            <a:pPr defTabSz="931591">
              <a:defRPr/>
            </a:pPr>
            <a:endParaRPr lang="en-US" dirty="0"/>
          </a:p>
          <a:p>
            <a:pPr defTabSz="931591">
              <a:defRPr/>
            </a:pPr>
            <a:endParaRPr lang="en-US" dirty="0"/>
          </a:p>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6</a:t>
            </a:fld>
            <a:endParaRPr lang="en-CA"/>
          </a:p>
        </p:txBody>
      </p:sp>
      <p:sp>
        <p:nvSpPr>
          <p:cNvPr id="5" name="Date Placeholder 4">
            <a:extLst>
              <a:ext uri="{FF2B5EF4-FFF2-40B4-BE49-F238E27FC236}">
                <a16:creationId xmlns:a16="http://schemas.microsoft.com/office/drawing/2014/main" id="{F641660B-5576-4F2C-AEA1-B495E510B9B9}"/>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133354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statistics on the Cost of Wildfires in the United States.  </a:t>
            </a:r>
          </a:p>
        </p:txBody>
      </p:sp>
      <p:sp>
        <p:nvSpPr>
          <p:cNvPr id="4" name="Slide Number Placeholder 3"/>
          <p:cNvSpPr>
            <a:spLocks noGrp="1"/>
          </p:cNvSpPr>
          <p:nvPr>
            <p:ph type="sldNum" sz="quarter" idx="5"/>
          </p:nvPr>
        </p:nvSpPr>
        <p:spPr/>
        <p:txBody>
          <a:bodyPr/>
          <a:lstStyle/>
          <a:p>
            <a:fld id="{BDCEE269-D5B8-4A80-B47E-967A0416FDA4}" type="slidenum">
              <a:rPr lang="en-CA" smtClean="0"/>
              <a:t>7</a:t>
            </a:fld>
            <a:endParaRPr lang="en-CA"/>
          </a:p>
        </p:txBody>
      </p:sp>
      <p:sp>
        <p:nvSpPr>
          <p:cNvPr id="5" name="Date Placeholder 4">
            <a:extLst>
              <a:ext uri="{FF2B5EF4-FFF2-40B4-BE49-F238E27FC236}">
                <a16:creationId xmlns:a16="http://schemas.microsoft.com/office/drawing/2014/main" id="{2915B5C9-1935-47D2-A248-A5CBB38F44B0}"/>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235010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As we continue to build near fire prone areas, damages caused by wildfires will continue to increase. </a:t>
            </a:r>
          </a:p>
          <a:p>
            <a:endParaRPr lang="en-US" dirty="0"/>
          </a:p>
          <a:p>
            <a:r>
              <a:rPr lang="en-US" dirty="0"/>
              <a:t>2. What is most surprising is that instead of building back to higher standards after the devastating fires, California policymakers are issuing permits to rebuild without updating building codes and even exempting residents from zoning rules so they can build even larger homes. State officials are even mandating that insurance companies not raise insurance rates for people in fire-prone areas thus passing the cost onto homeowners elsewhere in California. </a:t>
            </a:r>
          </a:p>
          <a:p>
            <a:endParaRPr lang="en-US" dirty="0"/>
          </a:p>
          <a:p>
            <a:r>
              <a:rPr lang="en-US" dirty="0"/>
              <a:t>The state paid nearly $700 million in fire suppression in 2017 [yet California Governor Jerry Brown suspended the fee homeowners in fire prone areas pay to offset the higher risk of wildfires.]</a:t>
            </a:r>
          </a:p>
        </p:txBody>
      </p:sp>
      <p:sp>
        <p:nvSpPr>
          <p:cNvPr id="4" name="Slide Number Placeholder 3"/>
          <p:cNvSpPr>
            <a:spLocks noGrp="1"/>
          </p:cNvSpPr>
          <p:nvPr>
            <p:ph type="sldNum" sz="quarter" idx="5"/>
          </p:nvPr>
        </p:nvSpPr>
        <p:spPr/>
        <p:txBody>
          <a:bodyPr/>
          <a:lstStyle/>
          <a:p>
            <a:fld id="{BDCEE269-D5B8-4A80-B47E-967A0416FDA4}" type="slidenum">
              <a:rPr lang="en-CA" smtClean="0"/>
              <a:t>8</a:t>
            </a:fld>
            <a:endParaRPr lang="en-CA"/>
          </a:p>
        </p:txBody>
      </p:sp>
      <p:sp>
        <p:nvSpPr>
          <p:cNvPr id="5" name="Date Placeholder 4">
            <a:extLst>
              <a:ext uri="{FF2B5EF4-FFF2-40B4-BE49-F238E27FC236}">
                <a16:creationId xmlns:a16="http://schemas.microsoft.com/office/drawing/2014/main" id="{02E2F3E7-B35A-44C8-A55B-C665AA6D1D3A}"/>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255760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EE269-D5B8-4A80-B47E-967A0416FDA4}" type="slidenum">
              <a:rPr lang="en-CA" smtClean="0"/>
              <a:t>9</a:t>
            </a:fld>
            <a:endParaRPr lang="en-CA"/>
          </a:p>
        </p:txBody>
      </p:sp>
      <p:sp>
        <p:nvSpPr>
          <p:cNvPr id="5" name="Date Placeholder 4">
            <a:extLst>
              <a:ext uri="{FF2B5EF4-FFF2-40B4-BE49-F238E27FC236}">
                <a16:creationId xmlns:a16="http://schemas.microsoft.com/office/drawing/2014/main" id="{FE8CC758-0703-4802-B6E9-6950B1E4CE55}"/>
              </a:ext>
            </a:extLst>
          </p:cNvPr>
          <p:cNvSpPr>
            <a:spLocks noGrp="1"/>
          </p:cNvSpPr>
          <p:nvPr>
            <p:ph type="dt" idx="1"/>
          </p:nvPr>
        </p:nvSpPr>
        <p:spPr/>
        <p:txBody>
          <a:bodyPr/>
          <a:lstStyle/>
          <a:p>
            <a:r>
              <a:rPr lang="en-US"/>
              <a:t>1/27/2021</a:t>
            </a:r>
            <a:endParaRPr lang="en-CA"/>
          </a:p>
        </p:txBody>
      </p:sp>
    </p:spTree>
    <p:extLst>
      <p:ext uri="{BB962C8B-B14F-4D97-AF65-F5344CB8AC3E}">
        <p14:creationId xmlns:p14="http://schemas.microsoft.com/office/powerpoint/2010/main" val="844705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Inside Cover Slide">
    <p:spTree>
      <p:nvGrpSpPr>
        <p:cNvPr id="1" name=""/>
        <p:cNvGrpSpPr/>
        <p:nvPr/>
      </p:nvGrpSpPr>
      <p:grpSpPr>
        <a:xfrm>
          <a:off x="0" y="0"/>
          <a:ext cx="0" cy="0"/>
          <a:chOff x="0" y="0"/>
          <a:chExt cx="0" cy="0"/>
        </a:xfrm>
      </p:grpSpPr>
      <p:pic>
        <p:nvPicPr>
          <p:cNvPr id="6" name="Picture 5" descr="Conc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96"/>
            <a:ext cx="12192000" cy="6851904"/>
          </a:xfrm>
          <a:prstGeom prst="rect">
            <a:avLst/>
          </a:prstGeom>
        </p:spPr>
      </p:pic>
      <p:sp>
        <p:nvSpPr>
          <p:cNvPr id="2" name="TextBox 1"/>
          <p:cNvSpPr txBox="1"/>
          <p:nvPr userDrawn="1"/>
        </p:nvSpPr>
        <p:spPr>
          <a:xfrm>
            <a:off x="10622577" y="6447552"/>
            <a:ext cx="1245956" cy="297454"/>
          </a:xfrm>
          <a:prstGeom prst="rect">
            <a:avLst/>
          </a:prstGeom>
          <a:noFill/>
        </p:spPr>
        <p:txBody>
          <a:bodyPr wrap="square" rtlCol="0">
            <a:spAutoFit/>
          </a:bodyPr>
          <a:lstStyle/>
          <a:p>
            <a:pPr algn="r"/>
            <a:fld id="{F645C202-2111-6B4F-9F64-B103AAF29425}" type="slidenum">
              <a:rPr lang="en-US" sz="1333" smtClean="0">
                <a:solidFill>
                  <a:schemeClr val="tx1">
                    <a:lumMod val="85000"/>
                    <a:lumOff val="15000"/>
                  </a:schemeClr>
                </a:solidFill>
              </a:rPr>
              <a:pPr algn="r"/>
              <a:t>‹#›</a:t>
            </a:fld>
            <a:endParaRPr lang="en-US" sz="1333" dirty="0">
              <a:solidFill>
                <a:schemeClr val="tx1">
                  <a:lumMod val="85000"/>
                  <a:lumOff val="15000"/>
                </a:schemeClr>
              </a:solidFill>
            </a:endParaRPr>
          </a:p>
        </p:txBody>
      </p:sp>
      <p:sp>
        <p:nvSpPr>
          <p:cNvPr id="4" name="Title 5"/>
          <p:cNvSpPr>
            <a:spLocks noGrp="1"/>
          </p:cNvSpPr>
          <p:nvPr>
            <p:ph type="title" hasCustomPrompt="1"/>
          </p:nvPr>
        </p:nvSpPr>
        <p:spPr>
          <a:xfrm>
            <a:off x="609600" y="274637"/>
            <a:ext cx="10972800" cy="639763"/>
          </a:xfrm>
        </p:spPr>
        <p:txBody>
          <a:bodyPr/>
          <a:lstStyle>
            <a:lvl1pPr>
              <a:defRPr>
                <a:solidFill>
                  <a:schemeClr val="tx1"/>
                </a:solidFill>
                <a:latin typeface="Impact"/>
                <a:cs typeface="Impact"/>
              </a:defRPr>
            </a:lvl1pPr>
          </a:lstStyle>
          <a:p>
            <a:r>
              <a:rPr lang="en-US" dirty="0"/>
              <a:t>CLICK TO EDIT</a:t>
            </a:r>
          </a:p>
        </p:txBody>
      </p:sp>
      <p:sp>
        <p:nvSpPr>
          <p:cNvPr id="5" name="Text Placeholder 8"/>
          <p:cNvSpPr>
            <a:spLocks noGrp="1"/>
          </p:cNvSpPr>
          <p:nvPr>
            <p:ph type="body" sz="quarter" idx="10"/>
          </p:nvPr>
        </p:nvSpPr>
        <p:spPr>
          <a:xfrm>
            <a:off x="609600" y="1447800"/>
            <a:ext cx="10972800" cy="4953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104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End Slide 3">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E0F7540-337E-5548-71CF-332C58885A93}"/>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wrap="square">
            <a:noAutofit/>
          </a:bodyPr>
          <a:lstStyle>
            <a:lvl1pPr algn="r">
              <a:defRPr sz="2400" b="1"/>
            </a:lvl1pPr>
          </a:lstStyle>
          <a:p>
            <a:endParaRPr lang="en-US"/>
          </a:p>
          <a:p>
            <a:endParaRPr lang="en-US"/>
          </a:p>
          <a:p>
            <a:endParaRPr lang="en-US"/>
          </a:p>
          <a:p>
            <a:endParaRPr lang="en-US"/>
          </a:p>
          <a:p>
            <a:endParaRPr lang="en-US"/>
          </a:p>
        </p:txBody>
      </p:sp>
      <p:sp>
        <p:nvSpPr>
          <p:cNvPr id="11" name="Title 7">
            <a:extLst>
              <a:ext uri="{FF2B5EF4-FFF2-40B4-BE49-F238E27FC236}">
                <a16:creationId xmlns:a16="http://schemas.microsoft.com/office/drawing/2014/main" id="{A6153CA4-AB7D-56D2-EB41-C9E7C17DECF4}"/>
              </a:ext>
            </a:extLst>
          </p:cNvPr>
          <p:cNvSpPr>
            <a:spLocks noGrp="1"/>
          </p:cNvSpPr>
          <p:nvPr>
            <p:ph type="title"/>
          </p:nvPr>
        </p:nvSpPr>
        <p:spPr>
          <a:xfrm>
            <a:off x="2882815" y="1989203"/>
            <a:ext cx="6426372" cy="1621896"/>
          </a:xfrm>
        </p:spPr>
        <p:txBody>
          <a:bodyPr anchor="t">
            <a:normAutofit/>
          </a:bodyPr>
          <a:lstStyle>
            <a:lvl1pPr algn="ctr">
              <a:defRPr sz="4800" b="1" i="0">
                <a:solidFill>
                  <a:schemeClr val="bg1"/>
                </a:solidFill>
                <a:latin typeface="Montserrat"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758B0B67-335A-8638-4F2B-4D8E47C15CD1}"/>
              </a:ext>
            </a:extLst>
          </p:cNvPr>
          <p:cNvSpPr>
            <a:spLocks noGrp="1"/>
          </p:cNvSpPr>
          <p:nvPr>
            <p:ph type="body" sz="quarter" idx="11"/>
          </p:nvPr>
        </p:nvSpPr>
        <p:spPr>
          <a:xfrm>
            <a:off x="2882814" y="3611099"/>
            <a:ext cx="6426372" cy="474445"/>
          </a:xfrm>
        </p:spPr>
        <p:txBody>
          <a:bodyPr/>
          <a:lstStyle>
            <a:lvl1pPr algn="ctr">
              <a:defRPr>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91198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End Slide 4">
    <p:spTree>
      <p:nvGrpSpPr>
        <p:cNvPr id="1" name=""/>
        <p:cNvGrpSpPr/>
        <p:nvPr/>
      </p:nvGrpSpPr>
      <p:grpSpPr>
        <a:xfrm>
          <a:off x="0" y="0"/>
          <a:ext cx="0" cy="0"/>
          <a:chOff x="0" y="0"/>
          <a:chExt cx="0" cy="0"/>
        </a:xfrm>
      </p:grpSpPr>
      <p:pic>
        <p:nvPicPr>
          <p:cNvPr id="2" name="Picture 1" descr="A picture containing text, ground&#10;&#10;Description automatically generated">
            <a:extLst>
              <a:ext uri="{FF2B5EF4-FFF2-40B4-BE49-F238E27FC236}">
                <a16:creationId xmlns:a16="http://schemas.microsoft.com/office/drawing/2014/main" id="{563F9BB7-4128-8C2F-C696-6F4BC80CBC6D}"/>
              </a:ext>
            </a:extLst>
          </p:cNvPr>
          <p:cNvPicPr>
            <a:picLocks noChangeAspect="1"/>
          </p:cNvPicPr>
          <p:nvPr userDrawn="1"/>
        </p:nvPicPr>
        <p:blipFill rotWithShape="1">
          <a:blip r:embed="rId2" cstate="print">
            <a:alphaModFix amt="68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EA4E0897-70D8-D999-53DF-6E53DCF1DE98}"/>
              </a:ext>
            </a:extLst>
          </p:cNvPr>
          <p:cNvSpPr/>
          <p:nvPr userDrawn="1"/>
        </p:nvSpPr>
        <p:spPr>
          <a:xfrm>
            <a:off x="6327008" y="0"/>
            <a:ext cx="5864993" cy="6858000"/>
          </a:xfrm>
          <a:prstGeom prst="rect">
            <a:avLst/>
          </a:prstGeom>
          <a:solidFill>
            <a:srgbClr val="809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Picture Placeholder 5">
            <a:extLst>
              <a:ext uri="{FF2B5EF4-FFF2-40B4-BE49-F238E27FC236}">
                <a16:creationId xmlns:a16="http://schemas.microsoft.com/office/drawing/2014/main" id="{853D8250-2FDD-4450-DCB2-4EB8BCADA38C}"/>
              </a:ext>
            </a:extLst>
          </p:cNvPr>
          <p:cNvSpPr>
            <a:spLocks noGrp="1"/>
          </p:cNvSpPr>
          <p:nvPr>
            <p:ph type="pic" sz="quarter" idx="10"/>
          </p:nvPr>
        </p:nvSpPr>
        <p:spPr>
          <a:xfrm>
            <a:off x="5582652" y="228857"/>
            <a:ext cx="6400704" cy="6400289"/>
          </a:xfrm>
          <a:prstGeom prst="rect">
            <a:avLst/>
          </a:prstGeom>
          <a:pattFill prst="pct5">
            <a:fgClr>
              <a:schemeClr val="accent1"/>
            </a:fgClr>
            <a:bgClr>
              <a:schemeClr val="bg1"/>
            </a:bgClr>
          </a:pattFill>
        </p:spPr>
        <p:txBody>
          <a:bodyPr wrap="square">
            <a:noAutofit/>
          </a:bodyPr>
          <a:lstStyle>
            <a:lvl1pPr algn="r">
              <a:defRPr sz="3200" b="1"/>
            </a:lvl1pPr>
          </a:lstStyle>
          <a:p>
            <a:endParaRPr lang="en-US"/>
          </a:p>
          <a:p>
            <a:endParaRPr lang="en-US"/>
          </a:p>
          <a:p>
            <a:endParaRPr lang="en-US"/>
          </a:p>
          <a:p>
            <a:endParaRPr lang="en-US"/>
          </a:p>
          <a:p>
            <a:endParaRPr lang="en-US"/>
          </a:p>
        </p:txBody>
      </p:sp>
      <p:sp>
        <p:nvSpPr>
          <p:cNvPr id="5" name="Title 7">
            <a:extLst>
              <a:ext uri="{FF2B5EF4-FFF2-40B4-BE49-F238E27FC236}">
                <a16:creationId xmlns:a16="http://schemas.microsoft.com/office/drawing/2014/main" id="{A26E5681-88D1-71D1-7466-60EB65AA7CA0}"/>
              </a:ext>
            </a:extLst>
          </p:cNvPr>
          <p:cNvSpPr>
            <a:spLocks noGrp="1"/>
          </p:cNvSpPr>
          <p:nvPr>
            <p:ph type="title"/>
          </p:nvPr>
        </p:nvSpPr>
        <p:spPr>
          <a:xfrm>
            <a:off x="559378" y="1055915"/>
            <a:ext cx="4086415" cy="2667000"/>
          </a:xfrm>
        </p:spPr>
        <p:txBody>
          <a:bodyPr>
            <a:normAutofit/>
          </a:bodyPr>
          <a:lstStyle>
            <a:lvl1pPr>
              <a:defRPr sz="4400" b="1" i="0">
                <a:latin typeface="Montserrat" pitchFamily="2" charset="77"/>
              </a:defRPr>
            </a:lvl1pPr>
          </a:lstStyle>
          <a:p>
            <a:r>
              <a:rPr lang="en-US"/>
              <a:t>Click to edit Master title style</a:t>
            </a:r>
          </a:p>
        </p:txBody>
      </p:sp>
      <p:sp>
        <p:nvSpPr>
          <p:cNvPr id="6" name="Text Placeholder 3">
            <a:extLst>
              <a:ext uri="{FF2B5EF4-FFF2-40B4-BE49-F238E27FC236}">
                <a16:creationId xmlns:a16="http://schemas.microsoft.com/office/drawing/2014/main" id="{34465369-C949-299E-5598-5CFDD7C8A874}"/>
              </a:ext>
            </a:extLst>
          </p:cNvPr>
          <p:cNvSpPr>
            <a:spLocks noGrp="1"/>
          </p:cNvSpPr>
          <p:nvPr>
            <p:ph type="body" sz="quarter" idx="11"/>
          </p:nvPr>
        </p:nvSpPr>
        <p:spPr>
          <a:xfrm>
            <a:off x="558801" y="3985685"/>
            <a:ext cx="4087284" cy="1138767"/>
          </a:xfrm>
        </p:spPr>
        <p:txBody>
          <a:bodyPr/>
          <a:lstStyle/>
          <a:p>
            <a:pPr lvl="0"/>
            <a:r>
              <a:rPr lang="en-US"/>
              <a:t>Click to edit Master text styles</a:t>
            </a:r>
          </a:p>
        </p:txBody>
      </p:sp>
    </p:spTree>
    <p:extLst>
      <p:ext uri="{BB962C8B-B14F-4D97-AF65-F5344CB8AC3E}">
        <p14:creationId xmlns:p14="http://schemas.microsoft.com/office/powerpoint/2010/main" val="408727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9" name="Picture 8" descr="A picture containing text, ground&#10;&#10;Description automatically generated">
            <a:extLst>
              <a:ext uri="{FF2B5EF4-FFF2-40B4-BE49-F238E27FC236}">
                <a16:creationId xmlns:a16="http://schemas.microsoft.com/office/drawing/2014/main" id="{C6D0FB40-024A-15B2-C8A2-5538CC531E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
        <p:nvSpPr>
          <p:cNvPr id="3" name="Picture Placeholder 3">
            <a:extLst>
              <a:ext uri="{FF2B5EF4-FFF2-40B4-BE49-F238E27FC236}">
                <a16:creationId xmlns:a16="http://schemas.microsoft.com/office/drawing/2014/main" id="{27B87982-1B40-165A-30D6-C41701D57FD6}"/>
              </a:ext>
            </a:extLst>
          </p:cNvPr>
          <p:cNvSpPr>
            <a:spLocks noGrp="1"/>
          </p:cNvSpPr>
          <p:nvPr>
            <p:ph type="pic" sz="quarter" idx="11"/>
          </p:nvPr>
        </p:nvSpPr>
        <p:spPr>
          <a:xfrm>
            <a:off x="9030344" y="1179100"/>
            <a:ext cx="3161656" cy="4550105"/>
          </a:xfrm>
          <a:prstGeom prst="rect">
            <a:avLst/>
          </a:prstGeom>
          <a:pattFill prst="pct5">
            <a:fgClr>
              <a:schemeClr val="accent1"/>
            </a:fgClr>
            <a:bgClr>
              <a:schemeClr val="bg1"/>
            </a:bgClr>
          </a:pattFill>
        </p:spPr>
        <p:txBody>
          <a:bodyPr/>
          <a:lstStyle/>
          <a:p>
            <a:endParaRPr lang="en-US"/>
          </a:p>
        </p:txBody>
      </p:sp>
      <p:sp>
        <p:nvSpPr>
          <p:cNvPr id="4" name="Picture Placeholder 3">
            <a:extLst>
              <a:ext uri="{FF2B5EF4-FFF2-40B4-BE49-F238E27FC236}">
                <a16:creationId xmlns:a16="http://schemas.microsoft.com/office/drawing/2014/main" id="{32BD61D4-4765-0425-854C-E83C8DFE92F6}"/>
              </a:ext>
            </a:extLst>
          </p:cNvPr>
          <p:cNvSpPr>
            <a:spLocks noGrp="1"/>
          </p:cNvSpPr>
          <p:nvPr>
            <p:ph type="pic" sz="quarter" idx="12"/>
          </p:nvPr>
        </p:nvSpPr>
        <p:spPr>
          <a:xfrm>
            <a:off x="7222211" y="2285161"/>
            <a:ext cx="2838927" cy="3058039"/>
          </a:xfrm>
          <a:prstGeom prst="rect">
            <a:avLst/>
          </a:prstGeom>
          <a:pattFill prst="pct5">
            <a:fgClr>
              <a:schemeClr val="accent1"/>
            </a:fgClr>
            <a:bgClr>
              <a:schemeClr val="bg1"/>
            </a:bgClr>
          </a:pattFill>
        </p:spPr>
        <p:txBody>
          <a:bodyPr/>
          <a:lstStyle/>
          <a:p>
            <a:endParaRPr lang="en-US"/>
          </a:p>
        </p:txBody>
      </p:sp>
      <p:cxnSp>
        <p:nvCxnSpPr>
          <p:cNvPr id="8" name="Straight Connector 7">
            <a:extLst>
              <a:ext uri="{FF2B5EF4-FFF2-40B4-BE49-F238E27FC236}">
                <a16:creationId xmlns:a16="http://schemas.microsoft.com/office/drawing/2014/main" id="{8F5641BB-83F9-6909-08A6-86BEBCD64FAD}"/>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EAC5782-7C24-99C3-C790-978889486E3D}"/>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6" name="Text Placeholder 3">
            <a:extLst>
              <a:ext uri="{FF2B5EF4-FFF2-40B4-BE49-F238E27FC236}">
                <a16:creationId xmlns:a16="http://schemas.microsoft.com/office/drawing/2014/main" id="{EDD97333-90C3-3985-98A9-D6194A97D886}"/>
              </a:ext>
            </a:extLst>
          </p:cNvPr>
          <p:cNvSpPr>
            <a:spLocks noGrp="1"/>
          </p:cNvSpPr>
          <p:nvPr>
            <p:ph type="body" sz="quarter" idx="13"/>
          </p:nvPr>
        </p:nvSpPr>
        <p:spPr>
          <a:xfrm>
            <a:off x="446316" y="1424539"/>
            <a:ext cx="6085113" cy="4734961"/>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73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7B87982-1B40-165A-30D6-C41701D57FD6}"/>
              </a:ext>
            </a:extLst>
          </p:cNvPr>
          <p:cNvSpPr>
            <a:spLocks noGrp="1"/>
          </p:cNvSpPr>
          <p:nvPr>
            <p:ph type="pic" sz="quarter" idx="11"/>
          </p:nvPr>
        </p:nvSpPr>
        <p:spPr>
          <a:xfrm>
            <a:off x="9030344" y="1179100"/>
            <a:ext cx="3161656" cy="4550105"/>
          </a:xfrm>
          <a:prstGeom prst="rect">
            <a:avLst/>
          </a:prstGeom>
          <a:pattFill prst="pct5">
            <a:fgClr>
              <a:schemeClr val="accent1"/>
            </a:fgClr>
            <a:bgClr>
              <a:schemeClr val="bg1"/>
            </a:bgClr>
          </a:pattFill>
        </p:spPr>
        <p:txBody>
          <a:bodyPr/>
          <a:lstStyle/>
          <a:p>
            <a:endParaRPr lang="en-US"/>
          </a:p>
        </p:txBody>
      </p:sp>
      <p:sp>
        <p:nvSpPr>
          <p:cNvPr id="4" name="Picture Placeholder 3">
            <a:extLst>
              <a:ext uri="{FF2B5EF4-FFF2-40B4-BE49-F238E27FC236}">
                <a16:creationId xmlns:a16="http://schemas.microsoft.com/office/drawing/2014/main" id="{32BD61D4-4765-0425-854C-E83C8DFE92F6}"/>
              </a:ext>
            </a:extLst>
          </p:cNvPr>
          <p:cNvSpPr>
            <a:spLocks noGrp="1"/>
          </p:cNvSpPr>
          <p:nvPr>
            <p:ph type="pic" sz="quarter" idx="12"/>
          </p:nvPr>
        </p:nvSpPr>
        <p:spPr>
          <a:xfrm>
            <a:off x="7222211" y="2285161"/>
            <a:ext cx="2838927" cy="3058039"/>
          </a:xfrm>
          <a:prstGeom prst="rect">
            <a:avLst/>
          </a:prstGeom>
          <a:pattFill prst="pct5">
            <a:fgClr>
              <a:schemeClr val="accent1"/>
            </a:fgClr>
            <a:bgClr>
              <a:schemeClr val="bg1"/>
            </a:bgClr>
          </a:pattFill>
        </p:spPr>
        <p:txBody>
          <a:bodyPr/>
          <a:lstStyle/>
          <a:p>
            <a:endParaRPr lang="en-US"/>
          </a:p>
        </p:txBody>
      </p:sp>
      <p:cxnSp>
        <p:nvCxnSpPr>
          <p:cNvPr id="10" name="Straight Connector 9">
            <a:extLst>
              <a:ext uri="{FF2B5EF4-FFF2-40B4-BE49-F238E27FC236}">
                <a16:creationId xmlns:a16="http://schemas.microsoft.com/office/drawing/2014/main" id="{61347E72-C1FE-CCB2-61E6-951EA49A38BB}"/>
              </a:ext>
            </a:extLst>
          </p:cNvPr>
          <p:cNvCxnSpPr>
            <a:cxnSpLocks/>
          </p:cNvCxnSpPr>
          <p:nvPr userDrawn="1"/>
        </p:nvCxnSpPr>
        <p:spPr>
          <a:xfrm flipH="1">
            <a:off x="1" y="1545007"/>
            <a:ext cx="7097028"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1E40079-51B6-8766-50F8-0A6B43559736}"/>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6" name="Text Placeholder 3">
            <a:extLst>
              <a:ext uri="{FF2B5EF4-FFF2-40B4-BE49-F238E27FC236}">
                <a16:creationId xmlns:a16="http://schemas.microsoft.com/office/drawing/2014/main" id="{DBDCE2BA-836F-45F5-79C6-D54438148212}"/>
              </a:ext>
            </a:extLst>
          </p:cNvPr>
          <p:cNvSpPr>
            <a:spLocks noGrp="1"/>
          </p:cNvSpPr>
          <p:nvPr>
            <p:ph type="body" sz="quarter" idx="13"/>
          </p:nvPr>
        </p:nvSpPr>
        <p:spPr>
          <a:xfrm>
            <a:off x="446316" y="1796717"/>
            <a:ext cx="6085113" cy="4362783"/>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E47E318C-3B0A-7183-1016-BDE349A279BB}"/>
              </a:ext>
            </a:extLst>
          </p:cNvPr>
          <p:cNvSpPr>
            <a:spLocks noGrp="1"/>
          </p:cNvSpPr>
          <p:nvPr>
            <p:ph type="body" sz="quarter" idx="14" hasCustomPrompt="1"/>
          </p:nvPr>
        </p:nvSpPr>
        <p:spPr>
          <a:xfrm>
            <a:off x="446315" y="991976"/>
            <a:ext cx="8216900" cy="522827"/>
          </a:xfrm>
        </p:spPr>
        <p:txBody>
          <a:bodyPr>
            <a:normAutofit/>
          </a:bodyPr>
          <a:lstStyle>
            <a:lvl1pPr>
              <a:defRPr sz="2400" b="0" i="0">
                <a:solidFill>
                  <a:srgbClr val="667F23"/>
                </a:solidFill>
                <a:latin typeface="Montserrat Medium" pitchFamily="2" charset="77"/>
              </a:defRPr>
            </a:lvl1pPr>
          </a:lstStyle>
          <a:p>
            <a:pPr lvl="0"/>
            <a:r>
              <a:rPr lang="en-US"/>
              <a:t>Optional Subtitle Here</a:t>
            </a:r>
          </a:p>
        </p:txBody>
      </p:sp>
      <p:pic>
        <p:nvPicPr>
          <p:cNvPr id="8" name="Picture 7" descr="A picture containing text, ground&#10;&#10;Description automatically generated">
            <a:extLst>
              <a:ext uri="{FF2B5EF4-FFF2-40B4-BE49-F238E27FC236}">
                <a16:creationId xmlns:a16="http://schemas.microsoft.com/office/drawing/2014/main" id="{AED3C539-83BA-4DC1-3B3E-06D8D18F4A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377699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5641BB-83F9-6909-08A6-86BEBCD64FAD}"/>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7" name="Picture Placeholder 3">
            <a:extLst>
              <a:ext uri="{FF2B5EF4-FFF2-40B4-BE49-F238E27FC236}">
                <a16:creationId xmlns:a16="http://schemas.microsoft.com/office/drawing/2014/main" id="{28B85238-DDA6-851F-F81E-3E35E8841BDB}"/>
              </a:ext>
            </a:extLst>
          </p:cNvPr>
          <p:cNvSpPr>
            <a:spLocks noGrp="1"/>
          </p:cNvSpPr>
          <p:nvPr>
            <p:ph type="pic" sz="quarter" idx="11"/>
          </p:nvPr>
        </p:nvSpPr>
        <p:spPr>
          <a:xfrm>
            <a:off x="9030344" y="1179100"/>
            <a:ext cx="3161656" cy="4550105"/>
          </a:xfrm>
          <a:prstGeom prst="rect">
            <a:avLst/>
          </a:prstGeom>
          <a:pattFill prst="pct5">
            <a:fgClr>
              <a:schemeClr val="accent1"/>
            </a:fgClr>
            <a:bgClr>
              <a:schemeClr val="bg1"/>
            </a:bgClr>
          </a:pattFill>
        </p:spPr>
        <p:txBody>
          <a:bodyPr/>
          <a:lstStyle/>
          <a:p>
            <a:endParaRPr lang="en-US"/>
          </a:p>
        </p:txBody>
      </p:sp>
      <p:sp>
        <p:nvSpPr>
          <p:cNvPr id="3" name="Title 1">
            <a:extLst>
              <a:ext uri="{FF2B5EF4-FFF2-40B4-BE49-F238E27FC236}">
                <a16:creationId xmlns:a16="http://schemas.microsoft.com/office/drawing/2014/main" id="{443B0227-94DD-96ED-84DD-0DD7F9FBD967}"/>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401B497-E0A5-CF21-D2E6-2E28CB7038A5}"/>
              </a:ext>
            </a:extLst>
          </p:cNvPr>
          <p:cNvSpPr>
            <a:spLocks noGrp="1"/>
          </p:cNvSpPr>
          <p:nvPr>
            <p:ph type="body" sz="quarter" idx="13"/>
          </p:nvPr>
        </p:nvSpPr>
        <p:spPr>
          <a:xfrm>
            <a:off x="446316" y="1424539"/>
            <a:ext cx="6085113" cy="4734961"/>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ground&#10;&#10;Description automatically generated">
            <a:extLst>
              <a:ext uri="{FF2B5EF4-FFF2-40B4-BE49-F238E27FC236}">
                <a16:creationId xmlns:a16="http://schemas.microsoft.com/office/drawing/2014/main" id="{6AB1F755-E23B-07FE-3917-B17B2DD477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2791479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28B85238-DDA6-851F-F81E-3E35E8841BDB}"/>
              </a:ext>
            </a:extLst>
          </p:cNvPr>
          <p:cNvSpPr>
            <a:spLocks noGrp="1"/>
          </p:cNvSpPr>
          <p:nvPr>
            <p:ph type="pic" sz="quarter" idx="11"/>
          </p:nvPr>
        </p:nvSpPr>
        <p:spPr>
          <a:xfrm>
            <a:off x="9030344" y="1179100"/>
            <a:ext cx="3161656" cy="4550105"/>
          </a:xfrm>
          <a:prstGeom prst="rect">
            <a:avLst/>
          </a:prstGeom>
          <a:pattFill prst="pct5">
            <a:fgClr>
              <a:schemeClr val="accent1"/>
            </a:fgClr>
            <a:bgClr>
              <a:schemeClr val="bg1"/>
            </a:bgClr>
          </a:pattFill>
        </p:spPr>
        <p:txBody>
          <a:bodyPr/>
          <a:lstStyle/>
          <a:p>
            <a:endParaRPr lang="en-US"/>
          </a:p>
        </p:txBody>
      </p:sp>
      <p:cxnSp>
        <p:nvCxnSpPr>
          <p:cNvPr id="9" name="Straight Connector 8">
            <a:extLst>
              <a:ext uri="{FF2B5EF4-FFF2-40B4-BE49-F238E27FC236}">
                <a16:creationId xmlns:a16="http://schemas.microsoft.com/office/drawing/2014/main" id="{4CDB3632-9199-CDEF-BF25-4C21DD5522DD}"/>
              </a:ext>
            </a:extLst>
          </p:cNvPr>
          <p:cNvCxnSpPr>
            <a:cxnSpLocks/>
          </p:cNvCxnSpPr>
          <p:nvPr userDrawn="1"/>
        </p:nvCxnSpPr>
        <p:spPr>
          <a:xfrm flipH="1">
            <a:off x="1" y="1545007"/>
            <a:ext cx="7097028"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43D8B693-D7C0-1F98-4DD7-9AE0FAEC0412}"/>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B5DA9AD-A6C1-CF73-9151-ABF088F94C3A}"/>
              </a:ext>
            </a:extLst>
          </p:cNvPr>
          <p:cNvSpPr>
            <a:spLocks noGrp="1"/>
          </p:cNvSpPr>
          <p:nvPr>
            <p:ph type="body" sz="quarter" idx="13"/>
          </p:nvPr>
        </p:nvSpPr>
        <p:spPr>
          <a:xfrm>
            <a:off x="446316" y="1796717"/>
            <a:ext cx="6085113" cy="4362783"/>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296A2F-39DB-8E78-CD26-E1A955D43CBE}"/>
              </a:ext>
            </a:extLst>
          </p:cNvPr>
          <p:cNvSpPr>
            <a:spLocks noGrp="1"/>
          </p:cNvSpPr>
          <p:nvPr>
            <p:ph type="body" sz="quarter" idx="14" hasCustomPrompt="1"/>
          </p:nvPr>
        </p:nvSpPr>
        <p:spPr>
          <a:xfrm>
            <a:off x="446315" y="991976"/>
            <a:ext cx="8216900" cy="522827"/>
          </a:xfrm>
        </p:spPr>
        <p:txBody>
          <a:bodyPr>
            <a:normAutofit/>
          </a:bodyPr>
          <a:lstStyle>
            <a:lvl1pPr>
              <a:defRPr sz="2400" b="0" i="0">
                <a:solidFill>
                  <a:srgbClr val="667F23"/>
                </a:solidFill>
                <a:latin typeface="Montserrat Medium" pitchFamily="2" charset="77"/>
              </a:defRPr>
            </a:lvl1pPr>
          </a:lstStyle>
          <a:p>
            <a:pPr lvl="0"/>
            <a:r>
              <a:rPr lang="en-US"/>
              <a:t>Optional Subtitle Here</a:t>
            </a:r>
          </a:p>
        </p:txBody>
      </p:sp>
      <p:pic>
        <p:nvPicPr>
          <p:cNvPr id="6" name="Picture 5" descr="A picture containing text, ground&#10;&#10;Description automatically generated">
            <a:extLst>
              <a:ext uri="{FF2B5EF4-FFF2-40B4-BE49-F238E27FC236}">
                <a16:creationId xmlns:a16="http://schemas.microsoft.com/office/drawing/2014/main" id="{340EFEA8-274B-FF7F-A266-90466229EF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153370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5641BB-83F9-6909-08A6-86BEBCD64FAD}"/>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3" name="Picture Placeholder 3">
            <a:extLst>
              <a:ext uri="{FF2B5EF4-FFF2-40B4-BE49-F238E27FC236}">
                <a16:creationId xmlns:a16="http://schemas.microsoft.com/office/drawing/2014/main" id="{0AE3734C-462C-7E8B-0D3D-9DEAA5269668}"/>
              </a:ext>
            </a:extLst>
          </p:cNvPr>
          <p:cNvSpPr>
            <a:spLocks noGrp="1"/>
          </p:cNvSpPr>
          <p:nvPr>
            <p:ph type="pic" sz="quarter" idx="11"/>
          </p:nvPr>
        </p:nvSpPr>
        <p:spPr>
          <a:xfrm>
            <a:off x="446314" y="4145281"/>
            <a:ext cx="10515599" cy="1583924"/>
          </a:xfrm>
          <a:prstGeom prst="rect">
            <a:avLst/>
          </a:prstGeom>
          <a:pattFill prst="pct5">
            <a:fgClr>
              <a:schemeClr val="accent1"/>
            </a:fgClr>
            <a:bgClr>
              <a:schemeClr val="bg1"/>
            </a:bgClr>
          </a:pattFill>
        </p:spPr>
        <p:txBody>
          <a:bodyPr/>
          <a:lstStyle/>
          <a:p>
            <a:endParaRPr lang="en-US"/>
          </a:p>
        </p:txBody>
      </p:sp>
      <p:sp>
        <p:nvSpPr>
          <p:cNvPr id="4" name="Title 1">
            <a:extLst>
              <a:ext uri="{FF2B5EF4-FFF2-40B4-BE49-F238E27FC236}">
                <a16:creationId xmlns:a16="http://schemas.microsoft.com/office/drawing/2014/main" id="{4C564064-36A0-9AD6-D437-ACB811DF6DDE}"/>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5" name="Text Placeholder 3">
            <a:extLst>
              <a:ext uri="{FF2B5EF4-FFF2-40B4-BE49-F238E27FC236}">
                <a16:creationId xmlns:a16="http://schemas.microsoft.com/office/drawing/2014/main" id="{2FB85710-047A-504B-DFC7-B151D4AEDBC5}"/>
              </a:ext>
            </a:extLst>
          </p:cNvPr>
          <p:cNvSpPr>
            <a:spLocks noGrp="1"/>
          </p:cNvSpPr>
          <p:nvPr>
            <p:ph type="body" sz="quarter" idx="13"/>
          </p:nvPr>
        </p:nvSpPr>
        <p:spPr>
          <a:xfrm>
            <a:off x="446315" y="1424540"/>
            <a:ext cx="10515597" cy="2410861"/>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 ground&#10;&#10;Description automatically generated">
            <a:extLst>
              <a:ext uri="{FF2B5EF4-FFF2-40B4-BE49-F238E27FC236}">
                <a16:creationId xmlns:a16="http://schemas.microsoft.com/office/drawing/2014/main" id="{468151D7-A6A6-9EA7-334E-14C16C5CF0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1437183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9B7A0A88-D92C-D547-FD67-6787DDAC1F8A}"/>
              </a:ext>
            </a:extLst>
          </p:cNvPr>
          <p:cNvSpPr>
            <a:spLocks noGrp="1"/>
          </p:cNvSpPr>
          <p:nvPr>
            <p:ph type="pic" sz="quarter" idx="11"/>
          </p:nvPr>
        </p:nvSpPr>
        <p:spPr>
          <a:xfrm>
            <a:off x="446314" y="4145281"/>
            <a:ext cx="10515599" cy="1583924"/>
          </a:xfrm>
          <a:prstGeom prst="rect">
            <a:avLst/>
          </a:prstGeom>
          <a:pattFill prst="pct5">
            <a:fgClr>
              <a:schemeClr val="accent1"/>
            </a:fgClr>
            <a:bgClr>
              <a:schemeClr val="bg1"/>
            </a:bgClr>
          </a:pattFill>
        </p:spPr>
        <p:txBody>
          <a:bodyPr/>
          <a:lstStyle/>
          <a:p>
            <a:endParaRPr lang="en-US"/>
          </a:p>
        </p:txBody>
      </p:sp>
      <p:cxnSp>
        <p:nvCxnSpPr>
          <p:cNvPr id="11" name="Straight Connector 10">
            <a:extLst>
              <a:ext uri="{FF2B5EF4-FFF2-40B4-BE49-F238E27FC236}">
                <a16:creationId xmlns:a16="http://schemas.microsoft.com/office/drawing/2014/main" id="{1C9578D4-B5CC-7A23-51D5-E768FBC895B9}"/>
              </a:ext>
            </a:extLst>
          </p:cNvPr>
          <p:cNvCxnSpPr>
            <a:cxnSpLocks/>
          </p:cNvCxnSpPr>
          <p:nvPr userDrawn="1"/>
        </p:nvCxnSpPr>
        <p:spPr>
          <a:xfrm flipH="1">
            <a:off x="1" y="1545007"/>
            <a:ext cx="7097028"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4326A1FA-A17F-50E3-88CC-90DB0AAE4BF2}"/>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E19CF41-08DD-210A-4C17-2295530C10B0}"/>
              </a:ext>
            </a:extLst>
          </p:cNvPr>
          <p:cNvSpPr>
            <a:spLocks noGrp="1"/>
          </p:cNvSpPr>
          <p:nvPr>
            <p:ph type="body" sz="quarter" idx="13"/>
          </p:nvPr>
        </p:nvSpPr>
        <p:spPr>
          <a:xfrm>
            <a:off x="446315" y="1796717"/>
            <a:ext cx="10515597" cy="2021751"/>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66EFC-FD80-28EB-93C6-BB5F2406862A}"/>
              </a:ext>
            </a:extLst>
          </p:cNvPr>
          <p:cNvSpPr>
            <a:spLocks noGrp="1"/>
          </p:cNvSpPr>
          <p:nvPr>
            <p:ph type="body" sz="quarter" idx="14" hasCustomPrompt="1"/>
          </p:nvPr>
        </p:nvSpPr>
        <p:spPr>
          <a:xfrm>
            <a:off x="446315" y="991976"/>
            <a:ext cx="10515597" cy="522827"/>
          </a:xfrm>
        </p:spPr>
        <p:txBody>
          <a:bodyPr>
            <a:normAutofit/>
          </a:bodyPr>
          <a:lstStyle>
            <a:lvl1pPr>
              <a:defRPr sz="2400" b="0" i="0">
                <a:solidFill>
                  <a:srgbClr val="667F23"/>
                </a:solidFill>
                <a:latin typeface="Montserrat Medium" pitchFamily="2" charset="77"/>
              </a:defRPr>
            </a:lvl1pPr>
          </a:lstStyle>
          <a:p>
            <a:pPr lvl="0"/>
            <a:r>
              <a:rPr lang="en-US"/>
              <a:t>Optional Subtitle Here</a:t>
            </a:r>
          </a:p>
        </p:txBody>
      </p:sp>
      <p:pic>
        <p:nvPicPr>
          <p:cNvPr id="7" name="Picture 6" descr="A picture containing text, ground&#10;&#10;Description automatically generated">
            <a:extLst>
              <a:ext uri="{FF2B5EF4-FFF2-40B4-BE49-F238E27FC236}">
                <a16:creationId xmlns:a16="http://schemas.microsoft.com/office/drawing/2014/main" id="{83978066-8F50-DF22-20F5-32EB6E370C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2071484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546281-5C9A-A2EA-8459-67B475FB5643}"/>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0250BA2-E4EF-C46D-939A-802903732F6A}"/>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5" name="Text Placeholder 3">
            <a:extLst>
              <a:ext uri="{FF2B5EF4-FFF2-40B4-BE49-F238E27FC236}">
                <a16:creationId xmlns:a16="http://schemas.microsoft.com/office/drawing/2014/main" id="{D7163FAA-84F7-E6C9-D0D0-852DC1C3DA52}"/>
              </a:ext>
            </a:extLst>
          </p:cNvPr>
          <p:cNvSpPr>
            <a:spLocks noGrp="1"/>
          </p:cNvSpPr>
          <p:nvPr>
            <p:ph type="body" sz="quarter" idx="13"/>
          </p:nvPr>
        </p:nvSpPr>
        <p:spPr>
          <a:xfrm>
            <a:off x="446315" y="1424540"/>
            <a:ext cx="10515597" cy="4519041"/>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 ground&#10;&#10;Description automatically generated">
            <a:extLst>
              <a:ext uri="{FF2B5EF4-FFF2-40B4-BE49-F238E27FC236}">
                <a16:creationId xmlns:a16="http://schemas.microsoft.com/office/drawing/2014/main" id="{3ADDBC22-ADF0-26A3-482E-B1155E777A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1435109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3ED7F46-BE5F-65C2-1699-CEB9A1DF9748}"/>
              </a:ext>
            </a:extLst>
          </p:cNvPr>
          <p:cNvCxnSpPr>
            <a:cxnSpLocks/>
          </p:cNvCxnSpPr>
          <p:nvPr userDrawn="1"/>
        </p:nvCxnSpPr>
        <p:spPr>
          <a:xfrm flipH="1">
            <a:off x="1" y="1545007"/>
            <a:ext cx="7097028"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DCB334D-928B-96F5-BE2D-5C5675750624}"/>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2E0E277E-144E-8F3B-2A5C-DB1FF0D5219F}"/>
              </a:ext>
            </a:extLst>
          </p:cNvPr>
          <p:cNvSpPr>
            <a:spLocks noGrp="1"/>
          </p:cNvSpPr>
          <p:nvPr>
            <p:ph type="body" sz="quarter" idx="13"/>
          </p:nvPr>
        </p:nvSpPr>
        <p:spPr>
          <a:xfrm>
            <a:off x="446315" y="1796717"/>
            <a:ext cx="10515597" cy="4155348"/>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D2178-4EE7-1F60-D5CE-6AE0E9AC2526}"/>
              </a:ext>
            </a:extLst>
          </p:cNvPr>
          <p:cNvSpPr>
            <a:spLocks noGrp="1"/>
          </p:cNvSpPr>
          <p:nvPr>
            <p:ph type="body" sz="quarter" idx="14" hasCustomPrompt="1"/>
          </p:nvPr>
        </p:nvSpPr>
        <p:spPr>
          <a:xfrm>
            <a:off x="446315" y="991976"/>
            <a:ext cx="10515597" cy="522827"/>
          </a:xfrm>
        </p:spPr>
        <p:txBody>
          <a:bodyPr>
            <a:normAutofit/>
          </a:bodyPr>
          <a:lstStyle>
            <a:lvl1pPr>
              <a:defRPr sz="2400" b="0" i="0">
                <a:solidFill>
                  <a:srgbClr val="667F23"/>
                </a:solidFill>
                <a:latin typeface="Montserrat Medium" pitchFamily="2" charset="77"/>
              </a:defRPr>
            </a:lvl1pPr>
          </a:lstStyle>
          <a:p>
            <a:pPr lvl="0"/>
            <a:r>
              <a:rPr lang="en-US"/>
              <a:t>Optional Subtitle Here</a:t>
            </a:r>
          </a:p>
        </p:txBody>
      </p:sp>
      <p:pic>
        <p:nvPicPr>
          <p:cNvPr id="6" name="Picture 5" descr="A picture containing text, ground&#10;&#10;Description automatically generated">
            <a:extLst>
              <a:ext uri="{FF2B5EF4-FFF2-40B4-BE49-F238E27FC236}">
                <a16:creationId xmlns:a16="http://schemas.microsoft.com/office/drawing/2014/main" id="{49E256E8-F7EF-AD4C-3B08-44E20B06DB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3805336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side Cover Slide">
    <p:spTree>
      <p:nvGrpSpPr>
        <p:cNvPr id="1" name=""/>
        <p:cNvGrpSpPr/>
        <p:nvPr/>
      </p:nvGrpSpPr>
      <p:grpSpPr>
        <a:xfrm>
          <a:off x="0" y="0"/>
          <a:ext cx="0" cy="0"/>
          <a:chOff x="0" y="0"/>
          <a:chExt cx="0" cy="0"/>
        </a:xfrm>
      </p:grpSpPr>
      <p:pic>
        <p:nvPicPr>
          <p:cNvPr id="5" name="Picture 4" descr="Conc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96"/>
            <a:ext cx="12192000" cy="6851904"/>
          </a:xfrm>
          <a:prstGeom prst="rect">
            <a:avLst/>
          </a:prstGeom>
        </p:spPr>
      </p:pic>
      <p:sp>
        <p:nvSpPr>
          <p:cNvPr id="4" name="Rectangle 3"/>
          <p:cNvSpPr/>
          <p:nvPr userDrawn="1"/>
        </p:nvSpPr>
        <p:spPr>
          <a:xfrm>
            <a:off x="0" y="0"/>
            <a:ext cx="12192000" cy="12192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itle 5"/>
          <p:cNvSpPr>
            <a:spLocks noGrp="1"/>
          </p:cNvSpPr>
          <p:nvPr>
            <p:ph type="title" hasCustomPrompt="1"/>
          </p:nvPr>
        </p:nvSpPr>
        <p:spPr>
          <a:xfrm>
            <a:off x="609600" y="274637"/>
            <a:ext cx="10972800" cy="639763"/>
          </a:xfrm>
        </p:spPr>
        <p:txBody>
          <a:bodyPr/>
          <a:lstStyle>
            <a:lvl1pPr>
              <a:defRPr>
                <a:solidFill>
                  <a:schemeClr val="bg1"/>
                </a:solidFill>
                <a:latin typeface="Impact"/>
                <a:cs typeface="Impact"/>
              </a:defRPr>
            </a:lvl1pPr>
          </a:lstStyle>
          <a:p>
            <a:r>
              <a:rPr lang="en-US" dirty="0"/>
              <a:t>CLICK TO EDIT MASTER TITLE STYLE</a:t>
            </a:r>
          </a:p>
        </p:txBody>
      </p:sp>
      <p:sp>
        <p:nvSpPr>
          <p:cNvPr id="9" name="Text Placeholder 8"/>
          <p:cNvSpPr>
            <a:spLocks noGrp="1"/>
          </p:cNvSpPr>
          <p:nvPr>
            <p:ph type="body" sz="quarter" idx="10"/>
          </p:nvPr>
        </p:nvSpPr>
        <p:spPr>
          <a:xfrm>
            <a:off x="609600" y="1447800"/>
            <a:ext cx="10972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325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ECA9625-D4C5-5D8E-9253-4910ADE077FD}"/>
              </a:ext>
            </a:extLst>
          </p:cNvPr>
          <p:cNvSpPr>
            <a:spLocks noGrp="1"/>
          </p:cNvSpPr>
          <p:nvPr>
            <p:ph type="pic" sz="quarter" idx="10"/>
          </p:nvPr>
        </p:nvSpPr>
        <p:spPr>
          <a:xfrm>
            <a:off x="446618" y="1167745"/>
            <a:ext cx="11231033" cy="4711700"/>
          </a:xfrm>
          <a:pattFill prst="pct5">
            <a:fgClr>
              <a:schemeClr val="accent1"/>
            </a:fgClr>
            <a:bgClr>
              <a:schemeClr val="bg1"/>
            </a:bgClr>
          </a:pattFill>
        </p:spPr>
        <p:txBody>
          <a:bodyPr/>
          <a:lstStyle/>
          <a:p>
            <a:endParaRPr lang="en-US"/>
          </a:p>
        </p:txBody>
      </p:sp>
      <p:sp>
        <p:nvSpPr>
          <p:cNvPr id="4" name="Title 1">
            <a:extLst>
              <a:ext uri="{FF2B5EF4-FFF2-40B4-BE49-F238E27FC236}">
                <a16:creationId xmlns:a16="http://schemas.microsoft.com/office/drawing/2014/main" id="{08F412ED-1FA9-781D-E4DB-C6DDE9C2C625}"/>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pic>
        <p:nvPicPr>
          <p:cNvPr id="5" name="Picture 4" descr="A picture containing text, ground&#10;&#10;Description automatically generated">
            <a:extLst>
              <a:ext uri="{FF2B5EF4-FFF2-40B4-BE49-F238E27FC236}">
                <a16:creationId xmlns:a16="http://schemas.microsoft.com/office/drawing/2014/main" id="{114315FC-783B-FB76-52E8-8F48816399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3965723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D1998065-DB79-08FD-946B-08B87C450402}"/>
              </a:ext>
            </a:extLst>
          </p:cNvPr>
          <p:cNvSpPr>
            <a:spLocks noGrp="1"/>
          </p:cNvSpPr>
          <p:nvPr>
            <p:ph type="pic" sz="quarter" idx="10"/>
          </p:nvPr>
        </p:nvSpPr>
        <p:spPr>
          <a:xfrm>
            <a:off x="446618" y="451789"/>
            <a:ext cx="11231033" cy="5427656"/>
          </a:xfrm>
          <a:pattFill prst="pct5">
            <a:fgClr>
              <a:schemeClr val="accent1"/>
            </a:fgClr>
            <a:bgClr>
              <a:schemeClr val="bg1"/>
            </a:bgClr>
          </a:pattFill>
        </p:spPr>
        <p:txBody>
          <a:bodyPr/>
          <a:lstStyle/>
          <a:p>
            <a:endParaRPr lang="en-US"/>
          </a:p>
        </p:txBody>
      </p:sp>
      <p:pic>
        <p:nvPicPr>
          <p:cNvPr id="3" name="Picture 2" descr="A picture containing text, ground&#10;&#10;Description automatically generated">
            <a:extLst>
              <a:ext uri="{FF2B5EF4-FFF2-40B4-BE49-F238E27FC236}">
                <a16:creationId xmlns:a16="http://schemas.microsoft.com/office/drawing/2014/main" id="{4201743C-8293-CDD9-6403-B2682AAC98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3281320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FC54950B-FBA1-F8A1-99F8-C68446DA2385}"/>
              </a:ext>
            </a:extLst>
          </p:cNvPr>
          <p:cNvSpPr>
            <a:spLocks noGrp="1"/>
          </p:cNvSpPr>
          <p:nvPr>
            <p:ph type="pic" sz="quarter" idx="10"/>
          </p:nvPr>
        </p:nvSpPr>
        <p:spPr>
          <a:xfrm>
            <a:off x="446619" y="1193532"/>
            <a:ext cx="7227925" cy="4685913"/>
          </a:xfrm>
          <a:pattFill prst="pct5">
            <a:fgClr>
              <a:schemeClr val="accent1"/>
            </a:fgClr>
            <a:bgClr>
              <a:schemeClr val="bg1"/>
            </a:bgClr>
          </a:pattFill>
        </p:spPr>
        <p:txBody>
          <a:bodyPr/>
          <a:lstStyle/>
          <a:p>
            <a:endParaRPr lang="en-US"/>
          </a:p>
        </p:txBody>
      </p:sp>
      <p:sp>
        <p:nvSpPr>
          <p:cNvPr id="5" name="Picture Placeholder 2">
            <a:extLst>
              <a:ext uri="{FF2B5EF4-FFF2-40B4-BE49-F238E27FC236}">
                <a16:creationId xmlns:a16="http://schemas.microsoft.com/office/drawing/2014/main" id="{61EC27FF-9C40-CFB4-CC04-20F9B13FE485}"/>
              </a:ext>
            </a:extLst>
          </p:cNvPr>
          <p:cNvSpPr>
            <a:spLocks noGrp="1"/>
          </p:cNvSpPr>
          <p:nvPr>
            <p:ph type="pic" sz="quarter" idx="11"/>
          </p:nvPr>
        </p:nvSpPr>
        <p:spPr>
          <a:xfrm>
            <a:off x="7956551" y="1192291"/>
            <a:ext cx="3812116" cy="4684000"/>
          </a:xfrm>
          <a:pattFill prst="pct5">
            <a:fgClr>
              <a:schemeClr val="accent1"/>
            </a:fgClr>
            <a:bgClr>
              <a:schemeClr val="bg1"/>
            </a:bgClr>
          </a:pattFill>
        </p:spPr>
        <p:txBody>
          <a:bodyPr/>
          <a:lstStyle/>
          <a:p>
            <a:endParaRPr lang="en-US"/>
          </a:p>
        </p:txBody>
      </p:sp>
      <p:sp>
        <p:nvSpPr>
          <p:cNvPr id="4" name="Title 1">
            <a:extLst>
              <a:ext uri="{FF2B5EF4-FFF2-40B4-BE49-F238E27FC236}">
                <a16:creationId xmlns:a16="http://schemas.microsoft.com/office/drawing/2014/main" id="{5B2095BF-1748-A4FC-C63F-B7A669A4B177}"/>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pic>
        <p:nvPicPr>
          <p:cNvPr id="6" name="Picture 5" descr="A picture containing text, ground&#10;&#10;Description automatically generated">
            <a:extLst>
              <a:ext uri="{FF2B5EF4-FFF2-40B4-BE49-F238E27FC236}">
                <a16:creationId xmlns:a16="http://schemas.microsoft.com/office/drawing/2014/main" id="{B8836306-0BC0-F914-A617-447272104A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300501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CB1D4BCE-E4DE-AF75-924E-4ED096680112}"/>
              </a:ext>
            </a:extLst>
          </p:cNvPr>
          <p:cNvSpPr>
            <a:spLocks noGrp="1"/>
          </p:cNvSpPr>
          <p:nvPr>
            <p:ph type="pic" sz="quarter" idx="10"/>
          </p:nvPr>
        </p:nvSpPr>
        <p:spPr>
          <a:xfrm>
            <a:off x="446619" y="451789"/>
            <a:ext cx="7227925" cy="5427656"/>
          </a:xfrm>
          <a:pattFill prst="pct5">
            <a:fgClr>
              <a:schemeClr val="accent1"/>
            </a:fgClr>
            <a:bgClr>
              <a:schemeClr val="bg1"/>
            </a:bgClr>
          </a:pattFill>
        </p:spPr>
        <p:txBody>
          <a:bodyPr/>
          <a:lstStyle/>
          <a:p>
            <a:endParaRPr lang="en-US"/>
          </a:p>
        </p:txBody>
      </p:sp>
      <p:sp>
        <p:nvSpPr>
          <p:cNvPr id="7" name="Picture Placeholder 2">
            <a:extLst>
              <a:ext uri="{FF2B5EF4-FFF2-40B4-BE49-F238E27FC236}">
                <a16:creationId xmlns:a16="http://schemas.microsoft.com/office/drawing/2014/main" id="{9E9B5E3E-A964-9F05-B089-A5CC34E0F04F}"/>
              </a:ext>
            </a:extLst>
          </p:cNvPr>
          <p:cNvSpPr>
            <a:spLocks noGrp="1"/>
          </p:cNvSpPr>
          <p:nvPr>
            <p:ph type="pic" sz="quarter" idx="11"/>
          </p:nvPr>
        </p:nvSpPr>
        <p:spPr>
          <a:xfrm>
            <a:off x="7956551" y="450851"/>
            <a:ext cx="3812116" cy="5425440"/>
          </a:xfrm>
          <a:pattFill prst="pct5">
            <a:fgClr>
              <a:schemeClr val="accent1"/>
            </a:fgClr>
            <a:bgClr>
              <a:schemeClr val="bg1"/>
            </a:bgClr>
          </a:pattFill>
        </p:spPr>
        <p:txBody>
          <a:bodyPr/>
          <a:lstStyle/>
          <a:p>
            <a:endParaRPr lang="en-US"/>
          </a:p>
        </p:txBody>
      </p:sp>
      <p:pic>
        <p:nvPicPr>
          <p:cNvPr id="3" name="Picture 2" descr="A picture containing text, ground&#10;&#10;Description automatically generated">
            <a:extLst>
              <a:ext uri="{FF2B5EF4-FFF2-40B4-BE49-F238E27FC236}">
                <a16:creationId xmlns:a16="http://schemas.microsoft.com/office/drawing/2014/main" id="{8F8223C6-1FA8-DE61-C94C-7857B8951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4023348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2BB5A2-850B-3E23-FA40-D6D51EC335A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9B3DE609-4FE9-0718-EF7B-362B92BAA3FF}"/>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pic>
        <p:nvPicPr>
          <p:cNvPr id="5" name="Picture 4" descr="A picture containing text, ground&#10;&#10;Description automatically generated">
            <a:extLst>
              <a:ext uri="{FF2B5EF4-FFF2-40B4-BE49-F238E27FC236}">
                <a16:creationId xmlns:a16="http://schemas.microsoft.com/office/drawing/2014/main" id="{F07915BB-1134-E44F-E001-72B7628BDF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4261416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2BB5A2-850B-3E23-FA40-D6D51EC335A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9B3DE609-4FE9-0718-EF7B-362B92BAA3FF}"/>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259605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1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3DE609-4FE9-0718-EF7B-362B92BAA3FF}"/>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72043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07C4EB-32D9-C507-DDB5-0CD6A9E05CDE}"/>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26EB51E-EE0B-92BA-1A0B-CB03465211FC}"/>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CFFBF544-CD5D-5E89-E97B-A5A260B0702F}"/>
              </a:ext>
            </a:extLst>
          </p:cNvPr>
          <p:cNvSpPr>
            <a:spLocks noGrp="1"/>
          </p:cNvSpPr>
          <p:nvPr>
            <p:ph type="body" sz="quarter" idx="14"/>
          </p:nvPr>
        </p:nvSpPr>
        <p:spPr>
          <a:xfrm>
            <a:off x="6327911" y="1424539"/>
            <a:ext cx="5158236" cy="4748439"/>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C6993C98-6B2A-6F92-7F47-BA025BDAECB5}"/>
              </a:ext>
            </a:extLst>
          </p:cNvPr>
          <p:cNvSpPr>
            <a:spLocks noGrp="1"/>
          </p:cNvSpPr>
          <p:nvPr>
            <p:ph type="pic" sz="quarter" idx="15"/>
          </p:nvPr>
        </p:nvSpPr>
        <p:spPr>
          <a:xfrm>
            <a:off x="446618" y="1424517"/>
            <a:ext cx="5471583" cy="4748436"/>
          </a:xfrm>
          <a:pattFill prst="pct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67630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2E9A93-C046-5A0A-5612-776296BDA501}"/>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4C6192FD-85CB-318A-44AF-CC0E87C1730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7749C13F-9CA2-A3E3-155E-A1B878F89F09}"/>
              </a:ext>
            </a:extLst>
          </p:cNvPr>
          <p:cNvSpPr>
            <a:spLocks noGrp="1"/>
          </p:cNvSpPr>
          <p:nvPr>
            <p:ph type="body" sz="quarter" idx="14"/>
          </p:nvPr>
        </p:nvSpPr>
        <p:spPr>
          <a:xfrm>
            <a:off x="446315" y="1424539"/>
            <a:ext cx="5158236" cy="4748439"/>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6">
            <a:extLst>
              <a:ext uri="{FF2B5EF4-FFF2-40B4-BE49-F238E27FC236}">
                <a16:creationId xmlns:a16="http://schemas.microsoft.com/office/drawing/2014/main" id="{96C6364A-218D-6021-A9B9-CC9AEAE1C249}"/>
              </a:ext>
            </a:extLst>
          </p:cNvPr>
          <p:cNvSpPr>
            <a:spLocks noGrp="1"/>
          </p:cNvSpPr>
          <p:nvPr>
            <p:ph type="pic" sz="quarter" idx="15"/>
          </p:nvPr>
        </p:nvSpPr>
        <p:spPr>
          <a:xfrm>
            <a:off x="6096001" y="1424517"/>
            <a:ext cx="5390147" cy="4748433"/>
          </a:xfrm>
          <a:pattFill prst="pct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213303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7">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F963F7-1D1B-B2A8-0982-AD7FC7E20B6E}"/>
              </a:ext>
            </a:extLst>
          </p:cNvPr>
          <p:cNvSpPr>
            <a:spLocks noGrp="1"/>
          </p:cNvSpPr>
          <p:nvPr>
            <p:ph type="title"/>
          </p:nvPr>
        </p:nvSpPr>
        <p:spPr>
          <a:xfrm>
            <a:off x="446314" y="451788"/>
            <a:ext cx="7343019" cy="512640"/>
          </a:xfrm>
        </p:spPr>
        <p:txBody>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3C588-2ED3-0C6D-811B-A0D4753C96F2}"/>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BDB10DC4-7EAE-F94F-130D-03C368F370C1}"/>
              </a:ext>
            </a:extLst>
          </p:cNvPr>
          <p:cNvSpPr>
            <a:spLocks noGrp="1"/>
          </p:cNvSpPr>
          <p:nvPr>
            <p:ph type="body" sz="quarter" idx="14"/>
          </p:nvPr>
        </p:nvSpPr>
        <p:spPr>
          <a:xfrm>
            <a:off x="446314" y="1424539"/>
            <a:ext cx="7343019" cy="4748439"/>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3E79029-0EC4-7D70-1F40-871B4850AC56}"/>
              </a:ext>
            </a:extLst>
          </p:cNvPr>
          <p:cNvSpPr/>
          <p:nvPr userDrawn="1"/>
        </p:nvSpPr>
        <p:spPr>
          <a:xfrm>
            <a:off x="8077201" y="0"/>
            <a:ext cx="4114801" cy="6858000"/>
          </a:xfrm>
          <a:prstGeom prst="rect">
            <a:avLst/>
          </a:prstGeom>
          <a:solidFill>
            <a:srgbClr val="809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3">
            <a:extLst>
              <a:ext uri="{FF2B5EF4-FFF2-40B4-BE49-F238E27FC236}">
                <a16:creationId xmlns:a16="http://schemas.microsoft.com/office/drawing/2014/main" id="{DF7B7C25-DC3C-78D5-BF91-E7AC268529B9}"/>
              </a:ext>
            </a:extLst>
          </p:cNvPr>
          <p:cNvSpPr>
            <a:spLocks noGrp="1"/>
          </p:cNvSpPr>
          <p:nvPr>
            <p:ph type="body" sz="quarter" idx="15" hasCustomPrompt="1"/>
          </p:nvPr>
        </p:nvSpPr>
        <p:spPr>
          <a:xfrm>
            <a:off x="8523516" y="451790"/>
            <a:ext cx="3287485" cy="5721189"/>
          </a:xfrm>
        </p:spPr>
        <p:txBody>
          <a:bodyPr/>
          <a:lstStyle>
            <a:lvl1pPr>
              <a:defRPr>
                <a:solidFill>
                  <a:schemeClr val="bg1"/>
                </a:solidFill>
              </a:defRPr>
            </a:lvl1pPr>
            <a:lvl2pPr>
              <a:spcBef>
                <a:spcPts val="1067"/>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36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7" descr="concrete.png">
            <a:extLst>
              <a:ext uri="{FF2B5EF4-FFF2-40B4-BE49-F238E27FC236}">
                <a16:creationId xmlns:a16="http://schemas.microsoft.com/office/drawing/2014/main" id="{ECDE030A-EA6B-46F1-B226-3F3C166975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29F18A1-55C9-486E-ACB2-DDCF406A6BF1}"/>
              </a:ext>
            </a:extLst>
          </p:cNvPr>
          <p:cNvSpPr/>
          <p:nvPr userDrawn="1"/>
        </p:nvSpPr>
        <p:spPr>
          <a:xfrm>
            <a:off x="0" y="0"/>
            <a:ext cx="12192000" cy="1524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black">
                  <a:lumMod val="75000"/>
                  <a:lumOff val="25000"/>
                </a:prstClr>
              </a:solidFill>
            </a:endParaRPr>
          </a:p>
        </p:txBody>
      </p:sp>
      <p:sp>
        <p:nvSpPr>
          <p:cNvPr id="3" name="Subtitle 2"/>
          <p:cNvSpPr>
            <a:spLocks noGrp="1"/>
          </p:cNvSpPr>
          <p:nvPr>
            <p:ph type="subTitle" idx="1"/>
          </p:nvPr>
        </p:nvSpPr>
        <p:spPr>
          <a:xfrm>
            <a:off x="1828800" y="2847108"/>
            <a:ext cx="8534400" cy="838200"/>
          </a:xfrm>
          <a:ln>
            <a:noFill/>
          </a:ln>
        </p:spPr>
        <p:txBody>
          <a:bodyPr/>
          <a:lstStyle>
            <a:lvl1pPr marL="0" indent="0" algn="ctr">
              <a:buNone/>
              <a:defRPr b="0">
                <a:ln>
                  <a:noFill/>
                </a:ln>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08505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92E08DDF-70FF-AC8C-AE17-A6E6145A10BE}"/>
              </a:ext>
            </a:extLst>
          </p:cNvPr>
          <p:cNvPicPr>
            <a:picLocks noChangeAspect="1"/>
          </p:cNvPicPr>
          <p:nvPr userDrawn="1"/>
        </p:nvPicPr>
        <p:blipFill>
          <a:blip r:embed="rId2" cstate="print">
            <a:grayscl/>
            <a:extLst>
              <a:ext uri="{28A0092B-C50C-407E-A947-70E740481C1C}">
                <a14:useLocalDpi xmlns:a14="http://schemas.microsoft.com/office/drawing/2010/main"/>
              </a:ext>
            </a:extLst>
          </a:blip>
          <a:srcRect/>
          <a:stretch>
            <a:fillRect/>
          </a:stretch>
        </p:blipFill>
        <p:spPr>
          <a:xfrm>
            <a:off x="-1" y="6316402"/>
            <a:ext cx="12192001" cy="565205"/>
          </a:xfrm>
          <a:custGeom>
            <a:avLst/>
            <a:gdLst/>
            <a:ahLst/>
            <a:cxnLst>
              <a:cxn ang="0">
                <a:pos x="wd2" y="hd2"/>
              </a:cxn>
              <a:cxn ang="5400000">
                <a:pos x="wd2" y="hd2"/>
              </a:cxn>
              <a:cxn ang="10800000">
                <a:pos x="wd2" y="hd2"/>
              </a:cxn>
              <a:cxn ang="16200000">
                <a:pos x="wd2" y="hd2"/>
              </a:cxn>
            </a:cxnLst>
            <a:rect l="0" t="0" r="r" b="b"/>
            <a:pathLst>
              <a:path w="21584" h="21509" extrusionOk="0">
                <a:moveTo>
                  <a:pt x="20158" y="0"/>
                </a:moveTo>
                <a:cubicBezTo>
                  <a:pt x="20116" y="384"/>
                  <a:pt x="20071" y="711"/>
                  <a:pt x="20028" y="476"/>
                </a:cubicBezTo>
                <a:cubicBezTo>
                  <a:pt x="20006" y="539"/>
                  <a:pt x="20043" y="819"/>
                  <a:pt x="20034" y="1095"/>
                </a:cubicBezTo>
                <a:cubicBezTo>
                  <a:pt x="20030" y="864"/>
                  <a:pt x="19992" y="597"/>
                  <a:pt x="19999" y="1178"/>
                </a:cubicBezTo>
                <a:cubicBezTo>
                  <a:pt x="19979" y="1197"/>
                  <a:pt x="19991" y="815"/>
                  <a:pt x="19975" y="785"/>
                </a:cubicBezTo>
                <a:cubicBezTo>
                  <a:pt x="19960" y="782"/>
                  <a:pt x="19931" y="1553"/>
                  <a:pt x="19924" y="861"/>
                </a:cubicBezTo>
                <a:cubicBezTo>
                  <a:pt x="19908" y="865"/>
                  <a:pt x="19916" y="1266"/>
                  <a:pt x="19904" y="1329"/>
                </a:cubicBezTo>
                <a:cubicBezTo>
                  <a:pt x="19875" y="1250"/>
                  <a:pt x="19920" y="672"/>
                  <a:pt x="19898" y="710"/>
                </a:cubicBezTo>
                <a:cubicBezTo>
                  <a:pt x="19864" y="641"/>
                  <a:pt x="19893" y="965"/>
                  <a:pt x="19888" y="1193"/>
                </a:cubicBezTo>
                <a:cubicBezTo>
                  <a:pt x="19880" y="710"/>
                  <a:pt x="19815" y="1279"/>
                  <a:pt x="19838" y="778"/>
                </a:cubicBezTo>
                <a:cubicBezTo>
                  <a:pt x="19810" y="900"/>
                  <a:pt x="19791" y="1222"/>
                  <a:pt x="19760" y="944"/>
                </a:cubicBezTo>
                <a:cubicBezTo>
                  <a:pt x="19780" y="1207"/>
                  <a:pt x="19768" y="1148"/>
                  <a:pt x="19775" y="1571"/>
                </a:cubicBezTo>
                <a:cubicBezTo>
                  <a:pt x="19745" y="1413"/>
                  <a:pt x="19733" y="1784"/>
                  <a:pt x="19698" y="1367"/>
                </a:cubicBezTo>
                <a:cubicBezTo>
                  <a:pt x="19683" y="1594"/>
                  <a:pt x="19699" y="1529"/>
                  <a:pt x="19697" y="1858"/>
                </a:cubicBezTo>
                <a:cubicBezTo>
                  <a:pt x="19659" y="2077"/>
                  <a:pt x="19540" y="1151"/>
                  <a:pt x="19534" y="1813"/>
                </a:cubicBezTo>
                <a:cubicBezTo>
                  <a:pt x="19494" y="1951"/>
                  <a:pt x="19439" y="1369"/>
                  <a:pt x="19405" y="1813"/>
                </a:cubicBezTo>
                <a:cubicBezTo>
                  <a:pt x="19377" y="1285"/>
                  <a:pt x="19331" y="1844"/>
                  <a:pt x="19287" y="1458"/>
                </a:cubicBezTo>
                <a:cubicBezTo>
                  <a:pt x="19284" y="1663"/>
                  <a:pt x="19300" y="1778"/>
                  <a:pt x="19285" y="1813"/>
                </a:cubicBezTo>
                <a:cubicBezTo>
                  <a:pt x="19255" y="1769"/>
                  <a:pt x="19283" y="1638"/>
                  <a:pt x="19269" y="1314"/>
                </a:cubicBezTo>
                <a:cubicBezTo>
                  <a:pt x="19206" y="1449"/>
                  <a:pt x="19257" y="1139"/>
                  <a:pt x="19193" y="1125"/>
                </a:cubicBezTo>
                <a:cubicBezTo>
                  <a:pt x="19194" y="1269"/>
                  <a:pt x="19208" y="1234"/>
                  <a:pt x="19218" y="1261"/>
                </a:cubicBezTo>
                <a:cubicBezTo>
                  <a:pt x="19148" y="1446"/>
                  <a:pt x="19143" y="1181"/>
                  <a:pt x="19099" y="1027"/>
                </a:cubicBezTo>
                <a:cubicBezTo>
                  <a:pt x="19080" y="988"/>
                  <a:pt x="19093" y="1452"/>
                  <a:pt x="19088" y="1624"/>
                </a:cubicBezTo>
                <a:cubicBezTo>
                  <a:pt x="19070" y="1780"/>
                  <a:pt x="18971" y="1336"/>
                  <a:pt x="19002" y="1782"/>
                </a:cubicBezTo>
                <a:cubicBezTo>
                  <a:pt x="18983" y="2144"/>
                  <a:pt x="18915" y="1047"/>
                  <a:pt x="18907" y="1941"/>
                </a:cubicBezTo>
                <a:cubicBezTo>
                  <a:pt x="18888" y="1494"/>
                  <a:pt x="18847" y="1788"/>
                  <a:pt x="18868" y="2137"/>
                </a:cubicBezTo>
                <a:cubicBezTo>
                  <a:pt x="18840" y="1883"/>
                  <a:pt x="18769" y="1625"/>
                  <a:pt x="18710" y="1873"/>
                </a:cubicBezTo>
                <a:cubicBezTo>
                  <a:pt x="18715" y="2000"/>
                  <a:pt x="18729" y="2014"/>
                  <a:pt x="18725" y="2251"/>
                </a:cubicBezTo>
                <a:cubicBezTo>
                  <a:pt x="18706" y="2494"/>
                  <a:pt x="18678" y="2264"/>
                  <a:pt x="18666" y="2069"/>
                </a:cubicBezTo>
                <a:cubicBezTo>
                  <a:pt x="18654" y="2452"/>
                  <a:pt x="18694" y="2186"/>
                  <a:pt x="18682" y="2568"/>
                </a:cubicBezTo>
                <a:cubicBezTo>
                  <a:pt x="18650" y="2562"/>
                  <a:pt x="18605" y="2367"/>
                  <a:pt x="18604" y="2855"/>
                </a:cubicBezTo>
                <a:cubicBezTo>
                  <a:pt x="18579" y="2601"/>
                  <a:pt x="18592" y="2325"/>
                  <a:pt x="18563" y="2334"/>
                </a:cubicBezTo>
                <a:cubicBezTo>
                  <a:pt x="18542" y="2385"/>
                  <a:pt x="18590" y="2593"/>
                  <a:pt x="18561" y="2817"/>
                </a:cubicBezTo>
                <a:cubicBezTo>
                  <a:pt x="18542" y="2007"/>
                  <a:pt x="18425" y="2597"/>
                  <a:pt x="18371" y="2998"/>
                </a:cubicBezTo>
                <a:cubicBezTo>
                  <a:pt x="18409" y="3645"/>
                  <a:pt x="18313" y="3570"/>
                  <a:pt x="18266" y="3625"/>
                </a:cubicBezTo>
                <a:cubicBezTo>
                  <a:pt x="18269" y="3736"/>
                  <a:pt x="18273" y="3854"/>
                  <a:pt x="18282" y="3889"/>
                </a:cubicBezTo>
                <a:cubicBezTo>
                  <a:pt x="18261" y="3835"/>
                  <a:pt x="18227" y="3928"/>
                  <a:pt x="18214" y="3580"/>
                </a:cubicBezTo>
                <a:cubicBezTo>
                  <a:pt x="18184" y="3584"/>
                  <a:pt x="18228" y="4131"/>
                  <a:pt x="18204" y="4056"/>
                </a:cubicBezTo>
                <a:cubicBezTo>
                  <a:pt x="18184" y="3647"/>
                  <a:pt x="18129" y="3282"/>
                  <a:pt x="18139" y="3134"/>
                </a:cubicBezTo>
                <a:cubicBezTo>
                  <a:pt x="18113" y="3064"/>
                  <a:pt x="18119" y="3512"/>
                  <a:pt x="18111" y="3716"/>
                </a:cubicBezTo>
                <a:cubicBezTo>
                  <a:pt x="18057" y="3064"/>
                  <a:pt x="17958" y="4255"/>
                  <a:pt x="17940" y="3678"/>
                </a:cubicBezTo>
                <a:cubicBezTo>
                  <a:pt x="17927" y="3768"/>
                  <a:pt x="17926" y="4047"/>
                  <a:pt x="17920" y="4259"/>
                </a:cubicBezTo>
                <a:cubicBezTo>
                  <a:pt x="17884" y="4289"/>
                  <a:pt x="17873" y="4009"/>
                  <a:pt x="17844" y="3950"/>
                </a:cubicBezTo>
                <a:cubicBezTo>
                  <a:pt x="17798" y="4736"/>
                  <a:pt x="17710" y="4002"/>
                  <a:pt x="17670" y="4501"/>
                </a:cubicBezTo>
                <a:cubicBezTo>
                  <a:pt x="17688" y="4768"/>
                  <a:pt x="17713" y="4944"/>
                  <a:pt x="17711" y="5151"/>
                </a:cubicBezTo>
                <a:cubicBezTo>
                  <a:pt x="17696" y="5478"/>
                  <a:pt x="17680" y="4863"/>
                  <a:pt x="17660" y="4864"/>
                </a:cubicBezTo>
                <a:cubicBezTo>
                  <a:pt x="17664" y="5016"/>
                  <a:pt x="17671" y="5120"/>
                  <a:pt x="17685" y="5128"/>
                </a:cubicBezTo>
                <a:cubicBezTo>
                  <a:pt x="17666" y="5291"/>
                  <a:pt x="17637" y="5293"/>
                  <a:pt x="17608" y="5302"/>
                </a:cubicBezTo>
                <a:cubicBezTo>
                  <a:pt x="17608" y="4989"/>
                  <a:pt x="17569" y="5093"/>
                  <a:pt x="17593" y="4803"/>
                </a:cubicBezTo>
                <a:cubicBezTo>
                  <a:pt x="17578" y="4845"/>
                  <a:pt x="17512" y="4763"/>
                  <a:pt x="17548" y="4992"/>
                </a:cubicBezTo>
                <a:cubicBezTo>
                  <a:pt x="17540" y="5265"/>
                  <a:pt x="17509" y="4895"/>
                  <a:pt x="17507" y="4713"/>
                </a:cubicBezTo>
                <a:cubicBezTo>
                  <a:pt x="17495" y="4781"/>
                  <a:pt x="17490" y="4956"/>
                  <a:pt x="17488" y="5181"/>
                </a:cubicBezTo>
                <a:cubicBezTo>
                  <a:pt x="17461" y="4884"/>
                  <a:pt x="17434" y="5359"/>
                  <a:pt x="17411" y="5105"/>
                </a:cubicBezTo>
                <a:cubicBezTo>
                  <a:pt x="17400" y="5057"/>
                  <a:pt x="17380" y="5425"/>
                  <a:pt x="17401" y="5460"/>
                </a:cubicBezTo>
                <a:cubicBezTo>
                  <a:pt x="17388" y="5725"/>
                  <a:pt x="17373" y="5057"/>
                  <a:pt x="17360" y="4939"/>
                </a:cubicBezTo>
                <a:cubicBezTo>
                  <a:pt x="17333" y="4936"/>
                  <a:pt x="17335" y="5386"/>
                  <a:pt x="17299" y="5234"/>
                </a:cubicBezTo>
                <a:cubicBezTo>
                  <a:pt x="17299" y="5352"/>
                  <a:pt x="17308" y="5343"/>
                  <a:pt x="17315" y="5377"/>
                </a:cubicBezTo>
                <a:cubicBezTo>
                  <a:pt x="17286" y="5334"/>
                  <a:pt x="17251" y="5883"/>
                  <a:pt x="17230" y="5173"/>
                </a:cubicBezTo>
                <a:cubicBezTo>
                  <a:pt x="17203" y="5336"/>
                  <a:pt x="17240" y="5663"/>
                  <a:pt x="17202" y="6004"/>
                </a:cubicBezTo>
                <a:cubicBezTo>
                  <a:pt x="17232" y="5975"/>
                  <a:pt x="17231" y="5878"/>
                  <a:pt x="17253" y="6042"/>
                </a:cubicBezTo>
                <a:cubicBezTo>
                  <a:pt x="17175" y="6343"/>
                  <a:pt x="17121" y="5213"/>
                  <a:pt x="17068" y="5143"/>
                </a:cubicBezTo>
                <a:cubicBezTo>
                  <a:pt x="17054" y="5157"/>
                  <a:pt x="17065" y="5397"/>
                  <a:pt x="17079" y="5491"/>
                </a:cubicBezTo>
                <a:cubicBezTo>
                  <a:pt x="17030" y="5321"/>
                  <a:pt x="16934" y="4666"/>
                  <a:pt x="16946" y="5498"/>
                </a:cubicBezTo>
                <a:cubicBezTo>
                  <a:pt x="16882" y="5078"/>
                  <a:pt x="16838" y="5624"/>
                  <a:pt x="16759" y="4962"/>
                </a:cubicBezTo>
                <a:cubicBezTo>
                  <a:pt x="16764" y="5319"/>
                  <a:pt x="16712" y="4955"/>
                  <a:pt x="16690" y="5128"/>
                </a:cubicBezTo>
                <a:cubicBezTo>
                  <a:pt x="16725" y="5393"/>
                  <a:pt x="16701" y="5452"/>
                  <a:pt x="16687" y="5861"/>
                </a:cubicBezTo>
                <a:cubicBezTo>
                  <a:pt x="16688" y="5433"/>
                  <a:pt x="16631" y="5822"/>
                  <a:pt x="16602" y="5778"/>
                </a:cubicBezTo>
                <a:cubicBezTo>
                  <a:pt x="16531" y="5670"/>
                  <a:pt x="16455" y="5163"/>
                  <a:pt x="16398" y="5332"/>
                </a:cubicBezTo>
                <a:cubicBezTo>
                  <a:pt x="16385" y="5442"/>
                  <a:pt x="16400" y="5536"/>
                  <a:pt x="16379" y="5679"/>
                </a:cubicBezTo>
                <a:cubicBezTo>
                  <a:pt x="16302" y="4959"/>
                  <a:pt x="16250" y="5876"/>
                  <a:pt x="16198" y="5989"/>
                </a:cubicBezTo>
                <a:cubicBezTo>
                  <a:pt x="16204" y="5977"/>
                  <a:pt x="16183" y="5564"/>
                  <a:pt x="16147" y="5823"/>
                </a:cubicBezTo>
                <a:cubicBezTo>
                  <a:pt x="16081" y="6294"/>
                  <a:pt x="15958" y="5958"/>
                  <a:pt x="15856" y="5664"/>
                </a:cubicBezTo>
                <a:cubicBezTo>
                  <a:pt x="15827" y="5631"/>
                  <a:pt x="15789" y="6130"/>
                  <a:pt x="15761" y="5694"/>
                </a:cubicBezTo>
                <a:cubicBezTo>
                  <a:pt x="15770" y="6081"/>
                  <a:pt x="15722" y="5676"/>
                  <a:pt x="15735" y="5906"/>
                </a:cubicBezTo>
                <a:cubicBezTo>
                  <a:pt x="15710" y="6003"/>
                  <a:pt x="15657" y="5338"/>
                  <a:pt x="15649" y="5951"/>
                </a:cubicBezTo>
                <a:cubicBezTo>
                  <a:pt x="15630" y="5207"/>
                  <a:pt x="15583" y="5655"/>
                  <a:pt x="15548" y="5483"/>
                </a:cubicBezTo>
                <a:cubicBezTo>
                  <a:pt x="15586" y="5665"/>
                  <a:pt x="15515" y="5937"/>
                  <a:pt x="15572" y="5989"/>
                </a:cubicBezTo>
                <a:cubicBezTo>
                  <a:pt x="15512" y="5928"/>
                  <a:pt x="15416" y="5494"/>
                  <a:pt x="15352" y="5158"/>
                </a:cubicBezTo>
                <a:cubicBezTo>
                  <a:pt x="15326" y="5471"/>
                  <a:pt x="15290" y="5584"/>
                  <a:pt x="15288" y="5959"/>
                </a:cubicBezTo>
                <a:cubicBezTo>
                  <a:pt x="15271" y="5909"/>
                  <a:pt x="15288" y="5421"/>
                  <a:pt x="15274" y="5332"/>
                </a:cubicBezTo>
                <a:cubicBezTo>
                  <a:pt x="15252" y="5169"/>
                  <a:pt x="15236" y="5675"/>
                  <a:pt x="15240" y="5181"/>
                </a:cubicBezTo>
                <a:cubicBezTo>
                  <a:pt x="15231" y="5340"/>
                  <a:pt x="15193" y="5566"/>
                  <a:pt x="15238" y="5543"/>
                </a:cubicBezTo>
                <a:cubicBezTo>
                  <a:pt x="15212" y="5877"/>
                  <a:pt x="15165" y="5372"/>
                  <a:pt x="15144" y="5574"/>
                </a:cubicBezTo>
                <a:cubicBezTo>
                  <a:pt x="15140" y="5778"/>
                  <a:pt x="15150" y="5806"/>
                  <a:pt x="15161" y="5830"/>
                </a:cubicBezTo>
                <a:cubicBezTo>
                  <a:pt x="15082" y="5534"/>
                  <a:pt x="15036" y="6405"/>
                  <a:pt x="14902" y="6064"/>
                </a:cubicBezTo>
                <a:cubicBezTo>
                  <a:pt x="14889" y="6030"/>
                  <a:pt x="14910" y="5850"/>
                  <a:pt x="14894" y="5823"/>
                </a:cubicBezTo>
                <a:cubicBezTo>
                  <a:pt x="14861" y="5632"/>
                  <a:pt x="14876" y="6201"/>
                  <a:pt x="14842" y="6012"/>
                </a:cubicBezTo>
                <a:cubicBezTo>
                  <a:pt x="14848" y="6371"/>
                  <a:pt x="14855" y="6157"/>
                  <a:pt x="14876" y="6163"/>
                </a:cubicBezTo>
                <a:cubicBezTo>
                  <a:pt x="14848" y="6886"/>
                  <a:pt x="14772" y="5966"/>
                  <a:pt x="14722" y="5891"/>
                </a:cubicBezTo>
                <a:cubicBezTo>
                  <a:pt x="14685" y="6080"/>
                  <a:pt x="14697" y="6270"/>
                  <a:pt x="14676" y="6699"/>
                </a:cubicBezTo>
                <a:cubicBezTo>
                  <a:pt x="14606" y="6753"/>
                  <a:pt x="14520" y="6426"/>
                  <a:pt x="14421" y="6087"/>
                </a:cubicBezTo>
                <a:cubicBezTo>
                  <a:pt x="14411" y="6054"/>
                  <a:pt x="14392" y="6194"/>
                  <a:pt x="14387" y="6170"/>
                </a:cubicBezTo>
                <a:cubicBezTo>
                  <a:pt x="14363" y="6069"/>
                  <a:pt x="14333" y="5696"/>
                  <a:pt x="14369" y="6163"/>
                </a:cubicBezTo>
                <a:cubicBezTo>
                  <a:pt x="14330" y="5869"/>
                  <a:pt x="14258" y="5578"/>
                  <a:pt x="14202" y="5022"/>
                </a:cubicBezTo>
                <a:cubicBezTo>
                  <a:pt x="14170" y="5112"/>
                  <a:pt x="14153" y="5428"/>
                  <a:pt x="14115" y="5430"/>
                </a:cubicBezTo>
                <a:cubicBezTo>
                  <a:pt x="14145" y="5275"/>
                  <a:pt x="14094" y="6142"/>
                  <a:pt x="14095" y="6125"/>
                </a:cubicBezTo>
                <a:cubicBezTo>
                  <a:pt x="14090" y="6184"/>
                  <a:pt x="14070" y="6108"/>
                  <a:pt x="14070" y="6110"/>
                </a:cubicBezTo>
                <a:cubicBezTo>
                  <a:pt x="14065" y="6151"/>
                  <a:pt x="14062" y="6184"/>
                  <a:pt x="14060" y="6216"/>
                </a:cubicBezTo>
                <a:cubicBezTo>
                  <a:pt x="14059" y="6181"/>
                  <a:pt x="14057" y="6137"/>
                  <a:pt x="14052" y="6087"/>
                </a:cubicBezTo>
                <a:cubicBezTo>
                  <a:pt x="14038" y="5919"/>
                  <a:pt x="13967" y="6294"/>
                  <a:pt x="13999" y="6533"/>
                </a:cubicBezTo>
                <a:cubicBezTo>
                  <a:pt x="13890" y="6150"/>
                  <a:pt x="13824" y="6369"/>
                  <a:pt x="13711" y="5642"/>
                </a:cubicBezTo>
                <a:cubicBezTo>
                  <a:pt x="13705" y="5812"/>
                  <a:pt x="13743" y="5967"/>
                  <a:pt x="13718" y="6012"/>
                </a:cubicBezTo>
                <a:cubicBezTo>
                  <a:pt x="13659" y="4958"/>
                  <a:pt x="13568" y="6416"/>
                  <a:pt x="13505" y="5551"/>
                </a:cubicBezTo>
                <a:cubicBezTo>
                  <a:pt x="13495" y="5560"/>
                  <a:pt x="13497" y="5771"/>
                  <a:pt x="13495" y="5913"/>
                </a:cubicBezTo>
                <a:cubicBezTo>
                  <a:pt x="13480" y="5395"/>
                  <a:pt x="13459" y="5662"/>
                  <a:pt x="13420" y="5468"/>
                </a:cubicBezTo>
                <a:cubicBezTo>
                  <a:pt x="13402" y="5489"/>
                  <a:pt x="13431" y="5867"/>
                  <a:pt x="13436" y="5981"/>
                </a:cubicBezTo>
                <a:cubicBezTo>
                  <a:pt x="13406" y="6030"/>
                  <a:pt x="13387" y="5525"/>
                  <a:pt x="13352" y="5407"/>
                </a:cubicBezTo>
                <a:cubicBezTo>
                  <a:pt x="13292" y="5821"/>
                  <a:pt x="13228" y="5622"/>
                  <a:pt x="13153" y="5574"/>
                </a:cubicBezTo>
                <a:cubicBezTo>
                  <a:pt x="13150" y="5753"/>
                  <a:pt x="13141" y="5788"/>
                  <a:pt x="13126" y="6042"/>
                </a:cubicBezTo>
                <a:cubicBezTo>
                  <a:pt x="13083" y="5670"/>
                  <a:pt x="13085" y="6154"/>
                  <a:pt x="13065" y="6223"/>
                </a:cubicBezTo>
                <a:cubicBezTo>
                  <a:pt x="12953" y="5933"/>
                  <a:pt x="12689" y="5354"/>
                  <a:pt x="12576" y="6351"/>
                </a:cubicBezTo>
                <a:cubicBezTo>
                  <a:pt x="12565" y="6316"/>
                  <a:pt x="12535" y="5963"/>
                  <a:pt x="12534" y="6193"/>
                </a:cubicBezTo>
                <a:cubicBezTo>
                  <a:pt x="12521" y="6128"/>
                  <a:pt x="12535" y="6090"/>
                  <a:pt x="12534" y="5951"/>
                </a:cubicBezTo>
                <a:cubicBezTo>
                  <a:pt x="12417" y="6150"/>
                  <a:pt x="12289" y="4857"/>
                  <a:pt x="12195" y="5128"/>
                </a:cubicBezTo>
                <a:cubicBezTo>
                  <a:pt x="12203" y="5288"/>
                  <a:pt x="12248" y="5374"/>
                  <a:pt x="12254" y="5309"/>
                </a:cubicBezTo>
                <a:cubicBezTo>
                  <a:pt x="12257" y="5421"/>
                  <a:pt x="12261" y="5531"/>
                  <a:pt x="12270" y="5566"/>
                </a:cubicBezTo>
                <a:cubicBezTo>
                  <a:pt x="12255" y="5821"/>
                  <a:pt x="12224" y="5506"/>
                  <a:pt x="12242" y="6034"/>
                </a:cubicBezTo>
                <a:cubicBezTo>
                  <a:pt x="12169" y="5431"/>
                  <a:pt x="12121" y="6337"/>
                  <a:pt x="12055" y="5725"/>
                </a:cubicBezTo>
                <a:cubicBezTo>
                  <a:pt x="12036" y="5656"/>
                  <a:pt x="12006" y="6035"/>
                  <a:pt x="12027" y="6178"/>
                </a:cubicBezTo>
                <a:cubicBezTo>
                  <a:pt x="11988" y="6313"/>
                  <a:pt x="11941" y="5573"/>
                  <a:pt x="11902" y="5332"/>
                </a:cubicBezTo>
                <a:cubicBezTo>
                  <a:pt x="11886" y="5426"/>
                  <a:pt x="11889" y="5824"/>
                  <a:pt x="11858" y="5664"/>
                </a:cubicBezTo>
                <a:cubicBezTo>
                  <a:pt x="11864" y="5784"/>
                  <a:pt x="11872" y="5859"/>
                  <a:pt x="11882" y="5929"/>
                </a:cubicBezTo>
                <a:cubicBezTo>
                  <a:pt x="11876" y="5995"/>
                  <a:pt x="11796" y="5525"/>
                  <a:pt x="11816" y="5249"/>
                </a:cubicBezTo>
                <a:cubicBezTo>
                  <a:pt x="11804" y="5411"/>
                  <a:pt x="11767" y="5380"/>
                  <a:pt x="11757" y="5196"/>
                </a:cubicBezTo>
                <a:cubicBezTo>
                  <a:pt x="11742" y="5646"/>
                  <a:pt x="11794" y="5252"/>
                  <a:pt x="11780" y="5702"/>
                </a:cubicBezTo>
                <a:cubicBezTo>
                  <a:pt x="11771" y="5552"/>
                  <a:pt x="11716" y="5322"/>
                  <a:pt x="11728" y="5891"/>
                </a:cubicBezTo>
                <a:cubicBezTo>
                  <a:pt x="11690" y="5450"/>
                  <a:pt x="11589" y="5406"/>
                  <a:pt x="11559" y="5249"/>
                </a:cubicBezTo>
                <a:cubicBezTo>
                  <a:pt x="11497" y="4884"/>
                  <a:pt x="11446" y="5200"/>
                  <a:pt x="11377" y="5800"/>
                </a:cubicBezTo>
                <a:cubicBezTo>
                  <a:pt x="11377" y="5919"/>
                  <a:pt x="11387" y="5903"/>
                  <a:pt x="11394" y="5936"/>
                </a:cubicBezTo>
                <a:cubicBezTo>
                  <a:pt x="11315" y="6223"/>
                  <a:pt x="11304" y="5417"/>
                  <a:pt x="11215" y="5513"/>
                </a:cubicBezTo>
                <a:cubicBezTo>
                  <a:pt x="11220" y="5682"/>
                  <a:pt x="11232" y="5753"/>
                  <a:pt x="11248" y="5785"/>
                </a:cubicBezTo>
                <a:cubicBezTo>
                  <a:pt x="11262" y="6084"/>
                  <a:pt x="11196" y="5673"/>
                  <a:pt x="11189" y="5491"/>
                </a:cubicBezTo>
                <a:cubicBezTo>
                  <a:pt x="11173" y="5732"/>
                  <a:pt x="11158" y="5663"/>
                  <a:pt x="11169" y="6072"/>
                </a:cubicBezTo>
                <a:cubicBezTo>
                  <a:pt x="11152" y="6019"/>
                  <a:pt x="11154" y="5732"/>
                  <a:pt x="11137" y="5679"/>
                </a:cubicBezTo>
                <a:cubicBezTo>
                  <a:pt x="11124" y="5720"/>
                  <a:pt x="11140" y="5836"/>
                  <a:pt x="11136" y="6042"/>
                </a:cubicBezTo>
                <a:cubicBezTo>
                  <a:pt x="11064" y="6003"/>
                  <a:pt x="10881" y="5175"/>
                  <a:pt x="10894" y="6412"/>
                </a:cubicBezTo>
                <a:cubicBezTo>
                  <a:pt x="10809" y="6284"/>
                  <a:pt x="10761" y="6784"/>
                  <a:pt x="10695" y="6827"/>
                </a:cubicBezTo>
                <a:cubicBezTo>
                  <a:pt x="10697" y="6697"/>
                  <a:pt x="10703" y="6636"/>
                  <a:pt x="10712" y="6616"/>
                </a:cubicBezTo>
                <a:cubicBezTo>
                  <a:pt x="10664" y="6512"/>
                  <a:pt x="10621" y="5736"/>
                  <a:pt x="10554" y="5596"/>
                </a:cubicBezTo>
                <a:cubicBezTo>
                  <a:pt x="10481" y="5445"/>
                  <a:pt x="10371" y="6475"/>
                  <a:pt x="10332" y="5143"/>
                </a:cubicBezTo>
                <a:cubicBezTo>
                  <a:pt x="10324" y="5229"/>
                  <a:pt x="10313" y="5250"/>
                  <a:pt x="10298" y="5226"/>
                </a:cubicBezTo>
                <a:cubicBezTo>
                  <a:pt x="10293" y="4991"/>
                  <a:pt x="10273" y="5119"/>
                  <a:pt x="10291" y="4856"/>
                </a:cubicBezTo>
                <a:cubicBezTo>
                  <a:pt x="10260" y="4800"/>
                  <a:pt x="10210" y="5163"/>
                  <a:pt x="10171" y="4864"/>
                </a:cubicBezTo>
                <a:cubicBezTo>
                  <a:pt x="10143" y="5715"/>
                  <a:pt x="10024" y="4828"/>
                  <a:pt x="10005" y="5551"/>
                </a:cubicBezTo>
                <a:cubicBezTo>
                  <a:pt x="9990" y="5301"/>
                  <a:pt x="9922" y="4570"/>
                  <a:pt x="9911" y="5339"/>
                </a:cubicBezTo>
                <a:cubicBezTo>
                  <a:pt x="9903" y="4778"/>
                  <a:pt x="9770" y="5073"/>
                  <a:pt x="9850" y="5649"/>
                </a:cubicBezTo>
                <a:cubicBezTo>
                  <a:pt x="9836" y="5706"/>
                  <a:pt x="9793" y="5126"/>
                  <a:pt x="9776" y="4841"/>
                </a:cubicBezTo>
                <a:cubicBezTo>
                  <a:pt x="9747" y="4922"/>
                  <a:pt x="9774" y="5110"/>
                  <a:pt x="9757" y="5309"/>
                </a:cubicBezTo>
                <a:cubicBezTo>
                  <a:pt x="9745" y="4781"/>
                  <a:pt x="9737" y="5532"/>
                  <a:pt x="9690" y="5000"/>
                </a:cubicBezTo>
                <a:cubicBezTo>
                  <a:pt x="9692" y="5270"/>
                  <a:pt x="9649" y="5301"/>
                  <a:pt x="9644" y="5808"/>
                </a:cubicBezTo>
                <a:cubicBezTo>
                  <a:pt x="9604" y="5294"/>
                  <a:pt x="9599" y="5605"/>
                  <a:pt x="9543" y="5339"/>
                </a:cubicBezTo>
                <a:cubicBezTo>
                  <a:pt x="9530" y="5745"/>
                  <a:pt x="9429" y="6430"/>
                  <a:pt x="9386" y="5679"/>
                </a:cubicBezTo>
                <a:cubicBezTo>
                  <a:pt x="9283" y="6546"/>
                  <a:pt x="9147" y="6467"/>
                  <a:pt x="9034" y="5951"/>
                </a:cubicBezTo>
                <a:cubicBezTo>
                  <a:pt x="8984" y="5922"/>
                  <a:pt x="8924" y="6615"/>
                  <a:pt x="8853" y="6140"/>
                </a:cubicBezTo>
                <a:cubicBezTo>
                  <a:pt x="8842" y="6159"/>
                  <a:pt x="8844" y="6364"/>
                  <a:pt x="8852" y="6374"/>
                </a:cubicBezTo>
                <a:cubicBezTo>
                  <a:pt x="8790" y="6409"/>
                  <a:pt x="8669" y="6283"/>
                  <a:pt x="8635" y="7137"/>
                </a:cubicBezTo>
                <a:cubicBezTo>
                  <a:pt x="8581" y="6389"/>
                  <a:pt x="8382" y="7201"/>
                  <a:pt x="8311" y="6570"/>
                </a:cubicBezTo>
                <a:cubicBezTo>
                  <a:pt x="8168" y="6903"/>
                  <a:pt x="8067" y="7835"/>
                  <a:pt x="7888" y="7265"/>
                </a:cubicBezTo>
                <a:cubicBezTo>
                  <a:pt x="7863" y="7558"/>
                  <a:pt x="7877" y="7664"/>
                  <a:pt x="7885" y="7990"/>
                </a:cubicBezTo>
                <a:cubicBezTo>
                  <a:pt x="7783" y="7246"/>
                  <a:pt x="7644" y="7534"/>
                  <a:pt x="7583" y="8549"/>
                </a:cubicBezTo>
                <a:cubicBezTo>
                  <a:pt x="7588" y="8456"/>
                  <a:pt x="7593" y="8355"/>
                  <a:pt x="7593" y="8187"/>
                </a:cubicBezTo>
                <a:cubicBezTo>
                  <a:pt x="7510" y="8442"/>
                  <a:pt x="7402" y="8740"/>
                  <a:pt x="7322" y="9388"/>
                </a:cubicBezTo>
                <a:cubicBezTo>
                  <a:pt x="7288" y="8456"/>
                  <a:pt x="7187" y="8962"/>
                  <a:pt x="7138" y="8360"/>
                </a:cubicBezTo>
                <a:cubicBezTo>
                  <a:pt x="7095" y="9211"/>
                  <a:pt x="6909" y="9186"/>
                  <a:pt x="6810" y="8761"/>
                </a:cubicBezTo>
                <a:cubicBezTo>
                  <a:pt x="6805" y="9368"/>
                  <a:pt x="6703" y="8788"/>
                  <a:pt x="6663" y="9116"/>
                </a:cubicBezTo>
                <a:cubicBezTo>
                  <a:pt x="6668" y="8887"/>
                  <a:pt x="6530" y="8636"/>
                  <a:pt x="6491" y="8942"/>
                </a:cubicBezTo>
                <a:cubicBezTo>
                  <a:pt x="6489" y="8733"/>
                  <a:pt x="6500" y="8727"/>
                  <a:pt x="6510" y="8723"/>
                </a:cubicBezTo>
                <a:cubicBezTo>
                  <a:pt x="6418" y="8219"/>
                  <a:pt x="6361" y="8263"/>
                  <a:pt x="6271" y="8126"/>
                </a:cubicBezTo>
                <a:cubicBezTo>
                  <a:pt x="6278" y="8240"/>
                  <a:pt x="6280" y="8398"/>
                  <a:pt x="6279" y="8610"/>
                </a:cubicBezTo>
                <a:cubicBezTo>
                  <a:pt x="6270" y="8175"/>
                  <a:pt x="6195" y="7925"/>
                  <a:pt x="6202" y="8421"/>
                </a:cubicBezTo>
                <a:cubicBezTo>
                  <a:pt x="6185" y="8402"/>
                  <a:pt x="6193" y="8083"/>
                  <a:pt x="6169" y="8149"/>
                </a:cubicBezTo>
                <a:cubicBezTo>
                  <a:pt x="6153" y="8499"/>
                  <a:pt x="6119" y="8549"/>
                  <a:pt x="6106" y="8934"/>
                </a:cubicBezTo>
                <a:cubicBezTo>
                  <a:pt x="6084" y="8841"/>
                  <a:pt x="6078" y="8809"/>
                  <a:pt x="6047" y="8632"/>
                </a:cubicBezTo>
                <a:cubicBezTo>
                  <a:pt x="6025" y="8642"/>
                  <a:pt x="6058" y="8850"/>
                  <a:pt x="6045" y="9116"/>
                </a:cubicBezTo>
                <a:cubicBezTo>
                  <a:pt x="5965" y="9036"/>
                  <a:pt x="5875" y="8315"/>
                  <a:pt x="5857" y="8934"/>
                </a:cubicBezTo>
                <a:cubicBezTo>
                  <a:pt x="5840" y="8904"/>
                  <a:pt x="5829" y="8776"/>
                  <a:pt x="5805" y="9123"/>
                </a:cubicBezTo>
                <a:cubicBezTo>
                  <a:pt x="5805" y="9002"/>
                  <a:pt x="5806" y="8882"/>
                  <a:pt x="5807" y="8761"/>
                </a:cubicBezTo>
                <a:cubicBezTo>
                  <a:pt x="5760" y="9693"/>
                  <a:pt x="5683" y="9205"/>
                  <a:pt x="5599" y="9168"/>
                </a:cubicBezTo>
                <a:cubicBezTo>
                  <a:pt x="5589" y="9179"/>
                  <a:pt x="5591" y="9382"/>
                  <a:pt x="5589" y="9523"/>
                </a:cubicBezTo>
                <a:cubicBezTo>
                  <a:pt x="5480" y="9244"/>
                  <a:pt x="5450" y="9810"/>
                  <a:pt x="5366" y="9304"/>
                </a:cubicBezTo>
                <a:cubicBezTo>
                  <a:pt x="5355" y="9267"/>
                  <a:pt x="5360" y="9542"/>
                  <a:pt x="5370" y="9652"/>
                </a:cubicBezTo>
                <a:cubicBezTo>
                  <a:pt x="5293" y="9433"/>
                  <a:pt x="5222" y="9819"/>
                  <a:pt x="5150" y="9826"/>
                </a:cubicBezTo>
                <a:cubicBezTo>
                  <a:pt x="5147" y="10179"/>
                  <a:pt x="5168" y="10213"/>
                  <a:pt x="5164" y="10566"/>
                </a:cubicBezTo>
                <a:cubicBezTo>
                  <a:pt x="5148" y="10776"/>
                  <a:pt x="5140" y="10494"/>
                  <a:pt x="5122" y="10407"/>
                </a:cubicBezTo>
                <a:cubicBezTo>
                  <a:pt x="5126" y="10519"/>
                  <a:pt x="5129" y="10628"/>
                  <a:pt x="5138" y="10664"/>
                </a:cubicBezTo>
                <a:cubicBezTo>
                  <a:pt x="5134" y="11132"/>
                  <a:pt x="5071" y="10373"/>
                  <a:pt x="5068" y="11087"/>
                </a:cubicBezTo>
                <a:cubicBezTo>
                  <a:pt x="5003" y="10728"/>
                  <a:pt x="4927" y="10978"/>
                  <a:pt x="4848" y="10384"/>
                </a:cubicBezTo>
                <a:cubicBezTo>
                  <a:pt x="4785" y="10846"/>
                  <a:pt x="4694" y="10529"/>
                  <a:pt x="4625" y="10165"/>
                </a:cubicBezTo>
                <a:cubicBezTo>
                  <a:pt x="4587" y="10684"/>
                  <a:pt x="4522" y="10845"/>
                  <a:pt x="4503" y="10777"/>
                </a:cubicBezTo>
                <a:cubicBezTo>
                  <a:pt x="4488" y="11485"/>
                  <a:pt x="4447" y="11195"/>
                  <a:pt x="4421" y="12031"/>
                </a:cubicBezTo>
                <a:cubicBezTo>
                  <a:pt x="4409" y="11202"/>
                  <a:pt x="4349" y="11938"/>
                  <a:pt x="4338" y="11472"/>
                </a:cubicBezTo>
                <a:cubicBezTo>
                  <a:pt x="4328" y="11481"/>
                  <a:pt x="4330" y="11679"/>
                  <a:pt x="4328" y="11819"/>
                </a:cubicBezTo>
                <a:cubicBezTo>
                  <a:pt x="4241" y="11224"/>
                  <a:pt x="4163" y="11635"/>
                  <a:pt x="4082" y="10974"/>
                </a:cubicBezTo>
                <a:cubicBezTo>
                  <a:pt x="4041" y="11683"/>
                  <a:pt x="4002" y="11204"/>
                  <a:pt x="3943" y="11321"/>
                </a:cubicBezTo>
                <a:cubicBezTo>
                  <a:pt x="3941" y="11584"/>
                  <a:pt x="3949" y="11718"/>
                  <a:pt x="3967" y="11714"/>
                </a:cubicBezTo>
                <a:cubicBezTo>
                  <a:pt x="3945" y="12058"/>
                  <a:pt x="3856" y="11521"/>
                  <a:pt x="3942" y="11691"/>
                </a:cubicBezTo>
                <a:cubicBezTo>
                  <a:pt x="3935" y="11543"/>
                  <a:pt x="3932" y="11359"/>
                  <a:pt x="3936" y="11079"/>
                </a:cubicBezTo>
                <a:cubicBezTo>
                  <a:pt x="3920" y="11082"/>
                  <a:pt x="3929" y="11485"/>
                  <a:pt x="3917" y="11547"/>
                </a:cubicBezTo>
                <a:cubicBezTo>
                  <a:pt x="3891" y="10815"/>
                  <a:pt x="3824" y="11037"/>
                  <a:pt x="3773" y="11034"/>
                </a:cubicBezTo>
                <a:cubicBezTo>
                  <a:pt x="3785" y="11188"/>
                  <a:pt x="3792" y="11408"/>
                  <a:pt x="3814" y="11442"/>
                </a:cubicBezTo>
                <a:cubicBezTo>
                  <a:pt x="3721" y="11377"/>
                  <a:pt x="3618" y="11090"/>
                  <a:pt x="3522" y="11653"/>
                </a:cubicBezTo>
                <a:cubicBezTo>
                  <a:pt x="3509" y="11536"/>
                  <a:pt x="3495" y="11435"/>
                  <a:pt x="3498" y="11132"/>
                </a:cubicBezTo>
                <a:cubicBezTo>
                  <a:pt x="3487" y="11385"/>
                  <a:pt x="3467" y="11875"/>
                  <a:pt x="3445" y="11563"/>
                </a:cubicBezTo>
                <a:cubicBezTo>
                  <a:pt x="3463" y="11756"/>
                  <a:pt x="3433" y="11861"/>
                  <a:pt x="3452" y="11948"/>
                </a:cubicBezTo>
                <a:cubicBezTo>
                  <a:pt x="3402" y="11675"/>
                  <a:pt x="3383" y="12495"/>
                  <a:pt x="3306" y="12159"/>
                </a:cubicBezTo>
                <a:cubicBezTo>
                  <a:pt x="3292" y="12210"/>
                  <a:pt x="3304" y="12292"/>
                  <a:pt x="3313" y="12295"/>
                </a:cubicBezTo>
                <a:cubicBezTo>
                  <a:pt x="3199" y="13481"/>
                  <a:pt x="2990" y="10739"/>
                  <a:pt x="2834" y="12076"/>
                </a:cubicBezTo>
                <a:cubicBezTo>
                  <a:pt x="2770" y="11711"/>
                  <a:pt x="2700" y="12124"/>
                  <a:pt x="2638" y="11759"/>
                </a:cubicBezTo>
                <a:cubicBezTo>
                  <a:pt x="2668" y="12416"/>
                  <a:pt x="2541" y="11287"/>
                  <a:pt x="2499" y="12106"/>
                </a:cubicBezTo>
                <a:cubicBezTo>
                  <a:pt x="2507" y="11713"/>
                  <a:pt x="2483" y="11913"/>
                  <a:pt x="2482" y="12099"/>
                </a:cubicBezTo>
                <a:cubicBezTo>
                  <a:pt x="2470" y="12043"/>
                  <a:pt x="2482" y="11885"/>
                  <a:pt x="2491" y="11865"/>
                </a:cubicBezTo>
                <a:cubicBezTo>
                  <a:pt x="2486" y="11745"/>
                  <a:pt x="2477" y="11654"/>
                  <a:pt x="2467" y="11585"/>
                </a:cubicBezTo>
                <a:cubicBezTo>
                  <a:pt x="2464" y="11736"/>
                  <a:pt x="2454" y="12020"/>
                  <a:pt x="2414" y="11902"/>
                </a:cubicBezTo>
                <a:cubicBezTo>
                  <a:pt x="2424" y="12055"/>
                  <a:pt x="2422" y="12337"/>
                  <a:pt x="2420" y="12635"/>
                </a:cubicBezTo>
                <a:cubicBezTo>
                  <a:pt x="2407" y="13009"/>
                  <a:pt x="2413" y="12201"/>
                  <a:pt x="2413" y="12023"/>
                </a:cubicBezTo>
                <a:cubicBezTo>
                  <a:pt x="2302" y="11428"/>
                  <a:pt x="2256" y="12738"/>
                  <a:pt x="2188" y="12529"/>
                </a:cubicBezTo>
                <a:cubicBezTo>
                  <a:pt x="2181" y="12849"/>
                  <a:pt x="2205" y="12786"/>
                  <a:pt x="2213" y="12922"/>
                </a:cubicBezTo>
                <a:cubicBezTo>
                  <a:pt x="2206" y="13186"/>
                  <a:pt x="2171" y="13290"/>
                  <a:pt x="2161" y="13118"/>
                </a:cubicBezTo>
                <a:cubicBezTo>
                  <a:pt x="2164" y="12931"/>
                  <a:pt x="2176" y="13239"/>
                  <a:pt x="2178" y="13013"/>
                </a:cubicBezTo>
                <a:cubicBezTo>
                  <a:pt x="2177" y="12879"/>
                  <a:pt x="2161" y="12917"/>
                  <a:pt x="2162" y="12756"/>
                </a:cubicBezTo>
                <a:cubicBezTo>
                  <a:pt x="2118" y="13086"/>
                  <a:pt x="2102" y="13068"/>
                  <a:pt x="2050" y="12892"/>
                </a:cubicBezTo>
                <a:cubicBezTo>
                  <a:pt x="2036" y="13048"/>
                  <a:pt x="2027" y="13288"/>
                  <a:pt x="2022" y="13594"/>
                </a:cubicBezTo>
                <a:cubicBezTo>
                  <a:pt x="1984" y="13574"/>
                  <a:pt x="2031" y="13292"/>
                  <a:pt x="2024" y="12990"/>
                </a:cubicBezTo>
                <a:cubicBezTo>
                  <a:pt x="1985" y="13711"/>
                  <a:pt x="1953" y="13100"/>
                  <a:pt x="1925" y="14108"/>
                </a:cubicBezTo>
                <a:cubicBezTo>
                  <a:pt x="1914" y="13943"/>
                  <a:pt x="1910" y="13726"/>
                  <a:pt x="1900" y="14085"/>
                </a:cubicBezTo>
                <a:cubicBezTo>
                  <a:pt x="1887" y="14020"/>
                  <a:pt x="1904" y="13921"/>
                  <a:pt x="1901" y="13707"/>
                </a:cubicBezTo>
                <a:cubicBezTo>
                  <a:pt x="1873" y="13641"/>
                  <a:pt x="1890" y="14305"/>
                  <a:pt x="1849" y="14032"/>
                </a:cubicBezTo>
                <a:cubicBezTo>
                  <a:pt x="1849" y="14258"/>
                  <a:pt x="1877" y="14131"/>
                  <a:pt x="1881" y="14304"/>
                </a:cubicBezTo>
                <a:cubicBezTo>
                  <a:pt x="1899" y="14705"/>
                  <a:pt x="1832" y="13857"/>
                  <a:pt x="1822" y="14244"/>
                </a:cubicBezTo>
                <a:cubicBezTo>
                  <a:pt x="1811" y="14195"/>
                  <a:pt x="1816" y="13936"/>
                  <a:pt x="1815" y="13753"/>
                </a:cubicBezTo>
                <a:cubicBezTo>
                  <a:pt x="1807" y="13813"/>
                  <a:pt x="1801" y="14079"/>
                  <a:pt x="1798" y="13858"/>
                </a:cubicBezTo>
                <a:cubicBezTo>
                  <a:pt x="1785" y="13900"/>
                  <a:pt x="1801" y="14016"/>
                  <a:pt x="1797" y="14221"/>
                </a:cubicBezTo>
                <a:cubicBezTo>
                  <a:pt x="1780" y="14156"/>
                  <a:pt x="1791" y="13750"/>
                  <a:pt x="1764" y="13828"/>
                </a:cubicBezTo>
                <a:cubicBezTo>
                  <a:pt x="1743" y="13845"/>
                  <a:pt x="1772" y="14171"/>
                  <a:pt x="1779" y="14213"/>
                </a:cubicBezTo>
                <a:cubicBezTo>
                  <a:pt x="1765" y="14235"/>
                  <a:pt x="1720" y="13640"/>
                  <a:pt x="1714" y="13171"/>
                </a:cubicBezTo>
                <a:cubicBezTo>
                  <a:pt x="1703" y="13419"/>
                  <a:pt x="1673" y="13364"/>
                  <a:pt x="1669" y="13730"/>
                </a:cubicBezTo>
                <a:cubicBezTo>
                  <a:pt x="1656" y="13537"/>
                  <a:pt x="1679" y="13136"/>
                  <a:pt x="1638" y="13096"/>
                </a:cubicBezTo>
                <a:cubicBezTo>
                  <a:pt x="1632" y="13434"/>
                  <a:pt x="1629" y="13042"/>
                  <a:pt x="1619" y="13443"/>
                </a:cubicBezTo>
                <a:cubicBezTo>
                  <a:pt x="1611" y="13066"/>
                  <a:pt x="1585" y="13444"/>
                  <a:pt x="1603" y="13065"/>
                </a:cubicBezTo>
                <a:cubicBezTo>
                  <a:pt x="1586" y="13008"/>
                  <a:pt x="1576" y="13058"/>
                  <a:pt x="1576" y="13277"/>
                </a:cubicBezTo>
                <a:cubicBezTo>
                  <a:pt x="1561" y="13121"/>
                  <a:pt x="1549" y="12936"/>
                  <a:pt x="1536" y="12756"/>
                </a:cubicBezTo>
                <a:cubicBezTo>
                  <a:pt x="1501" y="12872"/>
                  <a:pt x="1491" y="13195"/>
                  <a:pt x="1449" y="12914"/>
                </a:cubicBezTo>
                <a:cubicBezTo>
                  <a:pt x="1441" y="13440"/>
                  <a:pt x="1467" y="12832"/>
                  <a:pt x="1466" y="13171"/>
                </a:cubicBezTo>
                <a:cubicBezTo>
                  <a:pt x="1431" y="13750"/>
                  <a:pt x="1374" y="13288"/>
                  <a:pt x="1359" y="14040"/>
                </a:cubicBezTo>
                <a:cubicBezTo>
                  <a:pt x="1262" y="13472"/>
                  <a:pt x="1110" y="13813"/>
                  <a:pt x="1072" y="12673"/>
                </a:cubicBezTo>
                <a:cubicBezTo>
                  <a:pt x="1061" y="12699"/>
                  <a:pt x="1065" y="12963"/>
                  <a:pt x="1063" y="13141"/>
                </a:cubicBezTo>
                <a:cubicBezTo>
                  <a:pt x="1042" y="12863"/>
                  <a:pt x="1022" y="12563"/>
                  <a:pt x="987" y="12461"/>
                </a:cubicBezTo>
                <a:cubicBezTo>
                  <a:pt x="1034" y="12910"/>
                  <a:pt x="925" y="12579"/>
                  <a:pt x="920" y="12280"/>
                </a:cubicBezTo>
                <a:cubicBezTo>
                  <a:pt x="908" y="12306"/>
                  <a:pt x="911" y="12568"/>
                  <a:pt x="909" y="12748"/>
                </a:cubicBezTo>
                <a:cubicBezTo>
                  <a:pt x="889" y="12669"/>
                  <a:pt x="866" y="12175"/>
                  <a:pt x="816" y="12529"/>
                </a:cubicBezTo>
                <a:cubicBezTo>
                  <a:pt x="806" y="12500"/>
                  <a:pt x="810" y="12317"/>
                  <a:pt x="809" y="12174"/>
                </a:cubicBezTo>
                <a:cubicBezTo>
                  <a:pt x="794" y="12520"/>
                  <a:pt x="696" y="11758"/>
                  <a:pt x="662" y="12386"/>
                </a:cubicBezTo>
                <a:cubicBezTo>
                  <a:pt x="641" y="12163"/>
                  <a:pt x="639" y="12069"/>
                  <a:pt x="613" y="11736"/>
                </a:cubicBezTo>
                <a:cubicBezTo>
                  <a:pt x="605" y="11816"/>
                  <a:pt x="599" y="11936"/>
                  <a:pt x="594" y="12076"/>
                </a:cubicBezTo>
                <a:cubicBezTo>
                  <a:pt x="659" y="12128"/>
                  <a:pt x="579" y="12664"/>
                  <a:pt x="617" y="13073"/>
                </a:cubicBezTo>
                <a:cubicBezTo>
                  <a:pt x="601" y="13232"/>
                  <a:pt x="574" y="12539"/>
                  <a:pt x="569" y="12174"/>
                </a:cubicBezTo>
                <a:cubicBezTo>
                  <a:pt x="552" y="12470"/>
                  <a:pt x="532" y="12702"/>
                  <a:pt x="522" y="13103"/>
                </a:cubicBezTo>
                <a:cubicBezTo>
                  <a:pt x="463" y="13156"/>
                  <a:pt x="389" y="12685"/>
                  <a:pt x="355" y="11970"/>
                </a:cubicBezTo>
                <a:cubicBezTo>
                  <a:pt x="316" y="11896"/>
                  <a:pt x="295" y="12342"/>
                  <a:pt x="252" y="11993"/>
                </a:cubicBezTo>
                <a:cubicBezTo>
                  <a:pt x="239" y="12491"/>
                  <a:pt x="239" y="12919"/>
                  <a:pt x="255" y="13330"/>
                </a:cubicBezTo>
                <a:cubicBezTo>
                  <a:pt x="261" y="13651"/>
                  <a:pt x="228" y="12644"/>
                  <a:pt x="216" y="12439"/>
                </a:cubicBezTo>
                <a:cubicBezTo>
                  <a:pt x="204" y="12774"/>
                  <a:pt x="169" y="12640"/>
                  <a:pt x="163" y="12756"/>
                </a:cubicBezTo>
                <a:cubicBezTo>
                  <a:pt x="153" y="12726"/>
                  <a:pt x="156" y="12530"/>
                  <a:pt x="155" y="12386"/>
                </a:cubicBezTo>
                <a:cubicBezTo>
                  <a:pt x="136" y="12335"/>
                  <a:pt x="124" y="12371"/>
                  <a:pt x="121" y="12582"/>
                </a:cubicBezTo>
                <a:cubicBezTo>
                  <a:pt x="109" y="12534"/>
                  <a:pt x="115" y="12282"/>
                  <a:pt x="114" y="12099"/>
                </a:cubicBezTo>
                <a:cubicBezTo>
                  <a:pt x="101" y="12155"/>
                  <a:pt x="92" y="12270"/>
                  <a:pt x="87" y="12439"/>
                </a:cubicBezTo>
                <a:cubicBezTo>
                  <a:pt x="75" y="12184"/>
                  <a:pt x="32" y="11821"/>
                  <a:pt x="44" y="12514"/>
                </a:cubicBezTo>
                <a:cubicBezTo>
                  <a:pt x="12" y="12562"/>
                  <a:pt x="36" y="11925"/>
                  <a:pt x="12" y="11872"/>
                </a:cubicBezTo>
                <a:cubicBezTo>
                  <a:pt x="-16" y="12040"/>
                  <a:pt x="40" y="12360"/>
                  <a:pt x="9" y="12605"/>
                </a:cubicBezTo>
                <a:cubicBezTo>
                  <a:pt x="3" y="12537"/>
                  <a:pt x="3" y="12378"/>
                  <a:pt x="0" y="12205"/>
                </a:cubicBezTo>
                <a:lnTo>
                  <a:pt x="0" y="21509"/>
                </a:lnTo>
                <a:lnTo>
                  <a:pt x="21584" y="21509"/>
                </a:lnTo>
                <a:lnTo>
                  <a:pt x="21584" y="1299"/>
                </a:lnTo>
                <a:cubicBezTo>
                  <a:pt x="21545" y="1383"/>
                  <a:pt x="21503" y="1513"/>
                  <a:pt x="21474" y="1518"/>
                </a:cubicBezTo>
                <a:cubicBezTo>
                  <a:pt x="21462" y="1520"/>
                  <a:pt x="21449" y="1254"/>
                  <a:pt x="21449" y="1254"/>
                </a:cubicBezTo>
                <a:cubicBezTo>
                  <a:pt x="21448" y="1255"/>
                  <a:pt x="21357" y="2011"/>
                  <a:pt x="21329" y="1382"/>
                </a:cubicBezTo>
                <a:cubicBezTo>
                  <a:pt x="21334" y="1788"/>
                  <a:pt x="21213" y="1396"/>
                  <a:pt x="21226" y="1155"/>
                </a:cubicBezTo>
                <a:cubicBezTo>
                  <a:pt x="21200" y="1072"/>
                  <a:pt x="21206" y="1513"/>
                  <a:pt x="21174" y="1352"/>
                </a:cubicBezTo>
                <a:cubicBezTo>
                  <a:pt x="21181" y="1540"/>
                  <a:pt x="21201" y="1556"/>
                  <a:pt x="21216" y="1639"/>
                </a:cubicBezTo>
                <a:cubicBezTo>
                  <a:pt x="21137" y="2057"/>
                  <a:pt x="21082" y="1415"/>
                  <a:pt x="21030" y="967"/>
                </a:cubicBezTo>
                <a:cubicBezTo>
                  <a:pt x="21019" y="1010"/>
                  <a:pt x="21011" y="1104"/>
                  <a:pt x="21011" y="1314"/>
                </a:cubicBezTo>
                <a:cubicBezTo>
                  <a:pt x="20992" y="1317"/>
                  <a:pt x="21009" y="884"/>
                  <a:pt x="21005" y="702"/>
                </a:cubicBezTo>
                <a:cubicBezTo>
                  <a:pt x="20980" y="1035"/>
                  <a:pt x="20959" y="843"/>
                  <a:pt x="20943" y="1125"/>
                </a:cubicBezTo>
                <a:cubicBezTo>
                  <a:pt x="20884" y="380"/>
                  <a:pt x="20794" y="864"/>
                  <a:pt x="20765" y="581"/>
                </a:cubicBezTo>
                <a:cubicBezTo>
                  <a:pt x="20772" y="765"/>
                  <a:pt x="20734" y="815"/>
                  <a:pt x="20747" y="936"/>
                </a:cubicBezTo>
                <a:cubicBezTo>
                  <a:pt x="20706" y="1188"/>
                  <a:pt x="20712" y="581"/>
                  <a:pt x="20662" y="604"/>
                </a:cubicBezTo>
                <a:cubicBezTo>
                  <a:pt x="20643" y="668"/>
                  <a:pt x="20677" y="1026"/>
                  <a:pt x="20686" y="1118"/>
                </a:cubicBezTo>
                <a:cubicBezTo>
                  <a:pt x="20688" y="1422"/>
                  <a:pt x="20638" y="538"/>
                  <a:pt x="20603" y="551"/>
                </a:cubicBezTo>
                <a:cubicBezTo>
                  <a:pt x="20582" y="642"/>
                  <a:pt x="20620" y="925"/>
                  <a:pt x="20608" y="1284"/>
                </a:cubicBezTo>
                <a:cubicBezTo>
                  <a:pt x="20563" y="841"/>
                  <a:pt x="20592" y="794"/>
                  <a:pt x="20560" y="385"/>
                </a:cubicBezTo>
                <a:cubicBezTo>
                  <a:pt x="20548" y="411"/>
                  <a:pt x="20552" y="681"/>
                  <a:pt x="20550" y="861"/>
                </a:cubicBezTo>
                <a:cubicBezTo>
                  <a:pt x="20512" y="360"/>
                  <a:pt x="20473" y="85"/>
                  <a:pt x="20439" y="634"/>
                </a:cubicBezTo>
                <a:cubicBezTo>
                  <a:pt x="20433" y="-91"/>
                  <a:pt x="20401" y="809"/>
                  <a:pt x="20407" y="113"/>
                </a:cubicBezTo>
                <a:cubicBezTo>
                  <a:pt x="20380" y="476"/>
                  <a:pt x="20363" y="114"/>
                  <a:pt x="20345" y="544"/>
                </a:cubicBezTo>
                <a:cubicBezTo>
                  <a:pt x="20320" y="439"/>
                  <a:pt x="20354" y="287"/>
                  <a:pt x="20347" y="53"/>
                </a:cubicBezTo>
                <a:cubicBezTo>
                  <a:pt x="20312" y="497"/>
                  <a:pt x="20257" y="176"/>
                  <a:pt x="20249" y="1050"/>
                </a:cubicBezTo>
                <a:cubicBezTo>
                  <a:pt x="20252" y="569"/>
                  <a:pt x="20234" y="-21"/>
                  <a:pt x="20201" y="30"/>
                </a:cubicBezTo>
                <a:cubicBezTo>
                  <a:pt x="20179" y="39"/>
                  <a:pt x="20212" y="257"/>
                  <a:pt x="20199" y="521"/>
                </a:cubicBezTo>
                <a:cubicBezTo>
                  <a:pt x="20180" y="413"/>
                  <a:pt x="20182" y="46"/>
                  <a:pt x="20158" y="0"/>
                </a:cubicBezTo>
                <a:close/>
              </a:path>
            </a:pathLst>
          </a:custGeom>
        </p:spPr>
      </p:pic>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7DEE2CA-7376-A351-EB1A-791949C72B13}"/>
              </a:ext>
            </a:extLst>
          </p:cNvPr>
          <p:cNvSpPr/>
          <p:nvPr userDrawn="1"/>
        </p:nvSpPr>
        <p:spPr>
          <a:xfrm>
            <a:off x="1" y="3927113"/>
            <a:ext cx="12192000" cy="2930887"/>
          </a:xfrm>
          <a:prstGeom prst="rect">
            <a:avLst/>
          </a:prstGeom>
          <a:solidFill>
            <a:srgbClr val="809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1">
            <a:extLst>
              <a:ext uri="{FF2B5EF4-FFF2-40B4-BE49-F238E27FC236}">
                <a16:creationId xmlns:a16="http://schemas.microsoft.com/office/drawing/2014/main" id="{4BA541FE-3DB1-63C9-1CB9-18EAC5AF6738}"/>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BFFA282C-FDF7-985F-8CA7-D2F175F47260}"/>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CD0C463C-F7D4-1102-105F-7CB81B8D9807}"/>
              </a:ext>
            </a:extLst>
          </p:cNvPr>
          <p:cNvSpPr>
            <a:spLocks noGrp="1"/>
          </p:cNvSpPr>
          <p:nvPr>
            <p:ph type="body" sz="quarter" idx="14"/>
          </p:nvPr>
        </p:nvSpPr>
        <p:spPr>
          <a:xfrm>
            <a:off x="446314" y="1424540"/>
            <a:ext cx="11364687" cy="2111485"/>
          </a:xfrm>
        </p:spPr>
        <p:txBody>
          <a:bodyPr/>
          <a:lstStyle>
            <a:lvl2pPr>
              <a:spcBef>
                <a:spcPts val="1067"/>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32BFFA95-284A-9BAC-9856-105252CD1627}"/>
              </a:ext>
            </a:extLst>
          </p:cNvPr>
          <p:cNvSpPr>
            <a:spLocks noGrp="1"/>
          </p:cNvSpPr>
          <p:nvPr>
            <p:ph type="body" sz="quarter" idx="15" hasCustomPrompt="1"/>
          </p:nvPr>
        </p:nvSpPr>
        <p:spPr>
          <a:xfrm>
            <a:off x="446315" y="4368800"/>
            <a:ext cx="11364687" cy="2125133"/>
          </a:xfrm>
        </p:spPr>
        <p:txBody>
          <a:bodyPr/>
          <a:lstStyle>
            <a:lvl1pPr>
              <a:defRPr>
                <a:solidFill>
                  <a:schemeClr val="bg1"/>
                </a:solidFill>
              </a:defRPr>
            </a:lvl1pPr>
            <a:lvl2pPr>
              <a:spcBef>
                <a:spcPts val="1067"/>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921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19">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6A9DCDF7-EC54-0E46-65C7-52F9E3F9ECE7}"/>
              </a:ext>
            </a:extLst>
          </p:cNvPr>
          <p:cNvSpPr>
            <a:spLocks noGrp="1"/>
          </p:cNvSpPr>
          <p:nvPr>
            <p:ph type="pic" sz="quarter" idx="10"/>
          </p:nvPr>
        </p:nvSpPr>
        <p:spPr>
          <a:xfrm>
            <a:off x="446618" y="1462617"/>
            <a:ext cx="4353983" cy="1438656"/>
          </a:xfrm>
          <a:pattFill prst="pct5">
            <a:fgClr>
              <a:schemeClr val="accent1"/>
            </a:fgClr>
            <a:bgClr>
              <a:schemeClr val="bg1"/>
            </a:bgClr>
          </a:pattFill>
        </p:spPr>
        <p:txBody>
          <a:bodyPr/>
          <a:lstStyle/>
          <a:p>
            <a:endParaRPr lang="en-US"/>
          </a:p>
        </p:txBody>
      </p:sp>
      <p:sp>
        <p:nvSpPr>
          <p:cNvPr id="16" name="Picture Placeholder 5">
            <a:extLst>
              <a:ext uri="{FF2B5EF4-FFF2-40B4-BE49-F238E27FC236}">
                <a16:creationId xmlns:a16="http://schemas.microsoft.com/office/drawing/2014/main" id="{1787C7DF-28AC-21D0-A587-BFE3244C3396}"/>
              </a:ext>
            </a:extLst>
          </p:cNvPr>
          <p:cNvSpPr>
            <a:spLocks noGrp="1"/>
          </p:cNvSpPr>
          <p:nvPr>
            <p:ph type="pic" sz="quarter" idx="11"/>
          </p:nvPr>
        </p:nvSpPr>
        <p:spPr>
          <a:xfrm>
            <a:off x="446618" y="3092495"/>
            <a:ext cx="4353983" cy="1438656"/>
          </a:xfrm>
          <a:pattFill prst="pct5">
            <a:fgClr>
              <a:schemeClr val="accent1"/>
            </a:fgClr>
            <a:bgClr>
              <a:schemeClr val="bg1"/>
            </a:bgClr>
          </a:pattFill>
        </p:spPr>
        <p:txBody>
          <a:bodyPr/>
          <a:lstStyle/>
          <a:p>
            <a:endParaRPr lang="en-US"/>
          </a:p>
        </p:txBody>
      </p:sp>
      <p:sp>
        <p:nvSpPr>
          <p:cNvPr id="17" name="Picture Placeholder 5">
            <a:extLst>
              <a:ext uri="{FF2B5EF4-FFF2-40B4-BE49-F238E27FC236}">
                <a16:creationId xmlns:a16="http://schemas.microsoft.com/office/drawing/2014/main" id="{69B8D8A5-713C-F94D-ADDE-1DE4CEA9FB42}"/>
              </a:ext>
            </a:extLst>
          </p:cNvPr>
          <p:cNvSpPr>
            <a:spLocks noGrp="1"/>
          </p:cNvSpPr>
          <p:nvPr>
            <p:ph type="pic" sz="quarter" idx="12"/>
          </p:nvPr>
        </p:nvSpPr>
        <p:spPr>
          <a:xfrm>
            <a:off x="446618" y="4722372"/>
            <a:ext cx="4353983" cy="1438656"/>
          </a:xfrm>
          <a:pattFill prst="pct5">
            <a:fgClr>
              <a:schemeClr val="accent1"/>
            </a:fgClr>
            <a:bgClr>
              <a:schemeClr val="bg1"/>
            </a:bgClr>
          </a:pattFill>
        </p:spPr>
        <p:txBody>
          <a:bodyPr/>
          <a:lstStyle/>
          <a:p>
            <a:endParaRPr lang="en-US"/>
          </a:p>
        </p:txBody>
      </p:sp>
      <p:sp>
        <p:nvSpPr>
          <p:cNvPr id="3" name="Text Placeholder 3">
            <a:extLst>
              <a:ext uri="{FF2B5EF4-FFF2-40B4-BE49-F238E27FC236}">
                <a16:creationId xmlns:a16="http://schemas.microsoft.com/office/drawing/2014/main" id="{AED8C7C9-DCF7-E1BE-3B45-F2F414361585}"/>
              </a:ext>
            </a:extLst>
          </p:cNvPr>
          <p:cNvSpPr>
            <a:spLocks noGrp="1"/>
          </p:cNvSpPr>
          <p:nvPr>
            <p:ph type="body" sz="quarter" idx="14" hasCustomPrompt="1"/>
          </p:nvPr>
        </p:nvSpPr>
        <p:spPr>
          <a:xfrm>
            <a:off x="5018315" y="1462617"/>
            <a:ext cx="6727068" cy="1438651"/>
          </a:xfrm>
        </p:spPr>
        <p:txBody>
          <a:bodyPr/>
          <a:lstStyle>
            <a:lvl2pPr>
              <a:spcBef>
                <a:spcPts val="1067"/>
              </a:spcBef>
              <a:defRPr/>
            </a:lvl2pPr>
          </a:lstStyle>
          <a:p>
            <a:pPr lvl="1"/>
            <a:r>
              <a:rPr lang="en-US"/>
              <a:t>Second level</a:t>
            </a:r>
          </a:p>
          <a:p>
            <a:pPr lvl="2"/>
            <a:r>
              <a:rPr lang="en-US"/>
              <a:t>Third level</a:t>
            </a:r>
          </a:p>
        </p:txBody>
      </p:sp>
      <p:sp>
        <p:nvSpPr>
          <p:cNvPr id="5" name="Text Placeholder 3">
            <a:extLst>
              <a:ext uri="{FF2B5EF4-FFF2-40B4-BE49-F238E27FC236}">
                <a16:creationId xmlns:a16="http://schemas.microsoft.com/office/drawing/2014/main" id="{6B819038-824E-01DB-F4B7-6FC6807DF446}"/>
              </a:ext>
            </a:extLst>
          </p:cNvPr>
          <p:cNvSpPr>
            <a:spLocks noGrp="1"/>
          </p:cNvSpPr>
          <p:nvPr>
            <p:ph type="body" sz="quarter" idx="15" hasCustomPrompt="1"/>
          </p:nvPr>
        </p:nvSpPr>
        <p:spPr>
          <a:xfrm>
            <a:off x="5018315" y="3096684"/>
            <a:ext cx="6727068" cy="1438651"/>
          </a:xfrm>
        </p:spPr>
        <p:txBody>
          <a:bodyPr/>
          <a:lstStyle>
            <a:lvl2pPr>
              <a:spcBef>
                <a:spcPts val="1067"/>
              </a:spcBef>
              <a:defRPr/>
            </a:lvl2pPr>
          </a:lstStyle>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DBDF71A-F8E2-90FA-1DAE-65EAD2089394}"/>
              </a:ext>
            </a:extLst>
          </p:cNvPr>
          <p:cNvSpPr>
            <a:spLocks noGrp="1"/>
          </p:cNvSpPr>
          <p:nvPr>
            <p:ph type="body" sz="quarter" idx="16" hasCustomPrompt="1"/>
          </p:nvPr>
        </p:nvSpPr>
        <p:spPr>
          <a:xfrm>
            <a:off x="5018315" y="4722377"/>
            <a:ext cx="6727068" cy="1438651"/>
          </a:xfrm>
        </p:spPr>
        <p:txBody>
          <a:bodyPr/>
          <a:lstStyle>
            <a:lvl2pPr>
              <a:spcBef>
                <a:spcPts val="1067"/>
              </a:spcBef>
              <a:defRPr/>
            </a:lvl2pPr>
          </a:lstStyle>
          <a:p>
            <a:pPr lvl="1"/>
            <a:r>
              <a:rPr lang="en-US"/>
              <a:t>Second level</a:t>
            </a:r>
          </a:p>
          <a:p>
            <a:pPr lvl="2"/>
            <a:r>
              <a:rPr lang="en-US"/>
              <a:t>Third level</a:t>
            </a:r>
          </a:p>
        </p:txBody>
      </p:sp>
      <p:sp>
        <p:nvSpPr>
          <p:cNvPr id="7" name="Title 1">
            <a:extLst>
              <a:ext uri="{FF2B5EF4-FFF2-40B4-BE49-F238E27FC236}">
                <a16:creationId xmlns:a16="http://schemas.microsoft.com/office/drawing/2014/main" id="{28A666BA-7FE9-C683-D44A-59136B0C6040}"/>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pic>
        <p:nvPicPr>
          <p:cNvPr id="8" name="Picture 7" descr="A picture containing text, ground&#10;&#10;Description automatically generated">
            <a:extLst>
              <a:ext uri="{FF2B5EF4-FFF2-40B4-BE49-F238E27FC236}">
                <a16:creationId xmlns:a16="http://schemas.microsoft.com/office/drawing/2014/main" id="{E7A22707-4AA5-E60E-62C1-4CF39F251C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1879331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20">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Picture Placeholder 5">
            <a:extLst>
              <a:ext uri="{FF2B5EF4-FFF2-40B4-BE49-F238E27FC236}">
                <a16:creationId xmlns:a16="http://schemas.microsoft.com/office/drawing/2014/main" id="{DD303F04-AC47-8DFA-35FC-A8865FCA685A}"/>
              </a:ext>
            </a:extLst>
          </p:cNvPr>
          <p:cNvSpPr>
            <a:spLocks noGrp="1"/>
          </p:cNvSpPr>
          <p:nvPr>
            <p:ph type="pic" sz="quarter" idx="10"/>
          </p:nvPr>
        </p:nvSpPr>
        <p:spPr>
          <a:xfrm>
            <a:off x="446619" y="1462616"/>
            <a:ext cx="3619091" cy="1949843"/>
          </a:xfrm>
          <a:pattFill prst="pct5">
            <a:fgClr>
              <a:schemeClr val="accent1"/>
            </a:fgClr>
            <a:bgClr>
              <a:schemeClr val="bg1"/>
            </a:bgClr>
          </a:pattFill>
        </p:spPr>
        <p:txBody>
          <a:bodyPr/>
          <a:lstStyle/>
          <a:p>
            <a:endParaRPr lang="en-US"/>
          </a:p>
        </p:txBody>
      </p:sp>
      <p:sp>
        <p:nvSpPr>
          <p:cNvPr id="6" name="Picture Placeholder 5">
            <a:extLst>
              <a:ext uri="{FF2B5EF4-FFF2-40B4-BE49-F238E27FC236}">
                <a16:creationId xmlns:a16="http://schemas.microsoft.com/office/drawing/2014/main" id="{F5FF2114-9779-9E21-4440-3DD554D9F381}"/>
              </a:ext>
            </a:extLst>
          </p:cNvPr>
          <p:cNvSpPr>
            <a:spLocks noGrp="1"/>
          </p:cNvSpPr>
          <p:nvPr>
            <p:ph type="pic" sz="quarter" idx="11"/>
          </p:nvPr>
        </p:nvSpPr>
        <p:spPr>
          <a:xfrm>
            <a:off x="4286455" y="1462616"/>
            <a:ext cx="3619091" cy="1949843"/>
          </a:xfrm>
          <a:pattFill prst="pct5">
            <a:fgClr>
              <a:schemeClr val="accent1"/>
            </a:fgClr>
            <a:bgClr>
              <a:schemeClr val="bg1"/>
            </a:bgClr>
          </a:pattFill>
        </p:spPr>
        <p:txBody>
          <a:bodyPr/>
          <a:lstStyle/>
          <a:p>
            <a:endParaRPr lang="en-US"/>
          </a:p>
        </p:txBody>
      </p:sp>
      <p:sp>
        <p:nvSpPr>
          <p:cNvPr id="7" name="Picture Placeholder 5">
            <a:extLst>
              <a:ext uri="{FF2B5EF4-FFF2-40B4-BE49-F238E27FC236}">
                <a16:creationId xmlns:a16="http://schemas.microsoft.com/office/drawing/2014/main" id="{3331E42A-2A97-CB11-FFEF-C8A9FD403AAD}"/>
              </a:ext>
            </a:extLst>
          </p:cNvPr>
          <p:cNvSpPr>
            <a:spLocks noGrp="1"/>
          </p:cNvSpPr>
          <p:nvPr>
            <p:ph type="pic" sz="quarter" idx="12"/>
          </p:nvPr>
        </p:nvSpPr>
        <p:spPr>
          <a:xfrm>
            <a:off x="8126291" y="1462616"/>
            <a:ext cx="3619091" cy="1949843"/>
          </a:xfrm>
          <a:pattFill prst="pct5">
            <a:fgClr>
              <a:schemeClr val="accent1"/>
            </a:fgClr>
            <a:bgClr>
              <a:schemeClr val="bg1"/>
            </a:bgClr>
          </a:pattFill>
        </p:spPr>
        <p:txBody>
          <a:bodyPr/>
          <a:lstStyle/>
          <a:p>
            <a:endParaRPr lang="en-US"/>
          </a:p>
        </p:txBody>
      </p:sp>
      <p:sp>
        <p:nvSpPr>
          <p:cNvPr id="8" name="Picture Placeholder 5">
            <a:extLst>
              <a:ext uri="{FF2B5EF4-FFF2-40B4-BE49-F238E27FC236}">
                <a16:creationId xmlns:a16="http://schemas.microsoft.com/office/drawing/2014/main" id="{FE8E0818-FFD6-673F-B3D3-46E6245B838A}"/>
              </a:ext>
            </a:extLst>
          </p:cNvPr>
          <p:cNvSpPr>
            <a:spLocks noGrp="1"/>
          </p:cNvSpPr>
          <p:nvPr>
            <p:ph type="pic" sz="quarter" idx="13"/>
          </p:nvPr>
        </p:nvSpPr>
        <p:spPr>
          <a:xfrm>
            <a:off x="2374240" y="3623931"/>
            <a:ext cx="3619091" cy="1949843"/>
          </a:xfrm>
          <a:pattFill prst="pct5">
            <a:fgClr>
              <a:schemeClr val="accent1"/>
            </a:fgClr>
            <a:bgClr>
              <a:schemeClr val="bg1"/>
            </a:bgClr>
          </a:pattFill>
        </p:spPr>
        <p:txBody>
          <a:bodyPr/>
          <a:lstStyle/>
          <a:p>
            <a:endParaRPr lang="en-US"/>
          </a:p>
        </p:txBody>
      </p:sp>
      <p:sp>
        <p:nvSpPr>
          <p:cNvPr id="9" name="Picture Placeholder 5">
            <a:extLst>
              <a:ext uri="{FF2B5EF4-FFF2-40B4-BE49-F238E27FC236}">
                <a16:creationId xmlns:a16="http://schemas.microsoft.com/office/drawing/2014/main" id="{E5390977-4299-B9C9-BD81-20E66B2697E2}"/>
              </a:ext>
            </a:extLst>
          </p:cNvPr>
          <p:cNvSpPr>
            <a:spLocks noGrp="1"/>
          </p:cNvSpPr>
          <p:nvPr>
            <p:ph type="pic" sz="quarter" idx="14"/>
          </p:nvPr>
        </p:nvSpPr>
        <p:spPr>
          <a:xfrm>
            <a:off x="6214076" y="3623931"/>
            <a:ext cx="3619091" cy="1949843"/>
          </a:xfrm>
          <a:pattFill prst="pct5">
            <a:fgClr>
              <a:schemeClr val="accent1"/>
            </a:fgClr>
            <a:bgClr>
              <a:schemeClr val="bg1"/>
            </a:bgClr>
          </a:pattFill>
        </p:spPr>
        <p:txBody>
          <a:bodyPr/>
          <a:lstStyle/>
          <a:p>
            <a:endParaRPr lang="en-US"/>
          </a:p>
        </p:txBody>
      </p:sp>
      <p:sp>
        <p:nvSpPr>
          <p:cNvPr id="3" name="Title 1">
            <a:extLst>
              <a:ext uri="{FF2B5EF4-FFF2-40B4-BE49-F238E27FC236}">
                <a16:creationId xmlns:a16="http://schemas.microsoft.com/office/drawing/2014/main" id="{2FF7BCB5-9C7E-7CDE-AF53-52765ACAE709}"/>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pic>
        <p:nvPicPr>
          <p:cNvPr id="10" name="Picture 9" descr="A picture containing text, ground&#10;&#10;Description automatically generated">
            <a:extLst>
              <a:ext uri="{FF2B5EF4-FFF2-40B4-BE49-F238E27FC236}">
                <a16:creationId xmlns:a16="http://schemas.microsoft.com/office/drawing/2014/main" id="{799B31BB-71D4-9EA9-B920-176249B0E4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4179460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1">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9D4A81D9-ADF6-6347-C3CA-6170AC98CA22}"/>
              </a:ext>
            </a:extLst>
          </p:cNvPr>
          <p:cNvSpPr>
            <a:spLocks noGrp="1"/>
          </p:cNvSpPr>
          <p:nvPr>
            <p:ph type="pic" sz="quarter" idx="10" hasCustomPrompt="1"/>
          </p:nvPr>
        </p:nvSpPr>
        <p:spPr>
          <a:xfrm>
            <a:off x="2066649" y="2113094"/>
            <a:ext cx="1702664" cy="1706049"/>
          </a:xfrm>
          <a:prstGeom prst="ellipse">
            <a:avLst/>
          </a:prstGeom>
          <a:pattFill prst="pct5">
            <a:fgClr>
              <a:schemeClr val="accent1"/>
            </a:fgClr>
            <a:bgClr>
              <a:schemeClr val="bg1"/>
            </a:bgClr>
          </a:pattFill>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11" name="Picture Placeholder 10">
            <a:extLst>
              <a:ext uri="{FF2B5EF4-FFF2-40B4-BE49-F238E27FC236}">
                <a16:creationId xmlns:a16="http://schemas.microsoft.com/office/drawing/2014/main" id="{E82FD382-5F75-AC91-9EC8-278CBEF371EE}"/>
              </a:ext>
            </a:extLst>
          </p:cNvPr>
          <p:cNvSpPr>
            <a:spLocks noGrp="1"/>
          </p:cNvSpPr>
          <p:nvPr>
            <p:ph type="pic" sz="quarter" idx="11" hasCustomPrompt="1"/>
          </p:nvPr>
        </p:nvSpPr>
        <p:spPr>
          <a:xfrm>
            <a:off x="5244668" y="2113094"/>
            <a:ext cx="1702664" cy="1706049"/>
          </a:xfrm>
          <a:prstGeom prst="ellipse">
            <a:avLst/>
          </a:prstGeom>
          <a:pattFill prst="pct5">
            <a:fgClr>
              <a:schemeClr val="accent1"/>
            </a:fgClr>
            <a:bgClr>
              <a:schemeClr val="bg1"/>
            </a:bgClr>
          </a:pattFill>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12" name="Picture Placeholder 10">
            <a:extLst>
              <a:ext uri="{FF2B5EF4-FFF2-40B4-BE49-F238E27FC236}">
                <a16:creationId xmlns:a16="http://schemas.microsoft.com/office/drawing/2014/main" id="{E0DC9CEC-278E-16F8-1540-DED3545C59C6}"/>
              </a:ext>
            </a:extLst>
          </p:cNvPr>
          <p:cNvSpPr>
            <a:spLocks noGrp="1"/>
          </p:cNvSpPr>
          <p:nvPr>
            <p:ph type="pic" sz="quarter" idx="12" hasCustomPrompt="1"/>
          </p:nvPr>
        </p:nvSpPr>
        <p:spPr>
          <a:xfrm>
            <a:off x="8422687" y="2113094"/>
            <a:ext cx="1702664" cy="1706049"/>
          </a:xfrm>
          <a:prstGeom prst="ellipse">
            <a:avLst/>
          </a:prstGeom>
          <a:pattFill prst="pct5">
            <a:fgClr>
              <a:schemeClr val="accent1"/>
            </a:fgClr>
            <a:bgClr>
              <a:schemeClr val="bg1"/>
            </a:bgClr>
          </a:pattFill>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3" name="Title 1">
            <a:extLst>
              <a:ext uri="{FF2B5EF4-FFF2-40B4-BE49-F238E27FC236}">
                <a16:creationId xmlns:a16="http://schemas.microsoft.com/office/drawing/2014/main" id="{5C2E4324-250D-05D3-5773-A3315E5F1AF0}"/>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5" name="Text Placeholder 3">
            <a:extLst>
              <a:ext uri="{FF2B5EF4-FFF2-40B4-BE49-F238E27FC236}">
                <a16:creationId xmlns:a16="http://schemas.microsoft.com/office/drawing/2014/main" id="{4A7FEA96-61D3-F599-3217-382B808D162F}"/>
              </a:ext>
            </a:extLst>
          </p:cNvPr>
          <p:cNvSpPr>
            <a:spLocks noGrp="1"/>
          </p:cNvSpPr>
          <p:nvPr>
            <p:ph type="body" sz="quarter" idx="14" hasCustomPrompt="1"/>
          </p:nvPr>
        </p:nvSpPr>
        <p:spPr>
          <a:xfrm>
            <a:off x="1660465"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6F4B13BA-B7B0-0006-F4BC-2DEDD86E62B8}"/>
              </a:ext>
            </a:extLst>
          </p:cNvPr>
          <p:cNvSpPr>
            <a:spLocks noGrp="1"/>
          </p:cNvSpPr>
          <p:nvPr>
            <p:ph type="body" sz="quarter" idx="15" hasCustomPrompt="1"/>
          </p:nvPr>
        </p:nvSpPr>
        <p:spPr>
          <a:xfrm>
            <a:off x="4838483"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417DDFE0-8D81-5260-206D-595B5A778036}"/>
              </a:ext>
            </a:extLst>
          </p:cNvPr>
          <p:cNvSpPr>
            <a:spLocks noGrp="1"/>
          </p:cNvSpPr>
          <p:nvPr>
            <p:ph type="body" sz="quarter" idx="16" hasCustomPrompt="1"/>
          </p:nvPr>
        </p:nvSpPr>
        <p:spPr>
          <a:xfrm>
            <a:off x="8016500"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pic>
        <p:nvPicPr>
          <p:cNvPr id="8" name="Picture 7" descr="A picture containing text, ground&#10;&#10;Description automatically generated">
            <a:extLst>
              <a:ext uri="{FF2B5EF4-FFF2-40B4-BE49-F238E27FC236}">
                <a16:creationId xmlns:a16="http://schemas.microsoft.com/office/drawing/2014/main" id="{83E8BF7E-805D-EBD6-033D-F635C25166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1170892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5" name="Picture Placeholder 10">
            <a:extLst>
              <a:ext uri="{FF2B5EF4-FFF2-40B4-BE49-F238E27FC236}">
                <a16:creationId xmlns:a16="http://schemas.microsoft.com/office/drawing/2014/main" id="{143DA1DF-F2BF-BA25-1FBE-45DEA86AD15A}"/>
              </a:ext>
            </a:extLst>
          </p:cNvPr>
          <p:cNvSpPr>
            <a:spLocks noGrp="1"/>
          </p:cNvSpPr>
          <p:nvPr>
            <p:ph type="pic" sz="quarter" idx="10" hasCustomPrompt="1"/>
          </p:nvPr>
        </p:nvSpPr>
        <p:spPr>
          <a:xfrm>
            <a:off x="958052" y="2113094"/>
            <a:ext cx="1702664" cy="1706049"/>
          </a:xfrm>
          <a:prstGeom prst="ellipse">
            <a:avLst/>
          </a:prstGeom>
          <a:pattFill prst="pct5">
            <a:fgClr>
              <a:schemeClr val="accent1"/>
            </a:fgClr>
            <a:bgClr>
              <a:schemeClr val="bg1"/>
            </a:bgClr>
          </a:pattFill>
        </p:spPr>
        <p:txBody>
          <a:bodyPr/>
          <a:lstStyle/>
          <a:p>
            <a:r>
              <a:rPr lang="en-US"/>
              <a:t>Image</a:t>
            </a:r>
          </a:p>
        </p:txBody>
      </p:sp>
      <p:sp>
        <p:nvSpPr>
          <p:cNvPr id="6" name="Picture Placeholder 10">
            <a:extLst>
              <a:ext uri="{FF2B5EF4-FFF2-40B4-BE49-F238E27FC236}">
                <a16:creationId xmlns:a16="http://schemas.microsoft.com/office/drawing/2014/main" id="{276F2B19-497B-EABB-EF07-8D0B034EB082}"/>
              </a:ext>
            </a:extLst>
          </p:cNvPr>
          <p:cNvSpPr>
            <a:spLocks noGrp="1"/>
          </p:cNvSpPr>
          <p:nvPr>
            <p:ph type="pic" sz="quarter" idx="11" hasCustomPrompt="1"/>
          </p:nvPr>
        </p:nvSpPr>
        <p:spPr>
          <a:xfrm>
            <a:off x="3826821" y="2113094"/>
            <a:ext cx="1702664" cy="1706049"/>
          </a:xfrm>
          <a:prstGeom prst="ellipse">
            <a:avLst/>
          </a:prstGeom>
          <a:pattFill prst="pct5">
            <a:fgClr>
              <a:schemeClr val="accent1"/>
            </a:fgClr>
            <a:bgClr>
              <a:schemeClr val="bg1"/>
            </a:bgClr>
          </a:pattFill>
        </p:spPr>
        <p:txBody>
          <a:bodyPr/>
          <a:lstStyle/>
          <a:p>
            <a:r>
              <a:rPr lang="en-US"/>
              <a:t>Image</a:t>
            </a:r>
          </a:p>
        </p:txBody>
      </p:sp>
      <p:sp>
        <p:nvSpPr>
          <p:cNvPr id="7" name="Picture Placeholder 10">
            <a:extLst>
              <a:ext uri="{FF2B5EF4-FFF2-40B4-BE49-F238E27FC236}">
                <a16:creationId xmlns:a16="http://schemas.microsoft.com/office/drawing/2014/main" id="{3B51E943-9DC0-75B2-8BCA-2B22F555BCA8}"/>
              </a:ext>
            </a:extLst>
          </p:cNvPr>
          <p:cNvSpPr>
            <a:spLocks noGrp="1"/>
          </p:cNvSpPr>
          <p:nvPr>
            <p:ph type="pic" sz="quarter" idx="12" hasCustomPrompt="1"/>
          </p:nvPr>
        </p:nvSpPr>
        <p:spPr>
          <a:xfrm>
            <a:off x="6695588" y="2113094"/>
            <a:ext cx="1702664" cy="1706049"/>
          </a:xfrm>
          <a:prstGeom prst="ellipse">
            <a:avLst/>
          </a:prstGeom>
          <a:pattFill prst="pct5">
            <a:fgClr>
              <a:schemeClr val="accent1"/>
            </a:fgClr>
            <a:bgClr>
              <a:schemeClr val="bg1"/>
            </a:bgClr>
          </a:pattFill>
        </p:spPr>
        <p:txBody>
          <a:bodyPr/>
          <a:lstStyle/>
          <a:p>
            <a:r>
              <a:rPr lang="en-US"/>
              <a:t>Image</a:t>
            </a:r>
          </a:p>
        </p:txBody>
      </p:sp>
      <p:sp>
        <p:nvSpPr>
          <p:cNvPr id="17" name="Picture Placeholder 10">
            <a:extLst>
              <a:ext uri="{FF2B5EF4-FFF2-40B4-BE49-F238E27FC236}">
                <a16:creationId xmlns:a16="http://schemas.microsoft.com/office/drawing/2014/main" id="{02168DFB-A92E-BCE0-A535-CF4B52159902}"/>
              </a:ext>
            </a:extLst>
          </p:cNvPr>
          <p:cNvSpPr>
            <a:spLocks noGrp="1"/>
          </p:cNvSpPr>
          <p:nvPr>
            <p:ph type="pic" sz="quarter" idx="16" hasCustomPrompt="1"/>
          </p:nvPr>
        </p:nvSpPr>
        <p:spPr>
          <a:xfrm>
            <a:off x="9564356" y="2113094"/>
            <a:ext cx="1702664" cy="1706049"/>
          </a:xfrm>
          <a:prstGeom prst="ellipse">
            <a:avLst/>
          </a:prstGeom>
          <a:pattFill prst="pct5">
            <a:fgClr>
              <a:schemeClr val="accent1"/>
            </a:fgClr>
            <a:bgClr>
              <a:schemeClr val="bg1"/>
            </a:bgClr>
          </a:pattFill>
        </p:spPr>
        <p:txBody>
          <a:bodyPr/>
          <a:lstStyle/>
          <a:p>
            <a:r>
              <a:rPr lang="en-US"/>
              <a:t>Image</a:t>
            </a:r>
          </a:p>
        </p:txBody>
      </p:sp>
      <p:sp>
        <p:nvSpPr>
          <p:cNvPr id="3" name="Title 1">
            <a:extLst>
              <a:ext uri="{FF2B5EF4-FFF2-40B4-BE49-F238E27FC236}">
                <a16:creationId xmlns:a16="http://schemas.microsoft.com/office/drawing/2014/main" id="{26AF6E60-DB97-7DCF-255E-D60D25939858}"/>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8" name="Text Placeholder 3">
            <a:extLst>
              <a:ext uri="{FF2B5EF4-FFF2-40B4-BE49-F238E27FC236}">
                <a16:creationId xmlns:a16="http://schemas.microsoft.com/office/drawing/2014/main" id="{AA8E892A-4198-67E2-74A3-01D745E3B1AE}"/>
              </a:ext>
            </a:extLst>
          </p:cNvPr>
          <p:cNvSpPr>
            <a:spLocks noGrp="1"/>
          </p:cNvSpPr>
          <p:nvPr>
            <p:ph type="body" sz="quarter" idx="14" hasCustomPrompt="1"/>
          </p:nvPr>
        </p:nvSpPr>
        <p:spPr>
          <a:xfrm>
            <a:off x="551868"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8FB1FF1C-8EBF-4A93-23F5-0F7A95EB24C9}"/>
              </a:ext>
            </a:extLst>
          </p:cNvPr>
          <p:cNvSpPr>
            <a:spLocks noGrp="1"/>
          </p:cNvSpPr>
          <p:nvPr>
            <p:ph type="body" sz="quarter" idx="17" hasCustomPrompt="1"/>
          </p:nvPr>
        </p:nvSpPr>
        <p:spPr>
          <a:xfrm>
            <a:off x="3420637"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2892938E-2509-1F06-4DD7-7BE1B236B07F}"/>
              </a:ext>
            </a:extLst>
          </p:cNvPr>
          <p:cNvSpPr>
            <a:spLocks noGrp="1"/>
          </p:cNvSpPr>
          <p:nvPr>
            <p:ph type="body" sz="quarter" idx="18" hasCustomPrompt="1"/>
          </p:nvPr>
        </p:nvSpPr>
        <p:spPr>
          <a:xfrm>
            <a:off x="6289407"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97592001-C7FF-C224-1D07-EBCA6922192A}"/>
              </a:ext>
            </a:extLst>
          </p:cNvPr>
          <p:cNvSpPr>
            <a:spLocks noGrp="1"/>
          </p:cNvSpPr>
          <p:nvPr>
            <p:ph type="body" sz="quarter" idx="19" hasCustomPrompt="1"/>
          </p:nvPr>
        </p:nvSpPr>
        <p:spPr>
          <a:xfrm>
            <a:off x="9158176" y="4012030"/>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pic>
        <p:nvPicPr>
          <p:cNvPr id="12" name="Picture 11" descr="A picture containing text, ground&#10;&#10;Description automatically generated">
            <a:extLst>
              <a:ext uri="{FF2B5EF4-FFF2-40B4-BE49-F238E27FC236}">
                <a16:creationId xmlns:a16="http://schemas.microsoft.com/office/drawing/2014/main" id="{04F0988A-26E4-1C02-5D37-05AECFFF8B2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3785976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3">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884CF5-7929-810B-01D1-695406756786}"/>
              </a:ext>
            </a:extLst>
          </p:cNvPr>
          <p:cNvCxnSpPr>
            <a:cxnSpLocks/>
          </p:cNvCxnSpPr>
          <p:nvPr userDrawn="1"/>
        </p:nvCxnSpPr>
        <p:spPr>
          <a:xfrm flipH="1">
            <a:off x="0" y="1146735"/>
            <a:ext cx="12192000" cy="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79477720-31B1-6289-BA9E-9F15F922F4C9}"/>
              </a:ext>
            </a:extLst>
          </p:cNvPr>
          <p:cNvSpPr>
            <a:spLocks noGrp="1"/>
          </p:cNvSpPr>
          <p:nvPr>
            <p:ph type="pic" sz="quarter" idx="10" hasCustomPrompt="1"/>
          </p:nvPr>
        </p:nvSpPr>
        <p:spPr>
          <a:xfrm>
            <a:off x="2380026" y="1549031"/>
            <a:ext cx="1187935" cy="1190296"/>
          </a:xfrm>
          <a:prstGeom prst="ellipse">
            <a:avLst/>
          </a:prstGeom>
          <a:pattFill prst="pct5">
            <a:fgClr>
              <a:schemeClr val="accent1"/>
            </a:fgClr>
            <a:bgClr>
              <a:schemeClr val="bg1"/>
            </a:bgClr>
          </a:pattFill>
        </p:spPr>
        <p:txBody>
          <a:bodyPr>
            <a:noAutofit/>
          </a:bodyPr>
          <a:lstStyle>
            <a:lvl1pPr algn="l">
              <a:defRPr sz="1400"/>
            </a:lvl1pPr>
          </a:lstStyle>
          <a:p>
            <a:r>
              <a:rPr lang="en-US"/>
              <a:t>Image</a:t>
            </a:r>
          </a:p>
        </p:txBody>
      </p:sp>
      <p:sp>
        <p:nvSpPr>
          <p:cNvPr id="11" name="Picture Placeholder 10">
            <a:extLst>
              <a:ext uri="{FF2B5EF4-FFF2-40B4-BE49-F238E27FC236}">
                <a16:creationId xmlns:a16="http://schemas.microsoft.com/office/drawing/2014/main" id="{9DBFFE0C-05D6-86CE-50AB-6090D0C9B853}"/>
              </a:ext>
            </a:extLst>
          </p:cNvPr>
          <p:cNvSpPr>
            <a:spLocks noGrp="1"/>
          </p:cNvSpPr>
          <p:nvPr>
            <p:ph type="pic" sz="quarter" idx="11" hasCustomPrompt="1"/>
          </p:nvPr>
        </p:nvSpPr>
        <p:spPr>
          <a:xfrm>
            <a:off x="5502033" y="1549031"/>
            <a:ext cx="1187935" cy="1190296"/>
          </a:xfrm>
          <a:prstGeom prst="ellipse">
            <a:avLst/>
          </a:prstGeom>
          <a:pattFill prst="pct5">
            <a:fgClr>
              <a:schemeClr val="accent1"/>
            </a:fgClr>
            <a:bgClr>
              <a:schemeClr val="bg1"/>
            </a:bgClr>
          </a:pattFill>
        </p:spPr>
        <p:txBody>
          <a:bodyPr>
            <a:normAutofit/>
          </a:bodyPr>
          <a:lstStyle>
            <a:lvl1pPr algn="ctr">
              <a:defRPr sz="1400"/>
            </a:lvl1pPr>
          </a:lstStyle>
          <a:p>
            <a:r>
              <a:rPr lang="en-US"/>
              <a:t>Image</a:t>
            </a:r>
          </a:p>
        </p:txBody>
      </p:sp>
      <p:sp>
        <p:nvSpPr>
          <p:cNvPr id="12" name="Picture Placeholder 10">
            <a:extLst>
              <a:ext uri="{FF2B5EF4-FFF2-40B4-BE49-F238E27FC236}">
                <a16:creationId xmlns:a16="http://schemas.microsoft.com/office/drawing/2014/main" id="{444E37C2-82A1-0567-C46F-EE1C6C6FBB65}"/>
              </a:ext>
            </a:extLst>
          </p:cNvPr>
          <p:cNvSpPr>
            <a:spLocks noGrp="1"/>
          </p:cNvSpPr>
          <p:nvPr>
            <p:ph type="pic" sz="quarter" idx="12" hasCustomPrompt="1"/>
          </p:nvPr>
        </p:nvSpPr>
        <p:spPr>
          <a:xfrm>
            <a:off x="8646090" y="1549031"/>
            <a:ext cx="1187935" cy="1190296"/>
          </a:xfrm>
          <a:prstGeom prst="ellipse">
            <a:avLst/>
          </a:prstGeom>
          <a:pattFill prst="pct5">
            <a:fgClr>
              <a:schemeClr val="accent1"/>
            </a:fgClr>
            <a:bgClr>
              <a:schemeClr val="bg1"/>
            </a:bgClr>
          </a:pattFill>
        </p:spPr>
        <p:txBody>
          <a:bodyPr>
            <a:normAutofit/>
          </a:bodyPr>
          <a:lstStyle>
            <a:lvl1pPr>
              <a:defRPr sz="1400"/>
            </a:lvl1pPr>
          </a:lstStyle>
          <a:p>
            <a:r>
              <a:rPr lang="en-US"/>
              <a:t>Image</a:t>
            </a:r>
          </a:p>
        </p:txBody>
      </p:sp>
      <p:sp>
        <p:nvSpPr>
          <p:cNvPr id="19" name="Picture Placeholder 10">
            <a:extLst>
              <a:ext uri="{FF2B5EF4-FFF2-40B4-BE49-F238E27FC236}">
                <a16:creationId xmlns:a16="http://schemas.microsoft.com/office/drawing/2014/main" id="{AC222CE7-1BBC-5BB0-B3F5-AD647CA50043}"/>
              </a:ext>
            </a:extLst>
          </p:cNvPr>
          <p:cNvSpPr>
            <a:spLocks noGrp="1"/>
          </p:cNvSpPr>
          <p:nvPr>
            <p:ph type="pic" sz="quarter" idx="21" hasCustomPrompt="1"/>
          </p:nvPr>
        </p:nvSpPr>
        <p:spPr>
          <a:xfrm>
            <a:off x="2380026" y="3922492"/>
            <a:ext cx="1187935" cy="1190296"/>
          </a:xfrm>
          <a:prstGeom prst="ellipse">
            <a:avLst/>
          </a:prstGeom>
          <a:pattFill prst="pct5">
            <a:fgClr>
              <a:schemeClr val="accent1"/>
            </a:fgClr>
            <a:bgClr>
              <a:schemeClr val="bg1"/>
            </a:bgClr>
          </a:pattFill>
        </p:spPr>
        <p:txBody>
          <a:bodyPr>
            <a:normAutofit/>
          </a:bodyPr>
          <a:lstStyle>
            <a:lvl1pPr>
              <a:defRPr sz="14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20" name="Picture Placeholder 10">
            <a:extLst>
              <a:ext uri="{FF2B5EF4-FFF2-40B4-BE49-F238E27FC236}">
                <a16:creationId xmlns:a16="http://schemas.microsoft.com/office/drawing/2014/main" id="{E26FC533-9DB2-86D2-CA88-FB5435FA5C4C}"/>
              </a:ext>
            </a:extLst>
          </p:cNvPr>
          <p:cNvSpPr>
            <a:spLocks noGrp="1"/>
          </p:cNvSpPr>
          <p:nvPr>
            <p:ph type="pic" sz="quarter" idx="22" hasCustomPrompt="1"/>
          </p:nvPr>
        </p:nvSpPr>
        <p:spPr>
          <a:xfrm>
            <a:off x="5502033" y="3922492"/>
            <a:ext cx="1187935" cy="1190296"/>
          </a:xfrm>
          <a:prstGeom prst="ellipse">
            <a:avLst/>
          </a:prstGeom>
          <a:pattFill prst="pct5">
            <a:fgClr>
              <a:schemeClr val="accent1"/>
            </a:fgClr>
            <a:bgClr>
              <a:schemeClr val="bg1"/>
            </a:bgClr>
          </a:pattFill>
        </p:spPr>
        <p:txBody>
          <a:bodyPr>
            <a:normAutofit/>
          </a:bodyPr>
          <a:lstStyle>
            <a:lvl1pPr>
              <a:defRPr sz="1400"/>
            </a:lvl1pPr>
          </a:lstStyle>
          <a:p>
            <a:r>
              <a:rPr lang="en-US"/>
              <a:t>Image</a:t>
            </a:r>
          </a:p>
        </p:txBody>
      </p:sp>
      <p:sp>
        <p:nvSpPr>
          <p:cNvPr id="21" name="Picture Placeholder 10">
            <a:extLst>
              <a:ext uri="{FF2B5EF4-FFF2-40B4-BE49-F238E27FC236}">
                <a16:creationId xmlns:a16="http://schemas.microsoft.com/office/drawing/2014/main" id="{08013DC8-0E42-7C5C-611A-7552E34EBDAA}"/>
              </a:ext>
            </a:extLst>
          </p:cNvPr>
          <p:cNvSpPr>
            <a:spLocks noGrp="1"/>
          </p:cNvSpPr>
          <p:nvPr>
            <p:ph type="pic" sz="quarter" idx="23" hasCustomPrompt="1"/>
          </p:nvPr>
        </p:nvSpPr>
        <p:spPr>
          <a:xfrm>
            <a:off x="8646090" y="3922492"/>
            <a:ext cx="1187935" cy="1190296"/>
          </a:xfrm>
          <a:prstGeom prst="ellipse">
            <a:avLst/>
          </a:prstGeom>
          <a:pattFill prst="pct5">
            <a:fgClr>
              <a:schemeClr val="accent1"/>
            </a:fgClr>
            <a:bgClr>
              <a:schemeClr val="bg1"/>
            </a:bgClr>
          </a:pattFill>
        </p:spPr>
        <p:txBody>
          <a:bodyPr>
            <a:normAutofit/>
          </a:bodyPr>
          <a:lstStyle>
            <a:lvl1pPr>
              <a:defRPr sz="1400"/>
            </a:lvl1pPr>
          </a:lstStyle>
          <a:p>
            <a:r>
              <a:rPr lang="en-US"/>
              <a:t>Image</a:t>
            </a:r>
          </a:p>
        </p:txBody>
      </p:sp>
      <p:sp>
        <p:nvSpPr>
          <p:cNvPr id="3" name="Title 1">
            <a:extLst>
              <a:ext uri="{FF2B5EF4-FFF2-40B4-BE49-F238E27FC236}">
                <a16:creationId xmlns:a16="http://schemas.microsoft.com/office/drawing/2014/main" id="{E762254F-270C-49B3-3168-BD0988C9F05D}"/>
              </a:ext>
            </a:extLst>
          </p:cNvPr>
          <p:cNvSpPr>
            <a:spLocks noGrp="1"/>
          </p:cNvSpPr>
          <p:nvPr>
            <p:ph type="title"/>
          </p:nvPr>
        </p:nvSpPr>
        <p:spPr>
          <a:xfrm>
            <a:off x="446315" y="451788"/>
            <a:ext cx="10515600" cy="512640"/>
          </a:xfrm>
        </p:spPr>
        <p:txBody>
          <a:bodyPr/>
          <a:lstStyle>
            <a:lvl1pPr>
              <a:defRPr>
                <a:solidFill>
                  <a:schemeClr val="tx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6C1F714-E50E-21FD-12A6-02211F592B39}"/>
              </a:ext>
            </a:extLst>
          </p:cNvPr>
          <p:cNvSpPr>
            <a:spLocks noGrp="1"/>
          </p:cNvSpPr>
          <p:nvPr>
            <p:ph type="body" sz="quarter" idx="14" hasCustomPrompt="1"/>
          </p:nvPr>
        </p:nvSpPr>
        <p:spPr>
          <a:xfrm>
            <a:off x="1716476" y="2860564"/>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3D20A7AB-9FB6-CB8D-E872-BFF6BA513160}"/>
              </a:ext>
            </a:extLst>
          </p:cNvPr>
          <p:cNvSpPr>
            <a:spLocks noGrp="1"/>
          </p:cNvSpPr>
          <p:nvPr>
            <p:ph type="body" sz="quarter" idx="24" hasCustomPrompt="1"/>
          </p:nvPr>
        </p:nvSpPr>
        <p:spPr>
          <a:xfrm>
            <a:off x="4838483" y="2860564"/>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FC21A1D3-EA95-CFFD-E97E-7153982D31A3}"/>
              </a:ext>
            </a:extLst>
          </p:cNvPr>
          <p:cNvSpPr>
            <a:spLocks noGrp="1"/>
          </p:cNvSpPr>
          <p:nvPr>
            <p:ph type="body" sz="quarter" idx="25" hasCustomPrompt="1"/>
          </p:nvPr>
        </p:nvSpPr>
        <p:spPr>
          <a:xfrm>
            <a:off x="7982540" y="2860564"/>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230FC729-7CCB-0992-BBD3-0DF7F50D7566}"/>
              </a:ext>
            </a:extLst>
          </p:cNvPr>
          <p:cNvSpPr>
            <a:spLocks noGrp="1"/>
          </p:cNvSpPr>
          <p:nvPr>
            <p:ph type="body" sz="quarter" idx="26" hasCustomPrompt="1"/>
          </p:nvPr>
        </p:nvSpPr>
        <p:spPr>
          <a:xfrm>
            <a:off x="1716476" y="5239697"/>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B09B0FCC-04B2-46AA-EEEB-AEB4DCF8BEDF}"/>
              </a:ext>
            </a:extLst>
          </p:cNvPr>
          <p:cNvSpPr>
            <a:spLocks noGrp="1"/>
          </p:cNvSpPr>
          <p:nvPr>
            <p:ph type="body" sz="quarter" idx="27" hasCustomPrompt="1"/>
          </p:nvPr>
        </p:nvSpPr>
        <p:spPr>
          <a:xfrm>
            <a:off x="4838483" y="5239697"/>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6E383E36-62D7-98C2-C3A7-22E873016543}"/>
              </a:ext>
            </a:extLst>
          </p:cNvPr>
          <p:cNvSpPr>
            <a:spLocks noGrp="1"/>
          </p:cNvSpPr>
          <p:nvPr>
            <p:ph type="body" sz="quarter" idx="28" hasCustomPrompt="1"/>
          </p:nvPr>
        </p:nvSpPr>
        <p:spPr>
          <a:xfrm>
            <a:off x="7982540" y="5239697"/>
            <a:ext cx="2515032" cy="773465"/>
          </a:xfrm>
        </p:spPr>
        <p:txBody>
          <a:bodyPr/>
          <a:lstStyle>
            <a:lvl2pPr algn="ctr">
              <a:spcBef>
                <a:spcPts val="1067"/>
              </a:spcBef>
              <a:defRPr>
                <a:solidFill>
                  <a:srgbClr val="809F3D"/>
                </a:solidFill>
              </a:defRPr>
            </a:lvl2pPr>
            <a:lvl3pPr algn="ctr">
              <a:defRPr/>
            </a:lvl3pPr>
          </a:lstStyle>
          <a:p>
            <a:pPr lvl="1"/>
            <a:r>
              <a:rPr lang="en-US"/>
              <a:t>Second level</a:t>
            </a:r>
          </a:p>
          <a:p>
            <a:pPr lvl="2"/>
            <a:r>
              <a:rPr lang="en-US"/>
              <a:t>Third level</a:t>
            </a:r>
          </a:p>
        </p:txBody>
      </p:sp>
      <p:pic>
        <p:nvPicPr>
          <p:cNvPr id="5" name="Picture 4" descr="A picture containing text, ground&#10;&#10;Description automatically generated">
            <a:extLst>
              <a:ext uri="{FF2B5EF4-FFF2-40B4-BE49-F238E27FC236}">
                <a16:creationId xmlns:a16="http://schemas.microsoft.com/office/drawing/2014/main" id="{C172EA64-1735-E23B-6AC9-443B64C4B7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6581429"/>
            <a:ext cx="12192003" cy="294916"/>
          </a:xfrm>
          <a:prstGeom prst="rect">
            <a:avLst/>
          </a:prstGeom>
        </p:spPr>
      </p:pic>
    </p:spTree>
    <p:extLst>
      <p:ext uri="{BB962C8B-B14F-4D97-AF65-F5344CB8AC3E}">
        <p14:creationId xmlns:p14="http://schemas.microsoft.com/office/powerpoint/2010/main" val="626980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dia Slide 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2F6DD51-F245-EC29-9731-765054DD04D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24" name="Picture 23">
            <a:extLst>
              <a:ext uri="{FF2B5EF4-FFF2-40B4-BE49-F238E27FC236}">
                <a16:creationId xmlns:a16="http://schemas.microsoft.com/office/drawing/2014/main" id="{6BCCCB4C-4345-7155-C626-E510D74C01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8" name="Rectangle 17">
            <a:extLst>
              <a:ext uri="{FF2B5EF4-FFF2-40B4-BE49-F238E27FC236}">
                <a16:creationId xmlns:a16="http://schemas.microsoft.com/office/drawing/2014/main" id="{84317EF2-6F81-3DFD-ED48-36EC69E3E334}"/>
              </a:ext>
            </a:extLst>
          </p:cNvPr>
          <p:cNvSpPr/>
          <p:nvPr userDrawn="1"/>
        </p:nvSpPr>
        <p:spPr>
          <a:xfrm>
            <a:off x="6095998" y="0"/>
            <a:ext cx="6096001" cy="6858000"/>
          </a:xfrm>
          <a:prstGeom prst="rect">
            <a:avLst/>
          </a:prstGeom>
          <a:solidFill>
            <a:srgbClr val="487AB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3608BE01-3681-6813-7A8D-12D75B546A44}"/>
              </a:ext>
            </a:extLst>
          </p:cNvPr>
          <p:cNvSpPr/>
          <p:nvPr userDrawn="1"/>
        </p:nvSpPr>
        <p:spPr>
          <a:xfrm flipH="1">
            <a:off x="-1" y="2"/>
            <a:ext cx="12192000" cy="6857999"/>
          </a:xfrm>
          <a:prstGeom prst="rect">
            <a:avLst/>
          </a:prstGeom>
          <a:solidFill>
            <a:srgbClr val="262626">
              <a:alpha val="196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ID" sz="2400"/>
          </a:p>
        </p:txBody>
      </p:sp>
      <p:sp>
        <p:nvSpPr>
          <p:cNvPr id="27" name="Rectangle 26">
            <a:extLst>
              <a:ext uri="{FF2B5EF4-FFF2-40B4-BE49-F238E27FC236}">
                <a16:creationId xmlns:a16="http://schemas.microsoft.com/office/drawing/2014/main" id="{8DF1AA50-9FBB-45F9-32F0-2A63767553FF}"/>
              </a:ext>
            </a:extLst>
          </p:cNvPr>
          <p:cNvSpPr/>
          <p:nvPr userDrawn="1"/>
        </p:nvSpPr>
        <p:spPr>
          <a:xfrm>
            <a:off x="767879" y="756744"/>
            <a:ext cx="10922000" cy="56472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Media Placeholder 25">
            <a:extLst>
              <a:ext uri="{FF2B5EF4-FFF2-40B4-BE49-F238E27FC236}">
                <a16:creationId xmlns:a16="http://schemas.microsoft.com/office/drawing/2014/main" id="{2EA18098-5468-5988-2EC4-3DE594DE85FA}"/>
              </a:ext>
            </a:extLst>
          </p:cNvPr>
          <p:cNvSpPr>
            <a:spLocks noGrp="1"/>
          </p:cNvSpPr>
          <p:nvPr>
            <p:ph type="media" sz="quarter" idx="10" hasCustomPrompt="1"/>
          </p:nvPr>
        </p:nvSpPr>
        <p:spPr>
          <a:xfrm>
            <a:off x="603251" y="590551"/>
            <a:ext cx="10922000" cy="5647267"/>
          </a:xfrm>
          <a:pattFill prst="pct5">
            <a:fgClr>
              <a:schemeClr val="accent1"/>
            </a:fgClr>
            <a:bgClr>
              <a:schemeClr val="bg1"/>
            </a:bgClr>
          </a:pattFill>
        </p:spPr>
        <p:txBody>
          <a:bodyPr/>
          <a:lstStyle/>
          <a:p>
            <a:r>
              <a:rPr lang="en-US"/>
              <a:t>Video/Media Placeholder</a:t>
            </a:r>
          </a:p>
        </p:txBody>
      </p:sp>
    </p:spTree>
    <p:extLst>
      <p:ext uri="{BB962C8B-B14F-4D97-AF65-F5344CB8AC3E}">
        <p14:creationId xmlns:p14="http://schemas.microsoft.com/office/powerpoint/2010/main" val="501733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a Slide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2F6DD51-F245-EC29-9731-765054DD04D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DD14E56-FC82-E02D-4EB2-F54C548E4431}"/>
              </a:ext>
            </a:extLst>
          </p:cNvPr>
          <p:cNvSpPr/>
          <p:nvPr userDrawn="1"/>
        </p:nvSpPr>
        <p:spPr>
          <a:xfrm flipH="1">
            <a:off x="-1" y="2"/>
            <a:ext cx="12192000" cy="6857999"/>
          </a:xfrm>
          <a:prstGeom prst="rect">
            <a:avLst/>
          </a:prstGeom>
          <a:solidFill>
            <a:srgbClr val="262626">
              <a:alpha val="196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ID" sz="2400"/>
          </a:p>
        </p:txBody>
      </p:sp>
      <p:sp>
        <p:nvSpPr>
          <p:cNvPr id="27" name="Rectangle 26">
            <a:extLst>
              <a:ext uri="{FF2B5EF4-FFF2-40B4-BE49-F238E27FC236}">
                <a16:creationId xmlns:a16="http://schemas.microsoft.com/office/drawing/2014/main" id="{8DF1AA50-9FBB-45F9-32F0-2A63767553FF}"/>
              </a:ext>
            </a:extLst>
          </p:cNvPr>
          <p:cNvSpPr/>
          <p:nvPr userDrawn="1"/>
        </p:nvSpPr>
        <p:spPr>
          <a:xfrm>
            <a:off x="767879" y="756744"/>
            <a:ext cx="10922000" cy="5647267"/>
          </a:xfrm>
          <a:prstGeom prst="rect">
            <a:avLst/>
          </a:prstGeom>
          <a:solidFill>
            <a:srgbClr val="FBD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Media Placeholder 25">
            <a:extLst>
              <a:ext uri="{FF2B5EF4-FFF2-40B4-BE49-F238E27FC236}">
                <a16:creationId xmlns:a16="http://schemas.microsoft.com/office/drawing/2014/main" id="{2EA18098-5468-5988-2EC4-3DE594DE85FA}"/>
              </a:ext>
            </a:extLst>
          </p:cNvPr>
          <p:cNvSpPr>
            <a:spLocks noGrp="1"/>
          </p:cNvSpPr>
          <p:nvPr>
            <p:ph type="media" sz="quarter" idx="10" hasCustomPrompt="1"/>
          </p:nvPr>
        </p:nvSpPr>
        <p:spPr>
          <a:xfrm>
            <a:off x="603251" y="590551"/>
            <a:ext cx="10922000" cy="5647267"/>
          </a:xfrm>
          <a:pattFill prst="pct5">
            <a:fgClr>
              <a:schemeClr val="accent1"/>
            </a:fgClr>
            <a:bgClr>
              <a:schemeClr val="bg1"/>
            </a:bgClr>
          </a:pattFill>
        </p:spPr>
        <p:txBody>
          <a:bodyPr/>
          <a:lstStyle/>
          <a:p>
            <a:r>
              <a:rPr lang="en-US"/>
              <a:t>Video/Media Placeholder</a:t>
            </a:r>
          </a:p>
        </p:txBody>
      </p:sp>
    </p:spTree>
    <p:extLst>
      <p:ext uri="{BB962C8B-B14F-4D97-AF65-F5344CB8AC3E}">
        <p14:creationId xmlns:p14="http://schemas.microsoft.com/office/powerpoint/2010/main" val="2314882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4338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415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Inside Cover Slide">
    <p:spTree>
      <p:nvGrpSpPr>
        <p:cNvPr id="1" name=""/>
        <p:cNvGrpSpPr/>
        <p:nvPr/>
      </p:nvGrpSpPr>
      <p:grpSpPr>
        <a:xfrm>
          <a:off x="0" y="0"/>
          <a:ext cx="0" cy="0"/>
          <a:chOff x="0" y="0"/>
          <a:chExt cx="0" cy="0"/>
        </a:xfrm>
      </p:grpSpPr>
      <p:pic>
        <p:nvPicPr>
          <p:cNvPr id="2" name="Picture 5" descr="concrete.png">
            <a:extLst>
              <a:ext uri="{FF2B5EF4-FFF2-40B4-BE49-F238E27FC236}">
                <a16:creationId xmlns:a16="http://schemas.microsoft.com/office/drawing/2014/main" id="{32FE256D-8084-4A2A-91F2-6A04D5F82B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04309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C66F-0D3C-43B0-BE1C-2A98642C31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3C72CC-D56F-48A0-A586-2D3A3EA89B57}"/>
              </a:ext>
            </a:extLst>
          </p:cNvPr>
          <p:cNvSpPr>
            <a:spLocks noGrp="1"/>
          </p:cNvSpPr>
          <p:nvPr>
            <p:ph type="dt" sz="half" idx="10"/>
          </p:nvPr>
        </p:nvSpPr>
        <p:spPr/>
        <p:txBody>
          <a:bodyPr/>
          <a:lstStyle/>
          <a:p>
            <a:fld id="{4E6EC1D3-67B3-4C6C-A6D5-186D830C12B4}" type="datetimeFigureOut">
              <a:rPr lang="en-US" smtClean="0"/>
              <a:t>3/15/2023</a:t>
            </a:fld>
            <a:endParaRPr lang="en-US"/>
          </a:p>
        </p:txBody>
      </p:sp>
      <p:sp>
        <p:nvSpPr>
          <p:cNvPr id="4" name="Footer Placeholder 3">
            <a:extLst>
              <a:ext uri="{FF2B5EF4-FFF2-40B4-BE49-F238E27FC236}">
                <a16:creationId xmlns:a16="http://schemas.microsoft.com/office/drawing/2014/main" id="{46D678EF-0D1F-4630-A8BE-083749118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7C229-4C07-45C0-BB85-FBB95D37F251}"/>
              </a:ext>
            </a:extLst>
          </p:cNvPr>
          <p:cNvSpPr>
            <a:spLocks noGrp="1"/>
          </p:cNvSpPr>
          <p:nvPr>
            <p:ph type="sldNum" sz="quarter" idx="12"/>
          </p:nvPr>
        </p:nvSpPr>
        <p:spPr/>
        <p:txBody>
          <a:bodyPr/>
          <a:lstStyle/>
          <a:p>
            <a:fld id="{77E9201C-2FEC-428A-9E95-6CB3131EAA85}" type="slidenum">
              <a:rPr lang="en-US" smtClean="0"/>
              <a:t>‹#›</a:t>
            </a:fld>
            <a:endParaRPr lang="en-US"/>
          </a:p>
        </p:txBody>
      </p:sp>
    </p:spTree>
    <p:extLst>
      <p:ext uri="{BB962C8B-B14F-4D97-AF65-F5344CB8AC3E}">
        <p14:creationId xmlns:p14="http://schemas.microsoft.com/office/powerpoint/2010/main" val="791760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6991-D350-4E6B-840B-C658988C1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4A6FC9-6581-4FF8-865A-258CCEE6914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358324-9C9D-4119-B0D7-FA53F86BAB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FA3E60-BD48-4D18-B676-99B8828BBA1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A4B659-091B-4325-ADEB-73E2968954E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9429E1-753B-4E16-9E04-13D602E8023D}"/>
              </a:ext>
            </a:extLst>
          </p:cNvPr>
          <p:cNvSpPr>
            <a:spLocks noGrp="1"/>
          </p:cNvSpPr>
          <p:nvPr>
            <p:ph type="dt" sz="half" idx="10"/>
          </p:nvPr>
        </p:nvSpPr>
        <p:spPr/>
        <p:txBody>
          <a:bodyPr/>
          <a:lstStyle/>
          <a:p>
            <a:fld id="{4E6EC1D3-67B3-4C6C-A6D5-186D830C12B4}" type="datetimeFigureOut">
              <a:rPr lang="en-US" smtClean="0"/>
              <a:t>3/15/2023</a:t>
            </a:fld>
            <a:endParaRPr lang="en-US"/>
          </a:p>
        </p:txBody>
      </p:sp>
      <p:sp>
        <p:nvSpPr>
          <p:cNvPr id="8" name="Footer Placeholder 7">
            <a:extLst>
              <a:ext uri="{FF2B5EF4-FFF2-40B4-BE49-F238E27FC236}">
                <a16:creationId xmlns:a16="http://schemas.microsoft.com/office/drawing/2014/main" id="{682D4969-DBAD-4E15-B9A5-31FBFCF55E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139AD5-39A4-4CEF-BA3D-E8F52E40CDF3}"/>
              </a:ext>
            </a:extLst>
          </p:cNvPr>
          <p:cNvSpPr>
            <a:spLocks noGrp="1"/>
          </p:cNvSpPr>
          <p:nvPr>
            <p:ph type="sldNum" sz="quarter" idx="12"/>
          </p:nvPr>
        </p:nvSpPr>
        <p:spPr/>
        <p:txBody>
          <a:bodyPr/>
          <a:lstStyle/>
          <a:p>
            <a:fld id="{77E9201C-2FEC-428A-9E95-6CB3131EAA85}" type="slidenum">
              <a:rPr lang="en-US" smtClean="0"/>
              <a:t>‹#›</a:t>
            </a:fld>
            <a:endParaRPr lang="en-US"/>
          </a:p>
        </p:txBody>
      </p:sp>
    </p:spTree>
    <p:extLst>
      <p:ext uri="{BB962C8B-B14F-4D97-AF65-F5344CB8AC3E}">
        <p14:creationId xmlns:p14="http://schemas.microsoft.com/office/powerpoint/2010/main" val="432179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CA60-BB99-4568-B302-AD670A243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74A2E-8AF5-45BF-A836-DC24F5EAA29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F3944-A84D-4138-9215-EF365813CE7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1F3A8B-D006-4475-A361-00AAA0FF084C}"/>
              </a:ext>
            </a:extLst>
          </p:cNvPr>
          <p:cNvSpPr>
            <a:spLocks noGrp="1"/>
          </p:cNvSpPr>
          <p:nvPr>
            <p:ph type="dt" sz="half" idx="10"/>
          </p:nvPr>
        </p:nvSpPr>
        <p:spPr/>
        <p:txBody>
          <a:bodyPr/>
          <a:lstStyle/>
          <a:p>
            <a:fld id="{4E6EC1D3-67B3-4C6C-A6D5-186D830C12B4}" type="datetimeFigureOut">
              <a:rPr lang="en-US" smtClean="0"/>
              <a:t>3/15/2023</a:t>
            </a:fld>
            <a:endParaRPr lang="en-US"/>
          </a:p>
        </p:txBody>
      </p:sp>
      <p:sp>
        <p:nvSpPr>
          <p:cNvPr id="6" name="Footer Placeholder 5">
            <a:extLst>
              <a:ext uri="{FF2B5EF4-FFF2-40B4-BE49-F238E27FC236}">
                <a16:creationId xmlns:a16="http://schemas.microsoft.com/office/drawing/2014/main" id="{414A26EC-F969-48C2-9E30-D64284293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37E29A-6369-4F85-8187-59C5FB159F19}"/>
              </a:ext>
            </a:extLst>
          </p:cNvPr>
          <p:cNvSpPr>
            <a:spLocks noGrp="1"/>
          </p:cNvSpPr>
          <p:nvPr>
            <p:ph type="sldNum" sz="quarter" idx="12"/>
          </p:nvPr>
        </p:nvSpPr>
        <p:spPr/>
        <p:txBody>
          <a:bodyPr/>
          <a:lstStyle/>
          <a:p>
            <a:fld id="{77E9201C-2FEC-428A-9E95-6CB3131EAA85}" type="slidenum">
              <a:rPr lang="en-US" smtClean="0"/>
              <a:t>‹#›</a:t>
            </a:fld>
            <a:endParaRPr lang="en-US"/>
          </a:p>
        </p:txBody>
      </p:sp>
    </p:spTree>
    <p:extLst>
      <p:ext uri="{BB962C8B-B14F-4D97-AF65-F5344CB8AC3E}">
        <p14:creationId xmlns:p14="http://schemas.microsoft.com/office/powerpoint/2010/main" val="316764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3"/>
            <a:ext cx="2844800" cy="365125"/>
          </a:xfrm>
          <a:prstGeom prst="rect">
            <a:avLst/>
          </a:prstGeom>
        </p:spPr>
        <p:txBody>
          <a:bodyPr/>
          <a:lstStyle>
            <a:lvl1pPr>
              <a:defRPr/>
            </a:lvl1pPr>
          </a:lstStyle>
          <a:p>
            <a:endParaRPr lang="en-CA" dirty="0"/>
          </a:p>
        </p:txBody>
      </p:sp>
      <p:sp>
        <p:nvSpPr>
          <p:cNvPr id="6" name="Line 2"/>
          <p:cNvSpPr>
            <a:spLocks noChangeShapeType="1"/>
          </p:cNvSpPr>
          <p:nvPr userDrawn="1"/>
        </p:nvSpPr>
        <p:spPr bwMode="auto">
          <a:xfrm>
            <a:off x="593205" y="1216152"/>
            <a:ext cx="11000013"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sz="1800"/>
          </a:p>
        </p:txBody>
      </p:sp>
      <p:sp>
        <p:nvSpPr>
          <p:cNvPr id="12" name="Title 1"/>
          <p:cNvSpPr>
            <a:spLocks noGrp="1"/>
          </p:cNvSpPr>
          <p:nvPr>
            <p:ph type="title" hasCustomPrompt="1"/>
          </p:nvPr>
        </p:nvSpPr>
        <p:spPr>
          <a:xfrm>
            <a:off x="595834" y="495966"/>
            <a:ext cx="11000013" cy="640080"/>
          </a:xfrm>
        </p:spPr>
        <p:txBody>
          <a:bodyPr lIns="0" tIns="0" rIns="0" bIns="0">
            <a:noAutofit/>
          </a:bodyPr>
          <a:lstStyle>
            <a:lvl1pPr algn="l" defTabSz="914276" rtl="0" eaLnBrk="1" latinLnBrk="0" hangingPunct="1">
              <a:spcBef>
                <a:spcPct val="0"/>
              </a:spcBef>
              <a:buNone/>
              <a:defRPr lang="en-CA" sz="2800" kern="1200" dirty="0">
                <a:solidFill>
                  <a:schemeClr val="bg1">
                    <a:lumMod val="50000"/>
                  </a:schemeClr>
                </a:solidFill>
                <a:effectLst/>
                <a:latin typeface="Arial" pitchFamily="34" charset="0"/>
                <a:ea typeface="+mj-ea"/>
                <a:cs typeface="Arial" pitchFamily="34" charset="0"/>
              </a:defRPr>
            </a:lvl1pPr>
          </a:lstStyle>
          <a:p>
            <a:r>
              <a:rPr lang="en-CA" dirty="0"/>
              <a:t>Words go here </a:t>
            </a:r>
          </a:p>
        </p:txBody>
      </p:sp>
      <p:sp>
        <p:nvSpPr>
          <p:cNvPr id="13" name="Content Placeholder 2"/>
          <p:cNvSpPr>
            <a:spLocks noGrp="1"/>
          </p:cNvSpPr>
          <p:nvPr>
            <p:ph sz="half" idx="1" hasCustomPrompt="1"/>
          </p:nvPr>
        </p:nvSpPr>
        <p:spPr>
          <a:xfrm>
            <a:off x="595834" y="1600200"/>
            <a:ext cx="11000013" cy="4572000"/>
          </a:xfrm>
        </p:spPr>
        <p:txBody>
          <a:bodyPr lIns="0" tIns="0" rIns="54864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46397561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3"/>
            <a:ext cx="2844800" cy="365125"/>
          </a:xfrm>
          <a:prstGeom prst="rect">
            <a:avLst/>
          </a:prstGeom>
        </p:spPr>
        <p:txBody>
          <a:bodyPr/>
          <a:lstStyle>
            <a:lvl1pPr>
              <a:defRPr/>
            </a:lvl1pPr>
          </a:lstStyle>
          <a:p>
            <a:endParaRPr lang="en-CA" dirty="0"/>
          </a:p>
        </p:txBody>
      </p:sp>
      <p:sp>
        <p:nvSpPr>
          <p:cNvPr id="6" name="Line 2"/>
          <p:cNvSpPr>
            <a:spLocks noChangeShapeType="1"/>
          </p:cNvSpPr>
          <p:nvPr userDrawn="1"/>
        </p:nvSpPr>
        <p:spPr bwMode="auto">
          <a:xfrm>
            <a:off x="599108" y="5105400"/>
            <a:ext cx="11000013"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sz="1800"/>
          </a:p>
        </p:txBody>
      </p:sp>
      <p:sp>
        <p:nvSpPr>
          <p:cNvPr id="12" name="Title 1"/>
          <p:cNvSpPr>
            <a:spLocks noGrp="1"/>
          </p:cNvSpPr>
          <p:nvPr>
            <p:ph type="title" hasCustomPrompt="1"/>
          </p:nvPr>
        </p:nvSpPr>
        <p:spPr>
          <a:xfrm>
            <a:off x="595834" y="5172894"/>
            <a:ext cx="11000013" cy="640080"/>
          </a:xfrm>
        </p:spPr>
        <p:txBody>
          <a:bodyPr>
            <a:noAutofit/>
          </a:bodyPr>
          <a:lstStyle>
            <a:lvl1pPr algn="ctr" defTabSz="914276" rtl="0" eaLnBrk="1" latinLnBrk="0" hangingPunct="1">
              <a:spcBef>
                <a:spcPct val="0"/>
              </a:spcBef>
              <a:buNone/>
              <a:defRPr lang="en-CA" sz="2800" kern="1200" dirty="0">
                <a:solidFill>
                  <a:schemeClr val="tx1">
                    <a:lumMod val="65000"/>
                    <a:lumOff val="35000"/>
                  </a:schemeClr>
                </a:solidFill>
                <a:effectLst/>
                <a:latin typeface="Arial" pitchFamily="34" charset="0"/>
                <a:ea typeface="+mj-ea"/>
                <a:cs typeface="Arial" pitchFamily="34" charset="0"/>
              </a:defRPr>
            </a:lvl1pPr>
          </a:lstStyle>
          <a:p>
            <a:r>
              <a:rPr lang="en-CA" dirty="0"/>
              <a:t>Title page</a:t>
            </a:r>
          </a:p>
        </p:txBody>
      </p:sp>
      <p:sp>
        <p:nvSpPr>
          <p:cNvPr id="13" name="Content Placeholder 2"/>
          <p:cNvSpPr>
            <a:spLocks noGrp="1"/>
          </p:cNvSpPr>
          <p:nvPr>
            <p:ph sz="half" idx="1"/>
          </p:nvPr>
        </p:nvSpPr>
        <p:spPr>
          <a:xfrm>
            <a:off x="1968501" y="1219200"/>
            <a:ext cx="8229600" cy="3657600"/>
          </a:xfrm>
        </p:spPr>
        <p:txBody>
          <a:bodyPr/>
          <a:lstStyle>
            <a:lvl1pPr>
              <a:defRPr sz="1600">
                <a:solidFill>
                  <a:srgbClr val="1C1C1C"/>
                </a:solidFill>
                <a:latin typeface="Arial" pitchFamily="34" charset="0"/>
                <a:cs typeface="Arial" pitchFamily="34" charset="0"/>
              </a:defRPr>
            </a:lvl1pPr>
            <a:lvl2pPr>
              <a:defRPr sz="1600">
                <a:solidFill>
                  <a:srgbClr val="1C1C1C"/>
                </a:solidFill>
                <a:latin typeface="Arial" pitchFamily="34" charset="0"/>
                <a:cs typeface="Arial" pitchFamily="34" charset="0"/>
              </a:defRPr>
            </a:lvl2pPr>
            <a:lvl3pPr>
              <a:defRPr sz="1600">
                <a:solidFill>
                  <a:srgbClr val="1C1C1C"/>
                </a:solidFill>
                <a:latin typeface="Arial" pitchFamily="34" charset="0"/>
                <a:cs typeface="Arial" pitchFamily="34" charset="0"/>
              </a:defRPr>
            </a:lvl3pPr>
            <a:lvl4pPr>
              <a:defRPr sz="1600">
                <a:solidFill>
                  <a:srgbClr val="1C1C1C"/>
                </a:solidFill>
                <a:latin typeface="Arial" pitchFamily="34" charset="0"/>
                <a:cs typeface="Arial" pitchFamily="34" charset="0"/>
              </a:defRPr>
            </a:lvl4pPr>
            <a:lvl5pPr>
              <a:defRPr sz="16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p:txBody>
      </p:sp>
    </p:spTree>
    <p:extLst>
      <p:ext uri="{BB962C8B-B14F-4D97-AF65-F5344CB8AC3E}">
        <p14:creationId xmlns:p14="http://schemas.microsoft.com/office/powerpoint/2010/main" val="272930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End Slide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8575CB7-DFEB-3BAA-2248-7E9AD714A5E2}"/>
              </a:ext>
            </a:extLst>
          </p:cNvPr>
          <p:cNvSpPr>
            <a:spLocks noGrp="1"/>
          </p:cNvSpPr>
          <p:nvPr>
            <p:ph type="pic" sz="quarter" idx="10"/>
          </p:nvPr>
        </p:nvSpPr>
        <p:spPr>
          <a:xfrm>
            <a:off x="5531555" y="0"/>
            <a:ext cx="6660444" cy="6858000"/>
          </a:xfrm>
          <a:pattFill prst="pct5">
            <a:fgClr>
              <a:schemeClr val="accent1"/>
            </a:fgClr>
            <a:bgClr>
              <a:schemeClr val="bg1"/>
            </a:bgClr>
          </a:pattFill>
        </p:spPr>
        <p:txBody>
          <a:bodyPr/>
          <a:lstStyle/>
          <a:p>
            <a:endParaRPr lang="en-US"/>
          </a:p>
        </p:txBody>
      </p:sp>
      <p:sp>
        <p:nvSpPr>
          <p:cNvPr id="11" name="Title 7">
            <a:extLst>
              <a:ext uri="{FF2B5EF4-FFF2-40B4-BE49-F238E27FC236}">
                <a16:creationId xmlns:a16="http://schemas.microsoft.com/office/drawing/2014/main" id="{C73A6AE5-C03F-ACF3-4063-5418FCA0C87D}"/>
              </a:ext>
            </a:extLst>
          </p:cNvPr>
          <p:cNvSpPr>
            <a:spLocks noGrp="1"/>
          </p:cNvSpPr>
          <p:nvPr>
            <p:ph type="title"/>
          </p:nvPr>
        </p:nvSpPr>
        <p:spPr>
          <a:xfrm>
            <a:off x="559378" y="1055915"/>
            <a:ext cx="4086415" cy="2667000"/>
          </a:xfrm>
        </p:spPr>
        <p:txBody>
          <a:bodyPr>
            <a:normAutofit/>
          </a:bodyPr>
          <a:lstStyle>
            <a:lvl1pPr>
              <a:defRPr sz="4400" b="1" i="0">
                <a:latin typeface="Montserrat" pitchFamily="2" charset="77"/>
              </a:defRPr>
            </a:lvl1pPr>
          </a:lstStyle>
          <a:p>
            <a:r>
              <a:rPr lang="en-US"/>
              <a:t>Click to edit Master title style</a:t>
            </a:r>
          </a:p>
        </p:txBody>
      </p:sp>
      <p:sp>
        <p:nvSpPr>
          <p:cNvPr id="4" name="Text Placeholder 3">
            <a:extLst>
              <a:ext uri="{FF2B5EF4-FFF2-40B4-BE49-F238E27FC236}">
                <a16:creationId xmlns:a16="http://schemas.microsoft.com/office/drawing/2014/main" id="{C6207C8D-674C-F02F-C3E7-5040283DBFF9}"/>
              </a:ext>
            </a:extLst>
          </p:cNvPr>
          <p:cNvSpPr>
            <a:spLocks noGrp="1"/>
          </p:cNvSpPr>
          <p:nvPr>
            <p:ph type="body" sz="quarter" idx="11"/>
          </p:nvPr>
        </p:nvSpPr>
        <p:spPr>
          <a:xfrm>
            <a:off x="558801" y="3985685"/>
            <a:ext cx="4087284" cy="1138767"/>
          </a:xfrm>
        </p:spPr>
        <p:txBody>
          <a:bodyPr/>
          <a:lstStyle/>
          <a:p>
            <a:pPr lvl="0"/>
            <a:r>
              <a:rPr lang="en-US"/>
              <a:t>Click to edit Master text styles</a:t>
            </a:r>
          </a:p>
        </p:txBody>
      </p:sp>
    </p:spTree>
    <p:extLst>
      <p:ext uri="{BB962C8B-B14F-4D97-AF65-F5344CB8AC3E}">
        <p14:creationId xmlns:p14="http://schemas.microsoft.com/office/powerpoint/2010/main" val="816067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End Slide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8575CB7-DFEB-3BAA-2248-7E9AD714A5E2}"/>
              </a:ext>
            </a:extLst>
          </p:cNvPr>
          <p:cNvSpPr>
            <a:spLocks noGrp="1"/>
          </p:cNvSpPr>
          <p:nvPr>
            <p:ph type="pic" sz="quarter" idx="10"/>
          </p:nvPr>
        </p:nvSpPr>
        <p:spPr>
          <a:xfrm>
            <a:off x="5531555" y="0"/>
            <a:ext cx="6660444" cy="6858000"/>
          </a:xfrm>
          <a:pattFill prst="pct5">
            <a:fgClr>
              <a:schemeClr val="accent1"/>
            </a:fgClr>
            <a:bgClr>
              <a:schemeClr val="bg1"/>
            </a:bgClr>
          </a:pattFill>
        </p:spPr>
        <p:txBody>
          <a:bodyPr/>
          <a:lstStyle/>
          <a:p>
            <a:endParaRPr lang="en-US"/>
          </a:p>
        </p:txBody>
      </p:sp>
      <p:sp>
        <p:nvSpPr>
          <p:cNvPr id="11" name="Title 7">
            <a:extLst>
              <a:ext uri="{FF2B5EF4-FFF2-40B4-BE49-F238E27FC236}">
                <a16:creationId xmlns:a16="http://schemas.microsoft.com/office/drawing/2014/main" id="{C73A6AE5-C03F-ACF3-4063-5418FCA0C87D}"/>
              </a:ext>
            </a:extLst>
          </p:cNvPr>
          <p:cNvSpPr>
            <a:spLocks noGrp="1"/>
          </p:cNvSpPr>
          <p:nvPr>
            <p:ph type="title"/>
          </p:nvPr>
        </p:nvSpPr>
        <p:spPr>
          <a:xfrm>
            <a:off x="559378" y="1055915"/>
            <a:ext cx="4086415" cy="2667000"/>
          </a:xfrm>
        </p:spPr>
        <p:txBody>
          <a:bodyPr>
            <a:normAutofit/>
          </a:bodyPr>
          <a:lstStyle>
            <a:lvl1pPr>
              <a:defRPr sz="4400" b="1" i="0">
                <a:latin typeface="Montserrat" pitchFamily="2" charset="77"/>
              </a:defRPr>
            </a:lvl1pPr>
          </a:lstStyle>
          <a:p>
            <a:r>
              <a:rPr lang="en-US"/>
              <a:t>Click to edit Master title style</a:t>
            </a:r>
          </a:p>
        </p:txBody>
      </p:sp>
      <p:sp>
        <p:nvSpPr>
          <p:cNvPr id="4" name="Text Placeholder 3">
            <a:extLst>
              <a:ext uri="{FF2B5EF4-FFF2-40B4-BE49-F238E27FC236}">
                <a16:creationId xmlns:a16="http://schemas.microsoft.com/office/drawing/2014/main" id="{C6207C8D-674C-F02F-C3E7-5040283DBFF9}"/>
              </a:ext>
            </a:extLst>
          </p:cNvPr>
          <p:cNvSpPr>
            <a:spLocks noGrp="1"/>
          </p:cNvSpPr>
          <p:nvPr>
            <p:ph type="body" sz="quarter" idx="11"/>
          </p:nvPr>
        </p:nvSpPr>
        <p:spPr>
          <a:xfrm>
            <a:off x="558801" y="3985685"/>
            <a:ext cx="4087284" cy="1138767"/>
          </a:xfrm>
        </p:spPr>
        <p:txBody>
          <a:bodyPr/>
          <a:lstStyle/>
          <a:p>
            <a:pPr lvl="0"/>
            <a:r>
              <a:rPr lang="en-US"/>
              <a:t>Click to edit Master text styles</a:t>
            </a:r>
          </a:p>
        </p:txBody>
      </p:sp>
    </p:spTree>
    <p:extLst>
      <p:ext uri="{BB962C8B-B14F-4D97-AF65-F5344CB8AC3E}">
        <p14:creationId xmlns:p14="http://schemas.microsoft.com/office/powerpoint/2010/main" val="386887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End Slide 2">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A44F1158-BB7E-46B6-72C8-23D85A09A1DB}"/>
              </a:ext>
            </a:extLst>
          </p:cNvPr>
          <p:cNvSpPr>
            <a:spLocks noGrp="1"/>
          </p:cNvSpPr>
          <p:nvPr>
            <p:ph type="pic" sz="quarter" idx="10"/>
          </p:nvPr>
        </p:nvSpPr>
        <p:spPr>
          <a:xfrm>
            <a:off x="208643" y="228857"/>
            <a:ext cx="11774715" cy="6400289"/>
          </a:xfrm>
          <a:prstGeom prst="rect">
            <a:avLst/>
          </a:prstGeom>
          <a:pattFill prst="pct5">
            <a:fgClr>
              <a:schemeClr val="accent1"/>
            </a:fgClr>
            <a:bgClr>
              <a:schemeClr val="bg1"/>
            </a:bgClr>
          </a:pattFill>
        </p:spPr>
        <p:txBody>
          <a:bodyPr wrap="square">
            <a:noAutofit/>
          </a:bodyPr>
          <a:lstStyle>
            <a:lvl1pPr algn="r">
              <a:defRPr sz="3200" b="1"/>
            </a:lvl1pPr>
          </a:lstStyle>
          <a:p>
            <a:endParaRPr lang="en-US"/>
          </a:p>
          <a:p>
            <a:endParaRPr lang="en-US"/>
          </a:p>
          <a:p>
            <a:endParaRPr lang="en-US"/>
          </a:p>
          <a:p>
            <a:endParaRPr lang="en-US"/>
          </a:p>
          <a:p>
            <a:endParaRPr lang="en-US"/>
          </a:p>
        </p:txBody>
      </p:sp>
      <p:sp>
        <p:nvSpPr>
          <p:cNvPr id="10" name="Title 7">
            <a:extLst>
              <a:ext uri="{FF2B5EF4-FFF2-40B4-BE49-F238E27FC236}">
                <a16:creationId xmlns:a16="http://schemas.microsoft.com/office/drawing/2014/main" id="{687EEB62-95EF-C2AB-BF39-85544C77DFD9}"/>
              </a:ext>
            </a:extLst>
          </p:cNvPr>
          <p:cNvSpPr>
            <a:spLocks noGrp="1"/>
          </p:cNvSpPr>
          <p:nvPr>
            <p:ph type="title"/>
          </p:nvPr>
        </p:nvSpPr>
        <p:spPr>
          <a:xfrm>
            <a:off x="558043" y="1055915"/>
            <a:ext cx="4075341" cy="2667000"/>
          </a:xfrm>
        </p:spPr>
        <p:txBody>
          <a:bodyPr>
            <a:normAutofit/>
          </a:bodyPr>
          <a:lstStyle>
            <a:lvl1pPr>
              <a:defRPr sz="4400" b="1" i="0">
                <a:solidFill>
                  <a:schemeClr val="bg1"/>
                </a:solidFill>
                <a:latin typeface="Montserrat" pitchFamily="2" charset="77"/>
              </a:defRPr>
            </a:lvl1pPr>
          </a:lstStyle>
          <a:p>
            <a:r>
              <a:rPr lang="en-US"/>
              <a:t>Click to edit Master title style</a:t>
            </a:r>
          </a:p>
        </p:txBody>
      </p:sp>
      <p:sp>
        <p:nvSpPr>
          <p:cNvPr id="7" name="Text Placeholder 6">
            <a:extLst>
              <a:ext uri="{FF2B5EF4-FFF2-40B4-BE49-F238E27FC236}">
                <a16:creationId xmlns:a16="http://schemas.microsoft.com/office/drawing/2014/main" id="{2D558A9D-1D4F-02C7-897D-4283061C80BE}"/>
              </a:ext>
            </a:extLst>
          </p:cNvPr>
          <p:cNvSpPr>
            <a:spLocks noGrp="1"/>
          </p:cNvSpPr>
          <p:nvPr>
            <p:ph type="body" sz="quarter" idx="11"/>
          </p:nvPr>
        </p:nvSpPr>
        <p:spPr>
          <a:xfrm>
            <a:off x="558800" y="3985685"/>
            <a:ext cx="4074584" cy="1138767"/>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87482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ADF1B7B-08A9-4B97-ADD9-493C67F33C9D}" type="datetimeFigureOut">
              <a:rPr lang="en-US" smtClean="0"/>
              <a:pPr/>
              <a:t>3/15/2023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A2A027B-4E06-4330-B5CB-F024D8164CCB}" type="slidenum">
              <a:rPr lang="en-US" smtClean="0"/>
              <a:pPr/>
              <a:t>‹#›</a:t>
            </a:fld>
            <a:endParaRPr lang="en-US"/>
          </a:p>
        </p:txBody>
      </p:sp>
    </p:spTree>
    <p:extLst>
      <p:ext uri="{BB962C8B-B14F-4D97-AF65-F5344CB8AC3E}">
        <p14:creationId xmlns:p14="http://schemas.microsoft.com/office/powerpoint/2010/main" val="5246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9" r:id="rId4"/>
    <p:sldLayoutId id="2147483670" r:id="rId5"/>
    <p:sldLayoutId id="2147483671" r:id="rId6"/>
    <p:sldLayoutId id="2147483708"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295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Lst>
  <p:txStyles>
    <p:titleStyle>
      <a:lvl1pPr algn="l" defTabSz="914377" rtl="0" eaLnBrk="1" latinLnBrk="0" hangingPunct="1">
        <a:lnSpc>
          <a:spcPct val="90000"/>
        </a:lnSpc>
        <a:spcBef>
          <a:spcPct val="0"/>
        </a:spcBef>
        <a:buNone/>
        <a:defRPr sz="3200" b="1" i="0" kern="1200">
          <a:solidFill>
            <a:schemeClr val="tx1"/>
          </a:solidFill>
          <a:latin typeface="Montserrat ExtraBold" pitchFamily="2" charset="77"/>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b="0" i="0" kern="1200">
          <a:solidFill>
            <a:schemeClr val="tx1"/>
          </a:solidFill>
          <a:latin typeface="Montserrat" pitchFamily="2" charset="77"/>
          <a:ea typeface="+mn-ea"/>
          <a:cs typeface="+mn-cs"/>
        </a:defRPr>
      </a:lvl1pPr>
      <a:lvl2pPr marL="12700" indent="0" algn="l" defTabSz="914377" rtl="0" eaLnBrk="1" latinLnBrk="0" hangingPunct="1">
        <a:lnSpc>
          <a:spcPct val="100000"/>
        </a:lnSpc>
        <a:spcBef>
          <a:spcPts val="267"/>
        </a:spcBef>
        <a:spcAft>
          <a:spcPts val="0"/>
        </a:spcAft>
        <a:buFont typeface="Arial" panose="020B0604020202020204" pitchFamily="34" charset="0"/>
        <a:buNone/>
        <a:tabLst/>
        <a:defRPr sz="1867" b="1" i="0" kern="1200">
          <a:solidFill>
            <a:schemeClr val="tx1"/>
          </a:solidFill>
          <a:latin typeface="Montserrat" pitchFamily="2" charset="77"/>
          <a:ea typeface="+mn-ea"/>
          <a:cs typeface="+mn-cs"/>
        </a:defRPr>
      </a:lvl2pPr>
      <a:lvl3pPr marL="12700" indent="0" algn="l" defTabSz="914377" rtl="0" eaLnBrk="1" latinLnBrk="0" hangingPunct="1">
        <a:lnSpc>
          <a:spcPct val="100000"/>
        </a:lnSpc>
        <a:spcBef>
          <a:spcPts val="500"/>
        </a:spcBef>
        <a:buFont typeface="Arial" panose="020B0604020202020204" pitchFamily="34" charset="0"/>
        <a:buNone/>
        <a:tabLst/>
        <a:defRPr sz="1600" b="0" i="0" kern="1200">
          <a:solidFill>
            <a:schemeClr val="tx1"/>
          </a:solidFill>
          <a:latin typeface="Montserrat" pitchFamily="2" charset="77"/>
          <a:ea typeface="+mn-ea"/>
          <a:cs typeface="+mn-cs"/>
        </a:defRPr>
      </a:lvl3pPr>
      <a:lvl4pPr marL="228594" indent="-215895" algn="l" defTabSz="914377" rtl="0" eaLnBrk="1" latinLnBrk="0" hangingPunct="1">
        <a:lnSpc>
          <a:spcPct val="100000"/>
        </a:lnSpc>
        <a:spcBef>
          <a:spcPts val="500"/>
        </a:spcBef>
        <a:spcAft>
          <a:spcPts val="500"/>
        </a:spcAft>
        <a:buFont typeface="Arial" panose="020B0604020202020204" pitchFamily="34" charset="0"/>
        <a:buChar char="•"/>
        <a:tabLst/>
        <a:defRPr sz="1467" b="0" i="0" kern="1200">
          <a:solidFill>
            <a:schemeClr val="tx1"/>
          </a:solidFill>
          <a:latin typeface="Montserrat" pitchFamily="2" charset="77"/>
          <a:ea typeface="+mn-ea"/>
          <a:cs typeface="+mn-cs"/>
        </a:defRPr>
      </a:lvl4pPr>
      <a:lvl5pPr marL="380990" indent="-228594" algn="l" defTabSz="914377" rtl="0" eaLnBrk="1" latinLnBrk="0" hangingPunct="1">
        <a:lnSpc>
          <a:spcPct val="100000"/>
        </a:lnSpc>
        <a:spcBef>
          <a:spcPts val="500"/>
        </a:spcBef>
        <a:buSzPct val="80000"/>
        <a:buFont typeface="Arial" panose="020B0604020202020204" pitchFamily="34" charset="0"/>
        <a:buChar char="•"/>
        <a:tabLst/>
        <a:defRPr sz="1400" b="0" i="0" kern="1200">
          <a:solidFill>
            <a:schemeClr val="tx1"/>
          </a:solidFill>
          <a:latin typeface="Montserra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buildwithstrength.com/america-is-burn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census.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rmca.org/association-resources/codes-and-standard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ncei.noaa.gov/access/billion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3.jpeg"/><Relationship Id="rId7" Type="http://schemas.openxmlformats.org/officeDocument/2006/relationships/image" Target="../media/image76.jp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7.jpeg"/></Relationships>
</file>

<file path=ppt/slides/_rels/slide5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forestsandrangeland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9CD062D-13A7-F838-7163-26F4DC63FBCC}"/>
              </a:ext>
            </a:extLst>
          </p:cNvPr>
          <p:cNvPicPr>
            <a:picLocks noGrp="1" noChangeAspect="1"/>
          </p:cNvPicPr>
          <p:nvPr>
            <p:ph type="pic" sz="quarter" idx="10"/>
          </p:nvPr>
        </p:nvPicPr>
        <p:blipFill>
          <a:blip r:embed="rId3"/>
          <a:srcRect l="17667" r="17667"/>
          <a:stretch/>
        </p:blipFill>
        <p:spPr>
          <a:xfrm>
            <a:off x="5531555" y="0"/>
            <a:ext cx="6660444" cy="6858000"/>
          </a:xfrm>
        </p:spPr>
      </p:pic>
      <p:pic>
        <p:nvPicPr>
          <p:cNvPr id="27" name="Picture 26">
            <a:extLst>
              <a:ext uri="{FF2B5EF4-FFF2-40B4-BE49-F238E27FC236}">
                <a16:creationId xmlns:a16="http://schemas.microsoft.com/office/drawing/2014/main" id="{E394DA52-39C8-6227-15D2-C3A81F85AD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5625737" cy="6858000"/>
          </a:xfrm>
          <a:prstGeom prst="rect">
            <a:avLst/>
          </a:prstGeom>
        </p:spPr>
      </p:pic>
      <p:sp>
        <p:nvSpPr>
          <p:cNvPr id="19" name="Title 18">
            <a:extLst>
              <a:ext uri="{FF2B5EF4-FFF2-40B4-BE49-F238E27FC236}">
                <a16:creationId xmlns:a16="http://schemas.microsoft.com/office/drawing/2014/main" id="{CDBFB097-C2A1-89FB-806A-4B8A1F406463}"/>
              </a:ext>
            </a:extLst>
          </p:cNvPr>
          <p:cNvSpPr>
            <a:spLocks noGrp="1"/>
          </p:cNvSpPr>
          <p:nvPr>
            <p:ph type="title"/>
          </p:nvPr>
        </p:nvSpPr>
        <p:spPr>
          <a:xfrm>
            <a:off x="559378" y="945268"/>
            <a:ext cx="4972177" cy="2667000"/>
          </a:xfrm>
        </p:spPr>
        <p:txBody>
          <a:bodyPr>
            <a:noAutofit/>
          </a:bodyPr>
          <a:lstStyle/>
          <a:p>
            <a:r>
              <a:rPr lang="en-US" sz="3200" dirty="0">
                <a:latin typeface="Montserrat"/>
              </a:rPr>
              <a:t>Resiliency: Consideration Beyond Code Requirements</a:t>
            </a:r>
            <a:endParaRPr lang="en-US" sz="3200" dirty="0"/>
          </a:p>
        </p:txBody>
      </p:sp>
      <p:sp>
        <p:nvSpPr>
          <p:cNvPr id="8" name="Text Placeholder 7">
            <a:extLst>
              <a:ext uri="{FF2B5EF4-FFF2-40B4-BE49-F238E27FC236}">
                <a16:creationId xmlns:a16="http://schemas.microsoft.com/office/drawing/2014/main" id="{49E25A7B-1AB3-D063-7A2A-88B9EE20C9CC}"/>
              </a:ext>
            </a:extLst>
          </p:cNvPr>
          <p:cNvSpPr>
            <a:spLocks noGrp="1"/>
          </p:cNvSpPr>
          <p:nvPr>
            <p:ph type="body" sz="quarter" idx="11"/>
          </p:nvPr>
        </p:nvSpPr>
        <p:spPr>
          <a:xfrm>
            <a:off x="-1034705" y="3875037"/>
            <a:ext cx="6660444" cy="1447679"/>
          </a:xfrm>
        </p:spPr>
        <p:txBody>
          <a:bodyPr>
            <a:normAutofit/>
          </a:bodyPr>
          <a:lstStyle/>
          <a:p>
            <a:pPr marL="1219170" lvl="2" indent="0">
              <a:buNone/>
            </a:pPr>
            <a:r>
              <a:rPr lang="en-US" sz="2133" dirty="0"/>
              <a:t>Shamim Rashid-Sumar, PE, FSFPE</a:t>
            </a:r>
          </a:p>
          <a:p>
            <a:pPr marL="1219170" lvl="2" indent="0">
              <a:buNone/>
            </a:pPr>
            <a:r>
              <a:rPr lang="en-US" sz="2133" dirty="0"/>
              <a:t>Senior Vice President, Codes &amp; Standards</a:t>
            </a:r>
          </a:p>
        </p:txBody>
      </p:sp>
      <p:pic>
        <p:nvPicPr>
          <p:cNvPr id="11" name="Graphic 10">
            <a:extLst>
              <a:ext uri="{FF2B5EF4-FFF2-40B4-BE49-F238E27FC236}">
                <a16:creationId xmlns:a16="http://schemas.microsoft.com/office/drawing/2014/main" id="{8401F85A-757E-5BD1-6A0A-F425D788AC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378" y="5465010"/>
            <a:ext cx="959929" cy="959929"/>
          </a:xfrm>
          <a:prstGeom prst="rect">
            <a:avLst/>
          </a:prstGeom>
        </p:spPr>
      </p:pic>
      <p:pic>
        <p:nvPicPr>
          <p:cNvPr id="2" name="Graphic 1">
            <a:extLst>
              <a:ext uri="{FF2B5EF4-FFF2-40B4-BE49-F238E27FC236}">
                <a16:creationId xmlns:a16="http://schemas.microsoft.com/office/drawing/2014/main" id="{790D9B1C-7F7E-828E-B199-1152B058F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008" y="4970949"/>
            <a:ext cx="2626211" cy="2029345"/>
          </a:xfrm>
          <a:prstGeom prst="rect">
            <a:avLst/>
          </a:prstGeom>
        </p:spPr>
      </p:pic>
    </p:spTree>
    <p:extLst>
      <p:ext uri="{BB962C8B-B14F-4D97-AF65-F5344CB8AC3E}">
        <p14:creationId xmlns:p14="http://schemas.microsoft.com/office/powerpoint/2010/main" val="239631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E536-3615-4339-9016-6F67636CD6F8}"/>
              </a:ext>
            </a:extLst>
          </p:cNvPr>
          <p:cNvSpPr>
            <a:spLocks noGrp="1"/>
          </p:cNvSpPr>
          <p:nvPr>
            <p:ph type="title"/>
          </p:nvPr>
        </p:nvSpPr>
        <p:spPr/>
        <p:txBody>
          <a:bodyPr>
            <a:normAutofit fontScale="90000"/>
          </a:bodyPr>
          <a:lstStyle/>
          <a:p>
            <a:r>
              <a:rPr lang="en-US" dirty="0"/>
              <a:t>Proper Damage Due to Fires</a:t>
            </a:r>
          </a:p>
        </p:txBody>
      </p:sp>
      <p:sp>
        <p:nvSpPr>
          <p:cNvPr id="3" name="Content Placeholder 2">
            <a:extLst>
              <a:ext uri="{FF2B5EF4-FFF2-40B4-BE49-F238E27FC236}">
                <a16:creationId xmlns:a16="http://schemas.microsoft.com/office/drawing/2014/main" id="{06F9C411-6EDC-46A3-8071-260455C46003}"/>
              </a:ext>
            </a:extLst>
          </p:cNvPr>
          <p:cNvSpPr>
            <a:spLocks noGrp="1"/>
          </p:cNvSpPr>
          <p:nvPr>
            <p:ph type="body" sz="quarter" idx="10"/>
          </p:nvPr>
        </p:nvSpPr>
        <p:spPr>
          <a:xfrm>
            <a:off x="609600" y="1447800"/>
            <a:ext cx="4641273" cy="4953000"/>
          </a:xfrm>
        </p:spPr>
        <p:txBody>
          <a:bodyPr>
            <a:normAutofit/>
          </a:bodyPr>
          <a:lstStyle/>
          <a:p>
            <a:pPr marL="0" indent="0">
              <a:lnSpc>
                <a:spcPct val="130000"/>
              </a:lnSpc>
              <a:buNone/>
            </a:pPr>
            <a:r>
              <a:rPr lang="en-US" sz="1600" dirty="0"/>
              <a:t>According to NFPA, there were 499,000 structure fires in 2017, causing 2,815 civilian deaths, 12,160 civilian injuries, and $23 billion in damages. </a:t>
            </a:r>
          </a:p>
          <a:p>
            <a:pPr marL="0" indent="0">
              <a:lnSpc>
                <a:spcPct val="130000"/>
              </a:lnSpc>
              <a:buNone/>
            </a:pPr>
            <a:endParaRPr lang="en-US" sz="1600" dirty="0"/>
          </a:p>
          <a:p>
            <a:pPr marL="0" indent="0">
              <a:lnSpc>
                <a:spcPct val="130000"/>
              </a:lnSpc>
              <a:buNone/>
            </a:pPr>
            <a:r>
              <a:rPr lang="en-US" sz="1600" dirty="0"/>
              <a:t>NFPA estimates 262,500 fires occurred in homes resulting in 2,290 deaths, 7,470 injuries, and $6.1 billion in damages, and 95,000 occurred in apartment buildings resulting in 340 deaths, 3,130 injuries, and $1.6 billion in damages. Property damages from fires have been increasing over time.</a:t>
            </a:r>
          </a:p>
          <a:p>
            <a:pPr marL="0" indent="0">
              <a:lnSpc>
                <a:spcPct val="130000"/>
              </a:lnSpc>
              <a:buNone/>
            </a:pPr>
            <a:endParaRPr lang="en-US" sz="2600" dirty="0"/>
          </a:p>
          <a:p>
            <a:endParaRPr lang="en-US" dirty="0"/>
          </a:p>
        </p:txBody>
      </p:sp>
      <p:pic>
        <p:nvPicPr>
          <p:cNvPr id="6" name="Picture 5" descr="A blurry photo of a fire&#10;&#10;Description automatically generated">
            <a:extLst>
              <a:ext uri="{FF2B5EF4-FFF2-40B4-BE49-F238E27FC236}">
                <a16:creationId xmlns:a16="http://schemas.microsoft.com/office/drawing/2014/main" id="{87153A88-1BFE-43B6-B394-72C2B484F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096" y="1614488"/>
            <a:ext cx="5819775" cy="4543425"/>
          </a:xfrm>
          <a:prstGeom prst="rect">
            <a:avLst/>
          </a:prstGeom>
        </p:spPr>
      </p:pic>
      <p:sp>
        <p:nvSpPr>
          <p:cNvPr id="7" name="TextBox 6">
            <a:extLst>
              <a:ext uri="{FF2B5EF4-FFF2-40B4-BE49-F238E27FC236}">
                <a16:creationId xmlns:a16="http://schemas.microsoft.com/office/drawing/2014/main" id="{DE375FAE-EB21-4251-923E-A5DE639F8E9A}"/>
              </a:ext>
            </a:extLst>
          </p:cNvPr>
          <p:cNvSpPr txBox="1"/>
          <p:nvPr/>
        </p:nvSpPr>
        <p:spPr>
          <a:xfrm>
            <a:off x="5779168" y="5895202"/>
            <a:ext cx="37217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REKINC1980/iStock</a:t>
            </a:r>
          </a:p>
        </p:txBody>
      </p:sp>
    </p:spTree>
    <p:extLst>
      <p:ext uri="{BB962C8B-B14F-4D97-AF65-F5344CB8AC3E}">
        <p14:creationId xmlns:p14="http://schemas.microsoft.com/office/powerpoint/2010/main" val="410180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32A7-9651-4502-BE1A-46A21DAF014D}"/>
              </a:ext>
            </a:extLst>
          </p:cNvPr>
          <p:cNvSpPr>
            <a:spLocks noGrp="1"/>
          </p:cNvSpPr>
          <p:nvPr>
            <p:ph type="title"/>
          </p:nvPr>
        </p:nvSpPr>
        <p:spPr/>
        <p:txBody>
          <a:bodyPr>
            <a:normAutofit fontScale="90000"/>
          </a:bodyPr>
          <a:lstStyle/>
          <a:p>
            <a:r>
              <a:rPr lang="en-US" dirty="0"/>
              <a:t>Proper Damage Due to Fires</a:t>
            </a:r>
          </a:p>
        </p:txBody>
      </p:sp>
      <p:sp>
        <p:nvSpPr>
          <p:cNvPr id="3" name="Content Placeholder 2">
            <a:extLst>
              <a:ext uri="{FF2B5EF4-FFF2-40B4-BE49-F238E27FC236}">
                <a16:creationId xmlns:a16="http://schemas.microsoft.com/office/drawing/2014/main" id="{6489274F-27D4-43BE-BC0F-72C9D2108E52}"/>
              </a:ext>
            </a:extLst>
          </p:cNvPr>
          <p:cNvSpPr>
            <a:spLocks noGrp="1"/>
          </p:cNvSpPr>
          <p:nvPr>
            <p:ph type="body" sz="quarter" idx="10"/>
          </p:nvPr>
        </p:nvSpPr>
        <p:spPr>
          <a:xfrm>
            <a:off x="470264" y="1447800"/>
            <a:ext cx="4088674" cy="4953000"/>
          </a:xfrm>
        </p:spPr>
        <p:txBody>
          <a:bodyPr>
            <a:normAutofit/>
          </a:bodyPr>
          <a:lstStyle/>
          <a:p>
            <a:pPr marL="0" indent="0">
              <a:lnSpc>
                <a:spcPct val="120000"/>
              </a:lnSpc>
              <a:buNone/>
            </a:pPr>
            <a:r>
              <a:rPr lang="en-US" sz="1600" dirty="0"/>
              <a:t>Developers have increased the use of combustible wood-frame construction for multifamily construction (apartments, condominiums, hotels, dormitories, and long-term care facilities) resulting in a rash of fires across the country that are reducing these buildings to ashes, putting lives and communities at risk. </a:t>
            </a:r>
          </a:p>
          <a:p>
            <a:endParaRPr lang="en-US" sz="1600" dirty="0"/>
          </a:p>
        </p:txBody>
      </p:sp>
      <p:pic>
        <p:nvPicPr>
          <p:cNvPr id="6" name="Picture 5" descr="A picture containing tree, outdoor, building, street&#10;&#10;Description automatically generated">
            <a:extLst>
              <a:ext uri="{FF2B5EF4-FFF2-40B4-BE49-F238E27FC236}">
                <a16:creationId xmlns:a16="http://schemas.microsoft.com/office/drawing/2014/main" id="{79F82F5D-C3EE-4068-AEE7-C4FF7A611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682" y="1617230"/>
            <a:ext cx="6819900" cy="4552950"/>
          </a:xfrm>
          <a:prstGeom prst="rect">
            <a:avLst/>
          </a:prstGeom>
        </p:spPr>
      </p:pic>
      <p:sp>
        <p:nvSpPr>
          <p:cNvPr id="8" name="TextBox 7">
            <a:extLst>
              <a:ext uri="{FF2B5EF4-FFF2-40B4-BE49-F238E27FC236}">
                <a16:creationId xmlns:a16="http://schemas.microsoft.com/office/drawing/2014/main" id="{7501DBAE-C02D-408B-91C3-0C835143C539}"/>
              </a:ext>
            </a:extLst>
          </p:cNvPr>
          <p:cNvSpPr txBox="1"/>
          <p:nvPr/>
        </p:nvSpPr>
        <p:spPr>
          <a:xfrm>
            <a:off x="4760496" y="5895202"/>
            <a:ext cx="37217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whiterabbit83/iStock</a:t>
            </a:r>
          </a:p>
        </p:txBody>
      </p:sp>
    </p:spTree>
    <p:extLst>
      <p:ext uri="{BB962C8B-B14F-4D97-AF65-F5344CB8AC3E}">
        <p14:creationId xmlns:p14="http://schemas.microsoft.com/office/powerpoint/2010/main" val="37455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B6A3-B6A5-4A9A-BA99-52080E5307CF}"/>
              </a:ext>
            </a:extLst>
          </p:cNvPr>
          <p:cNvSpPr>
            <a:spLocks noGrp="1"/>
          </p:cNvSpPr>
          <p:nvPr>
            <p:ph type="title"/>
          </p:nvPr>
        </p:nvSpPr>
        <p:spPr/>
        <p:txBody>
          <a:bodyPr>
            <a:normAutofit fontScale="90000"/>
          </a:bodyPr>
          <a:lstStyle/>
          <a:p>
            <a:r>
              <a:rPr lang="en-US" dirty="0"/>
              <a:t>Massive Structure Fires</a:t>
            </a:r>
          </a:p>
        </p:txBody>
      </p:sp>
      <p:sp>
        <p:nvSpPr>
          <p:cNvPr id="3" name="Content Placeholder 2">
            <a:extLst>
              <a:ext uri="{FF2B5EF4-FFF2-40B4-BE49-F238E27FC236}">
                <a16:creationId xmlns:a16="http://schemas.microsoft.com/office/drawing/2014/main" id="{C594BDAD-762B-43F1-8967-6C5344FBCD4C}"/>
              </a:ext>
            </a:extLst>
          </p:cNvPr>
          <p:cNvSpPr>
            <a:spLocks noGrp="1"/>
          </p:cNvSpPr>
          <p:nvPr>
            <p:ph type="body" sz="quarter" idx="10"/>
          </p:nvPr>
        </p:nvSpPr>
        <p:spPr>
          <a:xfrm>
            <a:off x="609600" y="1447800"/>
            <a:ext cx="4511040" cy="4953000"/>
          </a:xfrm>
        </p:spPr>
        <p:txBody>
          <a:bodyPr>
            <a:normAutofit/>
          </a:bodyPr>
          <a:lstStyle/>
          <a:p>
            <a:pPr marL="0" indent="0">
              <a:lnSpc>
                <a:spcPct val="120000"/>
              </a:lnSpc>
              <a:buNone/>
            </a:pPr>
            <a:r>
              <a:rPr lang="en-US" sz="1600" dirty="0"/>
              <a:t>Not only are these wood-frame building fires total losses, but they often cause considerable damage to surrounding buildings and property. </a:t>
            </a:r>
          </a:p>
          <a:p>
            <a:pPr marL="0" indent="0">
              <a:lnSpc>
                <a:spcPct val="120000"/>
              </a:lnSpc>
              <a:buNone/>
            </a:pPr>
            <a:endParaRPr lang="en-US" sz="1600" dirty="0"/>
          </a:p>
          <a:p>
            <a:pPr marL="0" indent="0">
              <a:lnSpc>
                <a:spcPct val="120000"/>
              </a:lnSpc>
              <a:buNone/>
            </a:pPr>
            <a:r>
              <a:rPr lang="en-US" sz="1600" dirty="0"/>
              <a:t>Massive structure fires in multifamily buildings built using wood-frame have become commonplace since the building codes have relaxed the requirements for passive fire protection. </a:t>
            </a:r>
          </a:p>
          <a:p>
            <a:pPr marL="0" indent="0">
              <a:lnSpc>
                <a:spcPct val="120000"/>
              </a:lnSpc>
              <a:buNone/>
            </a:pPr>
            <a:r>
              <a:rPr lang="en-US" sz="1600" dirty="0"/>
              <a:t> </a:t>
            </a:r>
          </a:p>
          <a:p>
            <a:endParaRPr lang="en-US" sz="1600" dirty="0"/>
          </a:p>
        </p:txBody>
      </p:sp>
      <p:pic>
        <p:nvPicPr>
          <p:cNvPr id="6" name="Picture 5" descr="A picture containing text, map&#10;&#10;Description automatically generated">
            <a:extLst>
              <a:ext uri="{FF2B5EF4-FFF2-40B4-BE49-F238E27FC236}">
                <a16:creationId xmlns:a16="http://schemas.microsoft.com/office/drawing/2014/main" id="{36BB05F0-3B04-413A-9CB6-DB4D06D8E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997" y="1600200"/>
            <a:ext cx="6133465" cy="3962400"/>
          </a:xfrm>
          <a:prstGeom prst="rect">
            <a:avLst/>
          </a:prstGeom>
        </p:spPr>
      </p:pic>
      <p:sp>
        <p:nvSpPr>
          <p:cNvPr id="4" name="TextBox 3">
            <a:extLst>
              <a:ext uri="{FF2B5EF4-FFF2-40B4-BE49-F238E27FC236}">
                <a16:creationId xmlns:a16="http://schemas.microsoft.com/office/drawing/2014/main" id="{93AC41DB-9457-4291-AFDD-F51C7B9E6DE3}"/>
              </a:ext>
            </a:extLst>
          </p:cNvPr>
          <p:cNvSpPr txBox="1"/>
          <p:nvPr/>
        </p:nvSpPr>
        <p:spPr>
          <a:xfrm>
            <a:off x="5471997" y="5562601"/>
            <a:ext cx="611024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Image courtesy of: Build with Strength, </a:t>
            </a:r>
            <a:r>
              <a:rPr lang="en-US" sz="1200" dirty="0">
                <a:latin typeface="Arial" panose="020B0604020202020204" pitchFamily="34" charset="0"/>
                <a:cs typeface="Arial" panose="020B0604020202020204" pitchFamily="34" charset="0"/>
                <a:hlinkClick r:id="rId4"/>
              </a:rPr>
              <a:t>www.buildwithstrength.com/america-is-burning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324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E68EC3-28DE-4153-94FA-CF6E761A90CB}"/>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37100-AF0B-4DA9-9371-3848AB8F67A5}"/>
              </a:ext>
            </a:extLst>
          </p:cNvPr>
          <p:cNvSpPr>
            <a:spLocks noGrp="1"/>
          </p:cNvSpPr>
          <p:nvPr>
            <p:ph type="title"/>
          </p:nvPr>
        </p:nvSpPr>
        <p:spPr/>
        <p:txBody>
          <a:bodyPr>
            <a:noAutofit/>
          </a:bodyPr>
          <a:lstStyle/>
          <a:p>
            <a:r>
              <a:rPr lang="en-US" sz="4800" dirty="0"/>
              <a:t>Billion-Dollar Disaster Events on the Rise</a:t>
            </a:r>
          </a:p>
        </p:txBody>
      </p:sp>
      <p:sp>
        <p:nvSpPr>
          <p:cNvPr id="3" name="Content Placeholder 2">
            <a:extLst>
              <a:ext uri="{FF2B5EF4-FFF2-40B4-BE49-F238E27FC236}">
                <a16:creationId xmlns:a16="http://schemas.microsoft.com/office/drawing/2014/main" id="{FBFF03DA-A310-4D66-82B6-63E38681738D}"/>
              </a:ext>
            </a:extLst>
          </p:cNvPr>
          <p:cNvSpPr>
            <a:spLocks noGrp="1"/>
          </p:cNvSpPr>
          <p:nvPr>
            <p:ph type="body" sz="quarter" idx="10"/>
          </p:nvPr>
        </p:nvSpPr>
        <p:spPr/>
        <p:txBody>
          <a:bodyPr>
            <a:normAutofit/>
          </a:bodyPr>
          <a:lstStyle/>
          <a:p>
            <a:pPr marL="0" indent="0">
              <a:lnSpc>
                <a:spcPct val="110000"/>
              </a:lnSpc>
              <a:buNone/>
            </a:pPr>
            <a:r>
              <a:rPr lang="en-US" sz="2000" dirty="0"/>
              <a:t>You can see in this graph adapted from the NOAA that billion-dollar disaster events are increasing.</a:t>
            </a:r>
          </a:p>
        </p:txBody>
      </p:sp>
      <p:pic>
        <p:nvPicPr>
          <p:cNvPr id="4" name="Picture 3">
            <a:extLst>
              <a:ext uri="{FF2B5EF4-FFF2-40B4-BE49-F238E27FC236}">
                <a16:creationId xmlns:a16="http://schemas.microsoft.com/office/drawing/2014/main" id="{20D419F8-46F0-4102-A650-B1DBC930EE6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857500" y="2095654"/>
            <a:ext cx="6476999" cy="4158021"/>
          </a:xfrm>
          <a:prstGeom prst="rect">
            <a:avLst/>
          </a:prstGeom>
          <a:noFill/>
          <a:ln>
            <a:noFill/>
          </a:ln>
        </p:spPr>
      </p:pic>
    </p:spTree>
    <p:extLst>
      <p:ext uri="{BB962C8B-B14F-4D97-AF65-F5344CB8AC3E}">
        <p14:creationId xmlns:p14="http://schemas.microsoft.com/office/powerpoint/2010/main" val="51625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3748C6-A9AB-4CB6-BA5E-E0BA4F23F0DF}"/>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A8947-65E6-4D72-B46C-AD83F158DDC1}"/>
              </a:ext>
            </a:extLst>
          </p:cNvPr>
          <p:cNvSpPr>
            <a:spLocks noGrp="1"/>
          </p:cNvSpPr>
          <p:nvPr>
            <p:ph type="title"/>
          </p:nvPr>
        </p:nvSpPr>
        <p:spPr/>
        <p:txBody>
          <a:bodyPr>
            <a:normAutofit fontScale="90000"/>
          </a:bodyPr>
          <a:lstStyle/>
          <a:p>
            <a:r>
              <a:rPr lang="en-US" dirty="0"/>
              <a:t>Cost of Billion-Dollar Disaster Events</a:t>
            </a:r>
          </a:p>
        </p:txBody>
      </p:sp>
      <p:sp>
        <p:nvSpPr>
          <p:cNvPr id="3" name="Content Placeholder 2">
            <a:extLst>
              <a:ext uri="{FF2B5EF4-FFF2-40B4-BE49-F238E27FC236}">
                <a16:creationId xmlns:a16="http://schemas.microsoft.com/office/drawing/2014/main" id="{5FCF15A3-701B-499A-BBBF-66E655DE6AFF}"/>
              </a:ext>
            </a:extLst>
          </p:cNvPr>
          <p:cNvSpPr>
            <a:spLocks noGrp="1"/>
          </p:cNvSpPr>
          <p:nvPr>
            <p:ph type="body" sz="quarter" idx="10"/>
          </p:nvPr>
        </p:nvSpPr>
        <p:spPr/>
        <p:txBody>
          <a:bodyPr>
            <a:normAutofit/>
          </a:bodyPr>
          <a:lstStyle/>
          <a:p>
            <a:pPr marL="0" indent="0">
              <a:lnSpc>
                <a:spcPct val="110000"/>
              </a:lnSpc>
              <a:buNone/>
            </a:pPr>
            <a:r>
              <a:rPr lang="en-US" sz="2000" dirty="0"/>
              <a:t>This graph (adapted from the NOAA) shows the upward trend of the cost of disaster events.</a:t>
            </a:r>
          </a:p>
        </p:txBody>
      </p:sp>
      <p:pic>
        <p:nvPicPr>
          <p:cNvPr id="4" name="Picture 3">
            <a:extLst>
              <a:ext uri="{FF2B5EF4-FFF2-40B4-BE49-F238E27FC236}">
                <a16:creationId xmlns:a16="http://schemas.microsoft.com/office/drawing/2014/main" id="{26E29E35-A191-440B-84C2-097C31D9C7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594344" y="2053937"/>
            <a:ext cx="6426237" cy="4452220"/>
          </a:xfrm>
          <a:prstGeom prst="rect">
            <a:avLst/>
          </a:prstGeom>
          <a:noFill/>
          <a:ln>
            <a:noFill/>
          </a:ln>
        </p:spPr>
      </p:pic>
    </p:spTree>
    <p:extLst>
      <p:ext uri="{BB962C8B-B14F-4D97-AF65-F5344CB8AC3E}">
        <p14:creationId xmlns:p14="http://schemas.microsoft.com/office/powerpoint/2010/main" val="700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13666-129E-41C8-8269-BFAC6EECC743}"/>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BD55D-AB8F-4F35-A625-8E5014AC2FF3}"/>
              </a:ext>
            </a:extLst>
          </p:cNvPr>
          <p:cNvSpPr>
            <a:spLocks noGrp="1"/>
          </p:cNvSpPr>
          <p:nvPr>
            <p:ph type="title"/>
          </p:nvPr>
        </p:nvSpPr>
        <p:spPr/>
        <p:txBody>
          <a:bodyPr>
            <a:normAutofit fontScale="90000"/>
          </a:bodyPr>
          <a:lstStyle/>
          <a:p>
            <a:r>
              <a:rPr lang="en-US" dirty="0"/>
              <a:t>Why Are Disasters Costing More?</a:t>
            </a:r>
          </a:p>
        </p:txBody>
      </p:sp>
      <p:sp>
        <p:nvSpPr>
          <p:cNvPr id="3" name="Content Placeholder 2">
            <a:extLst>
              <a:ext uri="{FF2B5EF4-FFF2-40B4-BE49-F238E27FC236}">
                <a16:creationId xmlns:a16="http://schemas.microsoft.com/office/drawing/2014/main" id="{EE247FF3-A8DF-4C24-96D1-BC232501991C}"/>
              </a:ext>
            </a:extLst>
          </p:cNvPr>
          <p:cNvSpPr>
            <a:spLocks noGrp="1"/>
          </p:cNvSpPr>
          <p:nvPr>
            <p:ph type="body" sz="quarter" idx="10"/>
          </p:nvPr>
        </p:nvSpPr>
        <p:spPr>
          <a:xfrm>
            <a:off x="609600" y="1447800"/>
            <a:ext cx="4798423" cy="4953000"/>
          </a:xfrm>
        </p:spPr>
        <p:txBody>
          <a:bodyPr>
            <a:normAutofit/>
          </a:bodyPr>
          <a:lstStyle/>
          <a:p>
            <a:pPr marL="0" indent="0">
              <a:lnSpc>
                <a:spcPct val="130000"/>
              </a:lnSpc>
              <a:buNone/>
            </a:pPr>
            <a:r>
              <a:rPr lang="en-US" sz="1600" dirty="0"/>
              <a:t>Over 60% of the U.S. population lives within 50 miles of one of its coasts, including the Great Lakes. At the same time, wealth and the value of possessions have increased substantially.</a:t>
            </a:r>
          </a:p>
          <a:p>
            <a:pPr marL="0" indent="0">
              <a:lnSpc>
                <a:spcPct val="130000"/>
              </a:lnSpc>
              <a:buNone/>
            </a:pPr>
            <a:endParaRPr lang="en-US" sz="1600" dirty="0"/>
          </a:p>
          <a:p>
            <a:pPr marL="0" indent="0">
              <a:lnSpc>
                <a:spcPct val="130000"/>
              </a:lnSpc>
              <a:buNone/>
            </a:pPr>
            <a:r>
              <a:rPr lang="en-US" sz="1600" dirty="0"/>
              <a:t>These changes in concentration of population and property values are significant contributors to the increased human and property loss.</a:t>
            </a:r>
          </a:p>
          <a:p>
            <a:pPr marL="0" indent="0">
              <a:lnSpc>
                <a:spcPct val="130000"/>
              </a:lnSpc>
              <a:buNone/>
            </a:pPr>
            <a:endParaRPr lang="en-US" sz="1600" dirty="0"/>
          </a:p>
          <a:p>
            <a:endParaRPr lang="en-US" sz="1600" dirty="0"/>
          </a:p>
          <a:p>
            <a:endParaRPr lang="en-US" sz="1600" dirty="0"/>
          </a:p>
          <a:p>
            <a:endParaRPr lang="en-US" sz="1600" dirty="0"/>
          </a:p>
        </p:txBody>
      </p:sp>
      <p:pic>
        <p:nvPicPr>
          <p:cNvPr id="6" name="Picture 5" descr="A close up of a map&#10;&#10;Description automatically generated">
            <a:extLst>
              <a:ext uri="{FF2B5EF4-FFF2-40B4-BE49-F238E27FC236}">
                <a16:creationId xmlns:a16="http://schemas.microsoft.com/office/drawing/2014/main" id="{FF6DF704-A90B-4D62-8913-8F29E4EC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817" y="1566863"/>
            <a:ext cx="5970777" cy="4452938"/>
          </a:xfrm>
          <a:prstGeom prst="rect">
            <a:avLst/>
          </a:prstGeom>
        </p:spPr>
      </p:pic>
      <p:sp>
        <p:nvSpPr>
          <p:cNvPr id="4" name="TextBox 3">
            <a:extLst>
              <a:ext uri="{FF2B5EF4-FFF2-40B4-BE49-F238E27FC236}">
                <a16:creationId xmlns:a16="http://schemas.microsoft.com/office/drawing/2014/main" id="{04DE010B-F9EB-4D05-89D5-3F762E87C843}"/>
              </a:ext>
            </a:extLst>
          </p:cNvPr>
          <p:cNvSpPr txBox="1"/>
          <p:nvPr/>
        </p:nvSpPr>
        <p:spPr>
          <a:xfrm>
            <a:off x="5562600" y="5943601"/>
            <a:ext cx="4267200" cy="276999"/>
          </a:xfrm>
          <a:prstGeom prst="rect">
            <a:avLst/>
          </a:prstGeom>
          <a:noFill/>
        </p:spPr>
        <p:txBody>
          <a:bodyPr wrap="square" rtlCol="0">
            <a:spAutoFit/>
          </a:bodyPr>
          <a:lstStyle/>
          <a:p>
            <a:r>
              <a:rPr lang="en-US" sz="1200" dirty="0">
                <a:solidFill>
                  <a:srgbClr val="211D1E"/>
                </a:solidFill>
                <a:latin typeface="Arial" panose="020B0604020202020204" pitchFamily="34" charset="0"/>
                <a:cs typeface="Arial" panose="020B0604020202020204" pitchFamily="34" charset="0"/>
              </a:rPr>
              <a:t>Image courtesy of: </a:t>
            </a:r>
            <a:r>
              <a:rPr lang="en-US" sz="1200" dirty="0">
                <a:latin typeface="Arial" panose="020B0604020202020204" pitchFamily="34" charset="0"/>
                <a:cs typeface="Arial" panose="020B0604020202020204" pitchFamily="34" charset="0"/>
                <a:hlinkClick r:id="rId4"/>
              </a:rPr>
              <a:t>www.census.gov</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3403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31CE-AF87-44E2-A8AD-E211B2D78B75}"/>
              </a:ext>
            </a:extLst>
          </p:cNvPr>
          <p:cNvSpPr>
            <a:spLocks noGrp="1"/>
          </p:cNvSpPr>
          <p:nvPr>
            <p:ph type="title"/>
          </p:nvPr>
        </p:nvSpPr>
        <p:spPr/>
        <p:txBody>
          <a:bodyPr>
            <a:normAutofit fontScale="90000"/>
          </a:bodyPr>
          <a:lstStyle/>
          <a:p>
            <a:r>
              <a:rPr lang="en-US" dirty="0"/>
              <a:t>What Is Resilience?</a:t>
            </a:r>
          </a:p>
        </p:txBody>
      </p:sp>
      <p:sp>
        <p:nvSpPr>
          <p:cNvPr id="3" name="Content Placeholder 2">
            <a:extLst>
              <a:ext uri="{FF2B5EF4-FFF2-40B4-BE49-F238E27FC236}">
                <a16:creationId xmlns:a16="http://schemas.microsoft.com/office/drawing/2014/main" id="{F1CA5293-F859-4F61-A3FA-FBE58689155B}"/>
              </a:ext>
            </a:extLst>
          </p:cNvPr>
          <p:cNvSpPr>
            <a:spLocks noGrp="1"/>
          </p:cNvSpPr>
          <p:nvPr>
            <p:ph type="body" sz="quarter" idx="10"/>
          </p:nvPr>
        </p:nvSpPr>
        <p:spPr>
          <a:xfrm>
            <a:off x="609600" y="1447800"/>
            <a:ext cx="4641669" cy="4953000"/>
          </a:xfrm>
        </p:spPr>
        <p:txBody>
          <a:bodyPr>
            <a:normAutofit/>
          </a:bodyPr>
          <a:lstStyle/>
          <a:p>
            <a:pPr marL="0" indent="0">
              <a:lnSpc>
                <a:spcPct val="150000"/>
              </a:lnSpc>
              <a:buNone/>
            </a:pPr>
            <a:r>
              <a:rPr lang="en-US" sz="1600" dirty="0"/>
              <a:t>There are several definitions of resilience. The Urban Land Institute (ULI) defines resilience as “the ability to prepare and plan for, absorb, recover from, and more successfully adapt to adverse events.” </a:t>
            </a:r>
          </a:p>
          <a:p>
            <a:pPr marL="0" indent="0">
              <a:lnSpc>
                <a:spcPct val="150000"/>
              </a:lnSpc>
              <a:buNone/>
            </a:pPr>
            <a:endParaRPr lang="en-US" sz="1600" dirty="0"/>
          </a:p>
          <a:p>
            <a:pPr marL="0" indent="0">
              <a:lnSpc>
                <a:spcPct val="150000"/>
              </a:lnSpc>
              <a:buNone/>
            </a:pPr>
            <a:r>
              <a:rPr lang="en-US" sz="1600" dirty="0"/>
              <a:t>Basically, addressing changes in the environment, whether the changes are natural or man-made, requires actions to mitigate their negative effects and adapt to those changes. </a:t>
            </a:r>
          </a:p>
        </p:txBody>
      </p:sp>
      <p:pic>
        <p:nvPicPr>
          <p:cNvPr id="6" name="Picture 5" descr="A close up of a logo&#10;&#10;Description automatically generated">
            <a:extLst>
              <a:ext uri="{FF2B5EF4-FFF2-40B4-BE49-F238E27FC236}">
                <a16:creationId xmlns:a16="http://schemas.microsoft.com/office/drawing/2014/main" id="{EB9663C0-CC7B-4263-B977-23199B96F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284" y="1828800"/>
            <a:ext cx="6179911" cy="3333750"/>
          </a:xfrm>
          <a:prstGeom prst="rect">
            <a:avLst/>
          </a:prstGeom>
        </p:spPr>
      </p:pic>
    </p:spTree>
    <p:extLst>
      <p:ext uri="{BB962C8B-B14F-4D97-AF65-F5344CB8AC3E}">
        <p14:creationId xmlns:p14="http://schemas.microsoft.com/office/powerpoint/2010/main" val="90690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31CE-AF87-44E2-A8AD-E211B2D78B75}"/>
              </a:ext>
            </a:extLst>
          </p:cNvPr>
          <p:cNvSpPr>
            <a:spLocks noGrp="1"/>
          </p:cNvSpPr>
          <p:nvPr>
            <p:ph type="title"/>
          </p:nvPr>
        </p:nvSpPr>
        <p:spPr/>
        <p:txBody>
          <a:bodyPr>
            <a:normAutofit fontScale="90000"/>
          </a:bodyPr>
          <a:lstStyle/>
          <a:p>
            <a:r>
              <a:rPr lang="en-US" dirty="0"/>
              <a:t>Resilience and Sustainability</a:t>
            </a:r>
          </a:p>
        </p:txBody>
      </p:sp>
      <p:sp>
        <p:nvSpPr>
          <p:cNvPr id="3" name="Content Placeholder 2">
            <a:extLst>
              <a:ext uri="{FF2B5EF4-FFF2-40B4-BE49-F238E27FC236}">
                <a16:creationId xmlns:a16="http://schemas.microsoft.com/office/drawing/2014/main" id="{F1CA5293-F859-4F61-A3FA-FBE58689155B}"/>
              </a:ext>
            </a:extLst>
          </p:cNvPr>
          <p:cNvSpPr>
            <a:spLocks noGrp="1"/>
          </p:cNvSpPr>
          <p:nvPr>
            <p:ph type="body" sz="quarter" idx="10"/>
          </p:nvPr>
        </p:nvSpPr>
        <p:spPr>
          <a:xfrm>
            <a:off x="609600" y="1447800"/>
            <a:ext cx="4680857" cy="4953000"/>
          </a:xfrm>
        </p:spPr>
        <p:txBody>
          <a:bodyPr>
            <a:normAutofit fontScale="62500" lnSpcReduction="20000"/>
          </a:bodyPr>
          <a:lstStyle/>
          <a:p>
            <a:pPr marL="0" indent="0">
              <a:lnSpc>
                <a:spcPct val="150000"/>
              </a:lnSpc>
              <a:buNone/>
            </a:pPr>
            <a:r>
              <a:rPr lang="en-US" sz="2500" dirty="0"/>
              <a:t>For a building to be sustainable, one must consider potential for future use and reuse and design for long-service life with minimal maintenance costs. </a:t>
            </a:r>
          </a:p>
          <a:p>
            <a:pPr marL="0" indent="0">
              <a:lnSpc>
                <a:spcPct val="150000"/>
              </a:lnSpc>
              <a:buNone/>
            </a:pPr>
            <a:endParaRPr lang="en-US" sz="2500" dirty="0"/>
          </a:p>
          <a:p>
            <a:pPr marL="0" indent="0">
              <a:lnSpc>
                <a:spcPct val="150000"/>
              </a:lnSpc>
              <a:buNone/>
            </a:pPr>
            <a:r>
              <a:rPr lang="en-US" sz="2500" dirty="0"/>
              <a:t>There is significant guidance on reducing environmental impacts with green building codes and rating systems such as LEED, International Green Construction Code (</a:t>
            </a:r>
            <a:r>
              <a:rPr lang="en-US" sz="2500" dirty="0" err="1"/>
              <a:t>IgCC</a:t>
            </a:r>
            <a:r>
              <a:rPr lang="en-US" sz="2500" dirty="0"/>
              <a:t>), Green Globes, among others. But the guidance for designing a building to adapt to and mitigate the effects of natural hazards are now only beginning to take shape.</a:t>
            </a:r>
          </a:p>
          <a:p>
            <a:endParaRPr lang="en-US" dirty="0"/>
          </a:p>
        </p:txBody>
      </p:sp>
      <p:pic>
        <p:nvPicPr>
          <p:cNvPr id="6" name="Picture 5">
            <a:extLst>
              <a:ext uri="{FF2B5EF4-FFF2-40B4-BE49-F238E27FC236}">
                <a16:creationId xmlns:a16="http://schemas.microsoft.com/office/drawing/2014/main" id="{EB9663C0-CC7B-4263-B977-23199B96F2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27992" y="1828800"/>
            <a:ext cx="6130495" cy="3333750"/>
          </a:xfrm>
          <a:prstGeom prst="rect">
            <a:avLst/>
          </a:prstGeom>
        </p:spPr>
      </p:pic>
    </p:spTree>
    <p:extLst>
      <p:ext uri="{BB962C8B-B14F-4D97-AF65-F5344CB8AC3E}">
        <p14:creationId xmlns:p14="http://schemas.microsoft.com/office/powerpoint/2010/main" val="173929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31CE-AF87-44E2-A8AD-E211B2D78B75}"/>
              </a:ext>
            </a:extLst>
          </p:cNvPr>
          <p:cNvSpPr>
            <a:spLocks noGrp="1"/>
          </p:cNvSpPr>
          <p:nvPr>
            <p:ph type="title"/>
          </p:nvPr>
        </p:nvSpPr>
        <p:spPr/>
        <p:txBody>
          <a:bodyPr>
            <a:normAutofit fontScale="90000"/>
          </a:bodyPr>
          <a:lstStyle/>
          <a:p>
            <a:r>
              <a:rPr lang="en-US" dirty="0"/>
              <a:t>Evolution to Resilience Based Design</a:t>
            </a:r>
          </a:p>
        </p:txBody>
      </p:sp>
      <p:sp>
        <p:nvSpPr>
          <p:cNvPr id="3" name="Text Placeholder 2">
            <a:extLst>
              <a:ext uri="{FF2B5EF4-FFF2-40B4-BE49-F238E27FC236}">
                <a16:creationId xmlns:a16="http://schemas.microsoft.com/office/drawing/2014/main" id="{F6D91F16-3635-4505-BFE4-25BFB7E6CEF8}"/>
              </a:ext>
            </a:extLst>
          </p:cNvPr>
          <p:cNvSpPr>
            <a:spLocks noGrp="1"/>
          </p:cNvSpPr>
          <p:nvPr>
            <p:ph type="body" sz="quarter" idx="10"/>
          </p:nvPr>
        </p:nvSpPr>
        <p:spPr/>
        <p:txBody>
          <a:bodyPr/>
          <a:lstStyle/>
          <a:p>
            <a:endParaRPr lang="en-US"/>
          </a:p>
        </p:txBody>
      </p:sp>
      <p:graphicFrame>
        <p:nvGraphicFramePr>
          <p:cNvPr id="7" name="Diagram 6">
            <a:extLst>
              <a:ext uri="{FF2B5EF4-FFF2-40B4-BE49-F238E27FC236}">
                <a16:creationId xmlns:a16="http://schemas.microsoft.com/office/drawing/2014/main" id="{AE7AD465-8A69-497F-B4D5-6478200727AC}"/>
              </a:ext>
            </a:extLst>
          </p:cNvPr>
          <p:cNvGraphicFramePr/>
          <p:nvPr/>
        </p:nvGraphicFramePr>
        <p:xfrm>
          <a:off x="604805" y="1960602"/>
          <a:ext cx="11602277" cy="4042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85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6FDF5C-38C7-4F4A-A19D-6B8A3AB44AEA}"/>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9635"/>
          <a:stretch/>
        </p:blipFill>
        <p:spPr>
          <a:xfrm>
            <a:off x="0" y="1215189"/>
            <a:ext cx="12193592" cy="5642811"/>
          </a:xfrm>
          <a:prstGeom prst="rect">
            <a:avLst/>
          </a:prstGeom>
        </p:spPr>
      </p:pic>
      <p:sp>
        <p:nvSpPr>
          <p:cNvPr id="2" name="Title 1">
            <a:extLst>
              <a:ext uri="{FF2B5EF4-FFF2-40B4-BE49-F238E27FC236}">
                <a16:creationId xmlns:a16="http://schemas.microsoft.com/office/drawing/2014/main" id="{721ADBCC-9049-4FD6-ABC0-A2B0D6261476}"/>
              </a:ext>
            </a:extLst>
          </p:cNvPr>
          <p:cNvSpPr>
            <a:spLocks noGrp="1"/>
          </p:cNvSpPr>
          <p:nvPr>
            <p:ph type="title"/>
          </p:nvPr>
        </p:nvSpPr>
        <p:spPr/>
        <p:txBody>
          <a:bodyPr vert="horz" lIns="91440" tIns="45720" rIns="91440" bIns="45720" rtlCol="0" anchor="ctr">
            <a:noAutofit/>
          </a:bodyPr>
          <a:lstStyle/>
          <a:p>
            <a:pPr defTabSz="914400">
              <a:lnSpc>
                <a:spcPct val="90000"/>
              </a:lnSpc>
            </a:pPr>
            <a:r>
              <a:rPr lang="en-US" sz="5400" dirty="0"/>
              <a:t>Steps to Disaster Resilience</a:t>
            </a:r>
          </a:p>
        </p:txBody>
      </p:sp>
      <p:sp>
        <p:nvSpPr>
          <p:cNvPr id="11" name="TextBox 10">
            <a:extLst>
              <a:ext uri="{FF2B5EF4-FFF2-40B4-BE49-F238E27FC236}">
                <a16:creationId xmlns:a16="http://schemas.microsoft.com/office/drawing/2014/main" id="{361CFD15-FAC4-4D6A-AF1A-1E180DEEC4DC}"/>
              </a:ext>
            </a:extLst>
          </p:cNvPr>
          <p:cNvSpPr txBox="1"/>
          <p:nvPr/>
        </p:nvSpPr>
        <p:spPr>
          <a:xfrm>
            <a:off x="7591927" y="6597484"/>
            <a:ext cx="480060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a:t>
            </a:r>
            <a:r>
              <a:rPr lang="de-DE" sz="1200" dirty="0">
                <a:solidFill>
                  <a:schemeClr val="bg1"/>
                </a:solidFill>
                <a:latin typeface="Arial" panose="020B0604020202020204" pitchFamily="34" charset="0"/>
                <a:cs typeface="Arial" panose="020B0604020202020204" pitchFamily="34" charset="0"/>
              </a:rPr>
              <a:t>Robert Kaufmann/FEMA Photo by Robert Kaufmann</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88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4339-AE96-4C67-944B-192E346BE9F5}"/>
              </a:ext>
            </a:extLst>
          </p:cNvPr>
          <p:cNvSpPr>
            <a:spLocks noGrp="1"/>
          </p:cNvSpPr>
          <p:nvPr>
            <p:ph type="title"/>
          </p:nvPr>
        </p:nvSpPr>
        <p:spPr/>
        <p:txBody>
          <a:bodyPr>
            <a:noAutofit/>
          </a:bodyPr>
          <a:lstStyle/>
          <a:p>
            <a:r>
              <a:rPr lang="en-US" sz="4800" dirty="0"/>
              <a:t>About the Course</a:t>
            </a:r>
          </a:p>
        </p:txBody>
      </p:sp>
      <p:sp>
        <p:nvSpPr>
          <p:cNvPr id="3" name="Text Placeholder 2">
            <a:extLst>
              <a:ext uri="{FF2B5EF4-FFF2-40B4-BE49-F238E27FC236}">
                <a16:creationId xmlns:a16="http://schemas.microsoft.com/office/drawing/2014/main" id="{777901BA-6FF1-474B-ABE2-803692CBD4BA}"/>
              </a:ext>
            </a:extLst>
          </p:cNvPr>
          <p:cNvSpPr>
            <a:spLocks noGrp="1"/>
          </p:cNvSpPr>
          <p:nvPr>
            <p:ph type="body" sz="quarter" idx="10"/>
          </p:nvPr>
        </p:nvSpPr>
        <p:spPr>
          <a:xfrm>
            <a:off x="609600" y="1447800"/>
            <a:ext cx="10972800" cy="5410200"/>
          </a:xfrm>
        </p:spPr>
        <p:txBody>
          <a:bodyPr>
            <a:normAutofit/>
          </a:bodyPr>
          <a:lstStyle/>
          <a:p>
            <a:pPr marL="0" indent="0">
              <a:lnSpc>
                <a:spcPct val="120000"/>
              </a:lnSpc>
              <a:spcBef>
                <a:spcPts val="0"/>
              </a:spcBef>
              <a:spcAft>
                <a:spcPts val="1600"/>
              </a:spcAft>
              <a:buNone/>
            </a:pPr>
            <a:r>
              <a:rPr lang="en-US" sz="2800" b="1" dirty="0"/>
              <a:t>Learning Objectives </a:t>
            </a:r>
          </a:p>
          <a:p>
            <a:pPr>
              <a:lnSpc>
                <a:spcPct val="120000"/>
              </a:lnSpc>
              <a:spcBef>
                <a:spcPts val="0"/>
              </a:spcBef>
              <a:spcAft>
                <a:spcPts val="1600"/>
              </a:spcAft>
            </a:pPr>
            <a:r>
              <a:rPr lang="en-US" sz="2400" dirty="0"/>
              <a:t>Recognize the increased risks from natural hazards and how resilient construction can support long-term sustainability by addressing life safety and building functionality</a:t>
            </a:r>
          </a:p>
          <a:p>
            <a:pPr>
              <a:lnSpc>
                <a:spcPct val="120000"/>
              </a:lnSpc>
              <a:spcBef>
                <a:spcPts val="0"/>
              </a:spcBef>
              <a:spcAft>
                <a:spcPts val="1600"/>
              </a:spcAft>
            </a:pPr>
            <a:r>
              <a:rPr lang="en-US" sz="2400" dirty="0"/>
              <a:t>Identify approaches to mitigate the effects of natural hazards </a:t>
            </a:r>
          </a:p>
          <a:p>
            <a:pPr>
              <a:lnSpc>
                <a:spcPct val="120000"/>
              </a:lnSpc>
              <a:spcBef>
                <a:spcPts val="0"/>
              </a:spcBef>
              <a:spcAft>
                <a:spcPts val="1600"/>
              </a:spcAft>
            </a:pPr>
            <a:r>
              <a:rPr lang="en-US" sz="2400" dirty="0"/>
              <a:t>Underpin a community’s economic vitality and safety through natural hazard mitigation</a:t>
            </a:r>
          </a:p>
          <a:p>
            <a:pPr>
              <a:lnSpc>
                <a:spcPct val="120000"/>
              </a:lnSpc>
              <a:spcBef>
                <a:spcPts val="0"/>
              </a:spcBef>
              <a:spcAft>
                <a:spcPts val="1600"/>
              </a:spcAft>
            </a:pPr>
            <a:r>
              <a:rPr lang="en-US" sz="2400" dirty="0"/>
              <a:t>Demonstrate the importance of incorporating resilient standards in construction.</a:t>
            </a:r>
          </a:p>
        </p:txBody>
      </p:sp>
    </p:spTree>
    <p:extLst>
      <p:ext uri="{BB962C8B-B14F-4D97-AF65-F5344CB8AC3E}">
        <p14:creationId xmlns:p14="http://schemas.microsoft.com/office/powerpoint/2010/main" val="296878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3C68-2DE2-47A8-8B12-48B32872D859}"/>
              </a:ext>
            </a:extLst>
          </p:cNvPr>
          <p:cNvSpPr>
            <a:spLocks noGrp="1"/>
          </p:cNvSpPr>
          <p:nvPr>
            <p:ph type="title"/>
          </p:nvPr>
        </p:nvSpPr>
        <p:spPr/>
        <p:txBody>
          <a:bodyPr>
            <a:normAutofit fontScale="90000"/>
          </a:bodyPr>
          <a:lstStyle/>
          <a:p>
            <a:r>
              <a:rPr lang="en-US" dirty="0"/>
              <a:t>Steps to Disaster Resilience</a:t>
            </a:r>
          </a:p>
        </p:txBody>
      </p:sp>
      <p:sp>
        <p:nvSpPr>
          <p:cNvPr id="3" name="Content Placeholder 2">
            <a:extLst>
              <a:ext uri="{FF2B5EF4-FFF2-40B4-BE49-F238E27FC236}">
                <a16:creationId xmlns:a16="http://schemas.microsoft.com/office/drawing/2014/main" id="{820B47F0-B7FD-4082-99D1-FA48F854684C}"/>
              </a:ext>
            </a:extLst>
          </p:cNvPr>
          <p:cNvSpPr>
            <a:spLocks noGrp="1"/>
          </p:cNvSpPr>
          <p:nvPr>
            <p:ph type="body" sz="quarter" idx="10"/>
          </p:nvPr>
        </p:nvSpPr>
        <p:spPr/>
        <p:txBody>
          <a:bodyPr>
            <a:normAutofit/>
          </a:bodyPr>
          <a:lstStyle/>
          <a:p>
            <a:pPr marL="0" indent="0">
              <a:lnSpc>
                <a:spcPct val="130000"/>
              </a:lnSpc>
              <a:buNone/>
            </a:pPr>
            <a:r>
              <a:rPr lang="en-US" sz="1700" dirty="0"/>
              <a:t>The following are steps, combining both voluntary and mandatory mitigation strategies, to achieving disaster resilience:</a:t>
            </a:r>
          </a:p>
          <a:p>
            <a:pPr marL="342900" indent="-342900">
              <a:lnSpc>
                <a:spcPct val="130000"/>
              </a:lnSpc>
              <a:buFont typeface="+mj-lt"/>
              <a:buAutoNum type="arabicPeriod"/>
            </a:pPr>
            <a:r>
              <a:rPr lang="en-US" sz="1700" dirty="0"/>
              <a:t>Adopt Updated Building Codes</a:t>
            </a:r>
          </a:p>
          <a:p>
            <a:pPr marL="342900" indent="-342900">
              <a:lnSpc>
                <a:spcPct val="130000"/>
              </a:lnSpc>
              <a:buFont typeface="+mj-lt"/>
              <a:buAutoNum type="arabicPeriod"/>
            </a:pPr>
            <a:r>
              <a:rPr lang="en-US" sz="1700" dirty="0"/>
              <a:t>Adopt High Performance Building Standards</a:t>
            </a:r>
          </a:p>
          <a:p>
            <a:pPr marL="342900" indent="-342900">
              <a:lnSpc>
                <a:spcPct val="130000"/>
              </a:lnSpc>
              <a:buFont typeface="+mj-lt"/>
              <a:buAutoNum type="arabicPeriod"/>
            </a:pPr>
            <a:r>
              <a:rPr lang="en-US" sz="1700" dirty="0"/>
              <a:t>Incentivize Disaster Resilient Construction</a:t>
            </a:r>
          </a:p>
          <a:p>
            <a:pPr marL="342900" indent="-342900">
              <a:lnSpc>
                <a:spcPct val="130000"/>
              </a:lnSpc>
              <a:buFont typeface="+mj-lt"/>
              <a:buAutoNum type="arabicPeriod"/>
            </a:pPr>
            <a:r>
              <a:rPr lang="en-US" sz="1700" dirty="0"/>
              <a:t>Build with Robust Materials</a:t>
            </a:r>
          </a:p>
          <a:p>
            <a:endParaRPr lang="en-US" dirty="0"/>
          </a:p>
        </p:txBody>
      </p:sp>
      <p:pic>
        <p:nvPicPr>
          <p:cNvPr id="4" name="Picture 3" descr="A close up of a stop sign in front of a cloudy blue sky&#10;&#10;Description automatically generated">
            <a:extLst>
              <a:ext uri="{FF2B5EF4-FFF2-40B4-BE49-F238E27FC236}">
                <a16:creationId xmlns:a16="http://schemas.microsoft.com/office/drawing/2014/main" id="{22E746C5-812E-4C5E-9D97-90D1ECCF2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96201" y="2437251"/>
            <a:ext cx="3893497" cy="3767774"/>
          </a:xfrm>
          <a:prstGeom prst="rect">
            <a:avLst/>
          </a:prstGeom>
        </p:spPr>
      </p:pic>
    </p:spTree>
    <p:extLst>
      <p:ext uri="{BB962C8B-B14F-4D97-AF65-F5344CB8AC3E}">
        <p14:creationId xmlns:p14="http://schemas.microsoft.com/office/powerpoint/2010/main" val="61744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B579-D022-4AA8-9182-8955AA408793}"/>
              </a:ext>
            </a:extLst>
          </p:cNvPr>
          <p:cNvSpPr>
            <a:spLocks noGrp="1"/>
          </p:cNvSpPr>
          <p:nvPr>
            <p:ph type="title"/>
          </p:nvPr>
        </p:nvSpPr>
        <p:spPr/>
        <p:txBody>
          <a:bodyPr>
            <a:normAutofit fontScale="90000"/>
          </a:bodyPr>
          <a:lstStyle/>
          <a:p>
            <a:pPr marL="514350" indent="-514350">
              <a:buFont typeface="+mj-lt"/>
              <a:buAutoNum type="arabicPeriod"/>
            </a:pPr>
            <a:r>
              <a:rPr lang="en-US" dirty="0"/>
              <a:t>Adopt Updated Building Codes</a:t>
            </a:r>
          </a:p>
        </p:txBody>
      </p:sp>
      <p:sp>
        <p:nvSpPr>
          <p:cNvPr id="3" name="Content Placeholder 2">
            <a:extLst>
              <a:ext uri="{FF2B5EF4-FFF2-40B4-BE49-F238E27FC236}">
                <a16:creationId xmlns:a16="http://schemas.microsoft.com/office/drawing/2014/main" id="{1E0AD973-C63C-4159-88ED-92F8B9621F8F}"/>
              </a:ext>
            </a:extLst>
          </p:cNvPr>
          <p:cNvSpPr>
            <a:spLocks noGrp="1"/>
          </p:cNvSpPr>
          <p:nvPr>
            <p:ph type="body" sz="quarter" idx="10"/>
          </p:nvPr>
        </p:nvSpPr>
        <p:spPr>
          <a:xfrm>
            <a:off x="609600" y="1447800"/>
            <a:ext cx="5947954" cy="4953000"/>
          </a:xfrm>
        </p:spPr>
        <p:txBody>
          <a:bodyPr>
            <a:normAutofit fontScale="92500" lnSpcReduction="20000"/>
          </a:bodyPr>
          <a:lstStyle/>
          <a:p>
            <a:pPr marL="0" indent="0">
              <a:lnSpc>
                <a:spcPct val="150000"/>
              </a:lnSpc>
              <a:buNone/>
            </a:pPr>
            <a:r>
              <a:rPr lang="en-US" sz="1600" dirty="0"/>
              <a:t>A common misconception is that a new code-compliant building in the U.S. will be resilient against considerable damage after a major hazard event. </a:t>
            </a:r>
          </a:p>
          <a:p>
            <a:pPr marL="0" indent="0">
              <a:lnSpc>
                <a:spcPct val="150000"/>
              </a:lnSpc>
              <a:buNone/>
            </a:pPr>
            <a:endParaRPr lang="en-US" sz="1600" dirty="0"/>
          </a:p>
          <a:p>
            <a:pPr marL="0" indent="0">
              <a:lnSpc>
                <a:spcPct val="150000"/>
              </a:lnSpc>
              <a:buNone/>
            </a:pPr>
            <a:r>
              <a:rPr lang="en-US" sz="1600" dirty="0"/>
              <a:t>This is not always the case. The building code sets standards that guide design and construction of structures for minimum Life Safety, the first step towards resilience. </a:t>
            </a:r>
          </a:p>
          <a:p>
            <a:pPr marL="0" indent="0">
              <a:lnSpc>
                <a:spcPct val="150000"/>
              </a:lnSpc>
              <a:buNone/>
            </a:pPr>
            <a:endParaRPr lang="en-US" sz="1600" dirty="0"/>
          </a:p>
          <a:p>
            <a:pPr marL="0" indent="0">
              <a:lnSpc>
                <a:spcPct val="150000"/>
              </a:lnSpc>
              <a:buNone/>
            </a:pPr>
            <a:r>
              <a:rPr lang="en-US" sz="1600" dirty="0"/>
              <a:t>However, maintaining the functionality of structures after a disaster is also important and building codes do not address functionality effectively. </a:t>
            </a:r>
          </a:p>
          <a:p>
            <a:pPr marL="0" indent="0">
              <a:lnSpc>
                <a:spcPct val="150000"/>
              </a:lnSpc>
              <a:buNone/>
            </a:pPr>
            <a:endParaRPr lang="en-US" sz="1600" dirty="0"/>
          </a:p>
          <a:p>
            <a:pPr marL="0" indent="0">
              <a:lnSpc>
                <a:spcPct val="150000"/>
              </a:lnSpc>
              <a:buNone/>
            </a:pPr>
            <a:r>
              <a:rPr lang="en-US" sz="1600" dirty="0"/>
              <a:t>Sadly, special interest groups have convinced some state legislatures to reduce the stringency or limit the adoption of the latest building code.</a:t>
            </a:r>
          </a:p>
        </p:txBody>
      </p:sp>
      <p:pic>
        <p:nvPicPr>
          <p:cNvPr id="6" name="Picture 5">
            <a:extLst>
              <a:ext uri="{FF2B5EF4-FFF2-40B4-BE49-F238E27FC236}">
                <a16:creationId xmlns:a16="http://schemas.microsoft.com/office/drawing/2014/main" id="{91EAB83D-BDC4-4E56-B436-33A4A2B0DC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65139" y="1931608"/>
            <a:ext cx="4724559" cy="3974834"/>
          </a:xfrm>
          <a:prstGeom prst="rect">
            <a:avLst/>
          </a:prstGeom>
        </p:spPr>
      </p:pic>
    </p:spTree>
    <p:extLst>
      <p:ext uri="{BB962C8B-B14F-4D97-AF65-F5344CB8AC3E}">
        <p14:creationId xmlns:p14="http://schemas.microsoft.com/office/powerpoint/2010/main" val="286435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5501-B4B8-45A8-9FD7-E957C0BDACCE}"/>
              </a:ext>
            </a:extLst>
          </p:cNvPr>
          <p:cNvSpPr>
            <a:spLocks noGrp="1"/>
          </p:cNvSpPr>
          <p:nvPr>
            <p:ph type="title"/>
          </p:nvPr>
        </p:nvSpPr>
        <p:spPr/>
        <p:txBody>
          <a:bodyPr>
            <a:noAutofit/>
          </a:bodyPr>
          <a:lstStyle/>
          <a:p>
            <a:pPr marL="514350" indent="-514350">
              <a:buFont typeface="+mj-lt"/>
              <a:buAutoNum type="arabicPeriod" startAt="2"/>
            </a:pPr>
            <a:r>
              <a:rPr lang="en-US" sz="4400" dirty="0"/>
              <a:t>Adopt High Performance Building Standards</a:t>
            </a:r>
          </a:p>
        </p:txBody>
      </p:sp>
      <p:sp>
        <p:nvSpPr>
          <p:cNvPr id="3" name="Content Placeholder 2">
            <a:extLst>
              <a:ext uri="{FF2B5EF4-FFF2-40B4-BE49-F238E27FC236}">
                <a16:creationId xmlns:a16="http://schemas.microsoft.com/office/drawing/2014/main" id="{B8E6A6E2-AAEC-4103-908C-BBA93599B917}"/>
              </a:ext>
            </a:extLst>
          </p:cNvPr>
          <p:cNvSpPr>
            <a:spLocks noGrp="1"/>
          </p:cNvSpPr>
          <p:nvPr>
            <p:ph type="body" sz="quarter" idx="10"/>
          </p:nvPr>
        </p:nvSpPr>
        <p:spPr>
          <a:xfrm>
            <a:off x="609600" y="1447800"/>
            <a:ext cx="4801218" cy="4953000"/>
          </a:xfrm>
        </p:spPr>
        <p:txBody>
          <a:bodyPr>
            <a:normAutofit/>
          </a:bodyPr>
          <a:lstStyle/>
          <a:p>
            <a:pPr marL="0" indent="0">
              <a:lnSpc>
                <a:spcPct val="150000"/>
              </a:lnSpc>
              <a:buNone/>
            </a:pPr>
            <a:r>
              <a:rPr lang="en-US" sz="1800" dirty="0"/>
              <a:t>The following are programs and standards aimed at incorporating resilient building techniques into construction to provide an optimum level of protection against a variety of natural hazards:</a:t>
            </a:r>
          </a:p>
          <a:p>
            <a:pPr>
              <a:lnSpc>
                <a:spcPct val="150000"/>
              </a:lnSpc>
            </a:pPr>
            <a:r>
              <a:rPr lang="en-US" sz="1800" dirty="0"/>
              <a:t>Enhanced building codes</a:t>
            </a:r>
          </a:p>
          <a:p>
            <a:pPr>
              <a:lnSpc>
                <a:spcPct val="150000"/>
              </a:lnSpc>
            </a:pPr>
            <a:r>
              <a:rPr lang="en-US" sz="1800" dirty="0"/>
              <a:t>FORTIFIED for Safer Living and Safer Business</a:t>
            </a:r>
          </a:p>
          <a:p>
            <a:pPr>
              <a:lnSpc>
                <a:spcPct val="150000"/>
              </a:lnSpc>
            </a:pPr>
            <a:r>
              <a:rPr lang="en-US" sz="1800" dirty="0"/>
              <a:t>USRC Building Rating System</a:t>
            </a:r>
          </a:p>
          <a:p>
            <a:pPr>
              <a:lnSpc>
                <a:spcPct val="150000"/>
              </a:lnSpc>
            </a:pPr>
            <a:r>
              <a:rPr lang="en-US" sz="1800" dirty="0" err="1"/>
              <a:t>REDi</a:t>
            </a:r>
            <a:r>
              <a:rPr lang="en-US" sz="1800" dirty="0"/>
              <a:t> Rating System</a:t>
            </a:r>
          </a:p>
          <a:p>
            <a:pPr>
              <a:lnSpc>
                <a:spcPct val="150000"/>
              </a:lnSpc>
            </a:pPr>
            <a:r>
              <a:rPr lang="en-US" sz="1800" dirty="0" err="1"/>
              <a:t>RELi</a:t>
            </a:r>
            <a:r>
              <a:rPr lang="en-US" sz="1800" dirty="0"/>
              <a:t> Rating System for Resilience</a:t>
            </a:r>
          </a:p>
        </p:txBody>
      </p:sp>
      <p:pic>
        <p:nvPicPr>
          <p:cNvPr id="6" name="Picture 5">
            <a:extLst>
              <a:ext uri="{FF2B5EF4-FFF2-40B4-BE49-F238E27FC236}">
                <a16:creationId xmlns:a16="http://schemas.microsoft.com/office/drawing/2014/main" id="{E7631E67-96F3-4741-8E55-12212819E8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4210" y="1600201"/>
            <a:ext cx="4801218" cy="4572000"/>
          </a:xfrm>
          <a:prstGeom prst="rect">
            <a:avLst/>
          </a:prstGeom>
        </p:spPr>
      </p:pic>
      <p:sp>
        <p:nvSpPr>
          <p:cNvPr id="7" name="TextBox 6">
            <a:extLst>
              <a:ext uri="{FF2B5EF4-FFF2-40B4-BE49-F238E27FC236}">
                <a16:creationId xmlns:a16="http://schemas.microsoft.com/office/drawing/2014/main" id="{A22BD845-F1B6-4BAA-8632-FB5AD0ABFD97}"/>
              </a:ext>
            </a:extLst>
          </p:cNvPr>
          <p:cNvSpPr txBox="1"/>
          <p:nvPr/>
        </p:nvSpPr>
        <p:spPr>
          <a:xfrm>
            <a:off x="6944210" y="5895202"/>
            <a:ext cx="419100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a:t>
            </a:r>
            <a:r>
              <a:rPr lang="it-IT" sz="1200" dirty="0">
                <a:solidFill>
                  <a:schemeClr val="bg1"/>
                </a:solidFill>
                <a:latin typeface="Arial" panose="020B0604020202020204" pitchFamily="34" charset="0"/>
                <a:cs typeface="Arial" panose="020B0604020202020204" pitchFamily="34" charset="0"/>
              </a:rPr>
              <a:t>RapidEye/iStock</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89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D50-560B-4CA1-9655-5F5BD74260CD}"/>
              </a:ext>
            </a:extLst>
          </p:cNvPr>
          <p:cNvSpPr>
            <a:spLocks noGrp="1"/>
          </p:cNvSpPr>
          <p:nvPr>
            <p:ph type="title"/>
          </p:nvPr>
        </p:nvSpPr>
        <p:spPr/>
        <p:txBody>
          <a:bodyPr>
            <a:noAutofit/>
          </a:bodyPr>
          <a:lstStyle/>
          <a:p>
            <a:pPr marL="514350" indent="-514350">
              <a:buFont typeface="+mj-lt"/>
              <a:buAutoNum type="arabicPeriod" startAt="2"/>
            </a:pPr>
            <a:r>
              <a:rPr lang="en-US" sz="4400" dirty="0"/>
              <a:t>Adopt High Performance Building Standards</a:t>
            </a:r>
          </a:p>
        </p:txBody>
      </p:sp>
      <p:sp>
        <p:nvSpPr>
          <p:cNvPr id="3" name="Content Placeholder 2">
            <a:extLst>
              <a:ext uri="{FF2B5EF4-FFF2-40B4-BE49-F238E27FC236}">
                <a16:creationId xmlns:a16="http://schemas.microsoft.com/office/drawing/2014/main" id="{831C0817-84F1-49B1-99FC-48A105FD1BE7}"/>
              </a:ext>
            </a:extLst>
          </p:cNvPr>
          <p:cNvSpPr>
            <a:spLocks noGrp="1"/>
          </p:cNvSpPr>
          <p:nvPr>
            <p:ph type="body" sz="quarter" idx="10"/>
          </p:nvPr>
        </p:nvSpPr>
        <p:spPr>
          <a:xfrm>
            <a:off x="609600" y="1447800"/>
            <a:ext cx="7006046" cy="4953000"/>
          </a:xfrm>
        </p:spPr>
        <p:txBody>
          <a:bodyPr>
            <a:normAutofit lnSpcReduction="10000"/>
          </a:bodyPr>
          <a:lstStyle/>
          <a:p>
            <a:pPr marL="0" indent="0">
              <a:lnSpc>
                <a:spcPct val="130000"/>
              </a:lnSpc>
              <a:buNone/>
            </a:pPr>
            <a:r>
              <a:rPr lang="en-US" sz="1600" dirty="0"/>
              <a:t>Enhanced building codes can be developed and adopted through the building code appendices. The appendices are provided in the International Building Code (IBC) and the International Residential Code (IRC) to offer supplemental criteria to the provisions in the main chapters of the code.</a:t>
            </a:r>
          </a:p>
          <a:p>
            <a:pPr marL="0" indent="0">
              <a:lnSpc>
                <a:spcPct val="130000"/>
              </a:lnSpc>
              <a:buNone/>
            </a:pPr>
            <a:endParaRPr lang="en-US" sz="1600" dirty="0"/>
          </a:p>
          <a:p>
            <a:pPr marL="0" indent="0">
              <a:lnSpc>
                <a:spcPct val="130000"/>
              </a:lnSpc>
              <a:buNone/>
            </a:pPr>
            <a:r>
              <a:rPr lang="en-US" sz="1600" dirty="0"/>
              <a:t>After damaging windstorms in 2008, the Georgia Department of Community Affairs created the Disaster Resilient Building Construction (DRBC) appendices to the IBC and IRC, which form the basis for the Georgia State Building Code. </a:t>
            </a:r>
          </a:p>
          <a:p>
            <a:pPr marL="0" indent="0">
              <a:lnSpc>
                <a:spcPct val="130000"/>
              </a:lnSpc>
              <a:buNone/>
            </a:pPr>
            <a:endParaRPr lang="en-US" sz="1600" dirty="0"/>
          </a:p>
          <a:p>
            <a:pPr marL="0" indent="0">
              <a:lnSpc>
                <a:spcPct val="130000"/>
              </a:lnSpc>
              <a:buNone/>
            </a:pPr>
            <a:r>
              <a:rPr lang="en-US" sz="1600" dirty="0"/>
              <a:t>The DRBC appendices offer an affordable, flexible, and simplified approach to improving resiliency at the local level. Local jurisdictions can adopt the complete appendices to improve building resiliency against flooding and high winds, or they can adopt select sections that apply to specific hazards in their geographic area. </a:t>
            </a:r>
          </a:p>
          <a:p>
            <a:endParaRPr lang="en-US" sz="1600" dirty="0"/>
          </a:p>
        </p:txBody>
      </p:sp>
      <p:pic>
        <p:nvPicPr>
          <p:cNvPr id="6" name="Picture 5" descr="A screenshot of a cell phone&#10;&#10;Description automatically generated">
            <a:extLst>
              <a:ext uri="{FF2B5EF4-FFF2-40B4-BE49-F238E27FC236}">
                <a16:creationId xmlns:a16="http://schemas.microsoft.com/office/drawing/2014/main" id="{B581F0D3-015C-4C3A-B62E-A17CAF8AB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772" y="1574409"/>
            <a:ext cx="3657600" cy="4724400"/>
          </a:xfrm>
          <a:prstGeom prst="rect">
            <a:avLst/>
          </a:prstGeom>
        </p:spPr>
      </p:pic>
    </p:spTree>
    <p:extLst>
      <p:ext uri="{BB962C8B-B14F-4D97-AF65-F5344CB8AC3E}">
        <p14:creationId xmlns:p14="http://schemas.microsoft.com/office/powerpoint/2010/main" val="368014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945071D-6B43-4FD1-9443-BACE3E3C150A}"/>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0BD50-560B-4CA1-9655-5F5BD74260CD}"/>
              </a:ext>
            </a:extLst>
          </p:cNvPr>
          <p:cNvSpPr>
            <a:spLocks noGrp="1"/>
          </p:cNvSpPr>
          <p:nvPr>
            <p:ph type="title"/>
          </p:nvPr>
        </p:nvSpPr>
        <p:spPr/>
        <p:txBody>
          <a:bodyPr>
            <a:noAutofit/>
          </a:bodyPr>
          <a:lstStyle/>
          <a:p>
            <a:pPr marL="514350" indent="-514350">
              <a:buFont typeface="+mj-lt"/>
              <a:buAutoNum type="arabicPeriod" startAt="2"/>
            </a:pPr>
            <a:r>
              <a:rPr lang="en-US" sz="4400" dirty="0"/>
              <a:t>Adopt High Performance Building Standards</a:t>
            </a:r>
          </a:p>
        </p:txBody>
      </p:sp>
      <p:pic>
        <p:nvPicPr>
          <p:cNvPr id="6" name="Picture 5">
            <a:extLst>
              <a:ext uri="{FF2B5EF4-FFF2-40B4-BE49-F238E27FC236}">
                <a16:creationId xmlns:a16="http://schemas.microsoft.com/office/drawing/2014/main" id="{B581F0D3-015C-4C3A-B62E-A17CAF8AB717}"/>
              </a:ext>
            </a:extLst>
          </p:cNvPr>
          <p:cNvPicPr>
            <a:picLocks noChangeAspect="1"/>
          </p:cNvPicPr>
          <p:nvPr/>
        </p:nvPicPr>
        <p:blipFill rotWithShape="1">
          <a:blip r:embed="rId3">
            <a:extLst>
              <a:ext uri="{28A0092B-C50C-407E-A947-70E740481C1C}">
                <a14:useLocalDpi xmlns:a14="http://schemas.microsoft.com/office/drawing/2010/main" val="0"/>
              </a:ext>
            </a:extLst>
          </a:blip>
          <a:srcRect r="23053" b="-164"/>
          <a:stretch/>
        </p:blipFill>
        <p:spPr>
          <a:xfrm>
            <a:off x="4277123" y="1670515"/>
            <a:ext cx="3637753" cy="4735390"/>
          </a:xfrm>
          <a:prstGeom prst="rect">
            <a:avLst/>
          </a:prstGeom>
        </p:spPr>
      </p:pic>
      <p:grpSp>
        <p:nvGrpSpPr>
          <p:cNvPr id="28" name="Group 27">
            <a:extLst>
              <a:ext uri="{FF2B5EF4-FFF2-40B4-BE49-F238E27FC236}">
                <a16:creationId xmlns:a16="http://schemas.microsoft.com/office/drawing/2014/main" id="{BA3DD8B3-D809-4355-9366-FFDB7D70CD6A}"/>
              </a:ext>
            </a:extLst>
          </p:cNvPr>
          <p:cNvGrpSpPr/>
          <p:nvPr/>
        </p:nvGrpSpPr>
        <p:grpSpPr>
          <a:xfrm>
            <a:off x="8079826" y="4038210"/>
            <a:ext cx="2797952" cy="1355573"/>
            <a:chOff x="2534501" y="707557"/>
            <a:chExt cx="2797952" cy="1355573"/>
          </a:xfrm>
        </p:grpSpPr>
        <p:sp>
          <p:nvSpPr>
            <p:cNvPr id="29" name="TextBox 28">
              <a:extLst>
                <a:ext uri="{FF2B5EF4-FFF2-40B4-BE49-F238E27FC236}">
                  <a16:creationId xmlns:a16="http://schemas.microsoft.com/office/drawing/2014/main" id="{4B310E3C-E266-4206-A825-C5DF5D9A6297}"/>
                </a:ext>
              </a:extLst>
            </p:cNvPr>
            <p:cNvSpPr txBox="1"/>
            <p:nvPr/>
          </p:nvSpPr>
          <p:spPr>
            <a:xfrm rot="20679235">
              <a:off x="2598338" y="1082396"/>
              <a:ext cx="2672757" cy="732958"/>
            </a:xfrm>
            <a:prstGeom prst="rect">
              <a:avLst/>
            </a:prstGeom>
            <a:solidFill>
              <a:srgbClr val="FFFFFF"/>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0000"/>
                  </a:solidFill>
                  <a:effectLst/>
                  <a:uLnTx/>
                  <a:uFillTx/>
                  <a:latin typeface="Arial Narrow" panose="020B0606020202030204" pitchFamily="34" charset="0"/>
                  <a:cs typeface="Arial" panose="020B0604020202020204" pitchFamily="34" charset="0"/>
                </a:rPr>
                <a:t>COMING SOON!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A5A5A5">
                      <a:lumMod val="50000"/>
                    </a:srgbClr>
                  </a:solidFill>
                  <a:effectLst/>
                  <a:uLnTx/>
                  <a:uFillTx/>
                  <a:latin typeface="Arial Narrow" panose="020B0606020202030204" pitchFamily="34" charset="0"/>
                  <a:cs typeface="Arial" panose="020B0604020202020204" pitchFamily="34" charset="0"/>
                </a:rPr>
                <a:t>ICC 605: Standard for Residential Construction in Regions with Wildfire Hazard</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675" b="1" i="0" u="none" strike="noStrike" kern="0" cap="none" spc="0" normalizeH="0" baseline="0" noProof="0" dirty="0">
                  <a:ln>
                    <a:noFill/>
                  </a:ln>
                  <a:solidFill>
                    <a:srgbClr val="A5A5A5">
                      <a:lumMod val="50000"/>
                    </a:srgbClr>
                  </a:solidFill>
                  <a:effectLst/>
                  <a:uLnTx/>
                  <a:uFillTx/>
                  <a:latin typeface="Arial Narrow" panose="020B0606020202030204" pitchFamily="34" charset="0"/>
                  <a:cs typeface="Arial" panose="020B0604020202020204" pitchFamily="34" charset="0"/>
                </a:rPr>
                <a: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Calibri" panose="020F0502020204030204"/>
                </a:rPr>
                <a:t> </a:t>
              </a:r>
            </a:p>
          </p:txBody>
        </p:sp>
        <p:grpSp>
          <p:nvGrpSpPr>
            <p:cNvPr id="30" name="Group 29">
              <a:extLst>
                <a:ext uri="{FF2B5EF4-FFF2-40B4-BE49-F238E27FC236}">
                  <a16:creationId xmlns:a16="http://schemas.microsoft.com/office/drawing/2014/main" id="{74A7916E-98BB-4542-A958-E216CFDEFBEA}"/>
                </a:ext>
              </a:extLst>
            </p:cNvPr>
            <p:cNvGrpSpPr/>
            <p:nvPr/>
          </p:nvGrpSpPr>
          <p:grpSpPr>
            <a:xfrm>
              <a:off x="2534501" y="707557"/>
              <a:ext cx="2797952" cy="1355573"/>
              <a:chOff x="5414451" y="35628"/>
              <a:chExt cx="3730603" cy="1807430"/>
            </a:xfrm>
          </p:grpSpPr>
          <p:cxnSp>
            <p:nvCxnSpPr>
              <p:cNvPr id="31" name="Straight Connector 30">
                <a:extLst>
                  <a:ext uri="{FF2B5EF4-FFF2-40B4-BE49-F238E27FC236}">
                    <a16:creationId xmlns:a16="http://schemas.microsoft.com/office/drawing/2014/main" id="{68DC8F85-48E1-46F1-A973-2224A565369D}"/>
                  </a:ext>
                </a:extLst>
              </p:cNvPr>
              <p:cNvCxnSpPr>
                <a:cxnSpLocks/>
              </p:cNvCxnSpPr>
              <p:nvPr/>
            </p:nvCxnSpPr>
            <p:spPr>
              <a:xfrm rot="19899235">
                <a:off x="5450453" y="142803"/>
                <a:ext cx="3435920" cy="761343"/>
              </a:xfrm>
              <a:prstGeom prst="line">
                <a:avLst/>
              </a:prstGeom>
              <a:noFill/>
              <a:ln w="19050" cap="flat" cmpd="sng" algn="ctr">
                <a:solidFill>
                  <a:srgbClr val="000000"/>
                </a:solidFill>
                <a:prstDash val="solid"/>
                <a:miter lim="800000"/>
              </a:ln>
              <a:effectLst/>
            </p:spPr>
          </p:cxnSp>
          <p:cxnSp>
            <p:nvCxnSpPr>
              <p:cNvPr id="32" name="Straight Connector 31">
                <a:extLst>
                  <a:ext uri="{FF2B5EF4-FFF2-40B4-BE49-F238E27FC236}">
                    <a16:creationId xmlns:a16="http://schemas.microsoft.com/office/drawing/2014/main" id="{EAA46D33-1708-45CB-B752-35AD81CC8A6A}"/>
                  </a:ext>
                </a:extLst>
              </p:cNvPr>
              <p:cNvCxnSpPr>
                <a:cxnSpLocks/>
              </p:cNvCxnSpPr>
              <p:nvPr/>
            </p:nvCxnSpPr>
            <p:spPr>
              <a:xfrm rot="19899235" flipH="1">
                <a:off x="5414451" y="1022766"/>
                <a:ext cx="260562" cy="820292"/>
              </a:xfrm>
              <a:prstGeom prst="line">
                <a:avLst/>
              </a:prstGeom>
              <a:noFill/>
              <a:ln w="19050" cap="flat" cmpd="sng" algn="ctr">
                <a:solidFill>
                  <a:srgbClr val="000000"/>
                </a:solidFill>
                <a:prstDash val="solid"/>
                <a:miter lim="800000"/>
              </a:ln>
              <a:effectLst/>
            </p:spPr>
          </p:cxnSp>
          <p:cxnSp>
            <p:nvCxnSpPr>
              <p:cNvPr id="33" name="Straight Connector 32">
                <a:extLst>
                  <a:ext uri="{FF2B5EF4-FFF2-40B4-BE49-F238E27FC236}">
                    <a16:creationId xmlns:a16="http://schemas.microsoft.com/office/drawing/2014/main" id="{B42F28F7-83B1-41C4-B3A8-BE7CB0E0DBC6}"/>
                  </a:ext>
                </a:extLst>
              </p:cNvPr>
              <p:cNvCxnSpPr>
                <a:cxnSpLocks/>
              </p:cNvCxnSpPr>
              <p:nvPr/>
            </p:nvCxnSpPr>
            <p:spPr>
              <a:xfrm rot="19899235" flipH="1">
                <a:off x="8889607" y="35628"/>
                <a:ext cx="210940" cy="955258"/>
              </a:xfrm>
              <a:prstGeom prst="line">
                <a:avLst/>
              </a:prstGeom>
              <a:noFill/>
              <a:ln w="19050" cap="flat" cmpd="sng" algn="ctr">
                <a:solidFill>
                  <a:srgbClr val="000000"/>
                </a:solidFill>
                <a:prstDash val="solid"/>
                <a:miter lim="800000"/>
              </a:ln>
              <a:effectLst/>
            </p:spPr>
          </p:cxnSp>
          <p:cxnSp>
            <p:nvCxnSpPr>
              <p:cNvPr id="34" name="Straight Connector 33">
                <a:extLst>
                  <a:ext uri="{FF2B5EF4-FFF2-40B4-BE49-F238E27FC236}">
                    <a16:creationId xmlns:a16="http://schemas.microsoft.com/office/drawing/2014/main" id="{6CD79B95-76C2-48E5-A76C-DB52AC1E6904}"/>
                  </a:ext>
                </a:extLst>
              </p:cNvPr>
              <p:cNvCxnSpPr>
                <a:cxnSpLocks/>
              </p:cNvCxnSpPr>
              <p:nvPr/>
            </p:nvCxnSpPr>
            <p:spPr>
              <a:xfrm rot="19899235">
                <a:off x="6225422" y="1342987"/>
                <a:ext cx="853654" cy="331070"/>
              </a:xfrm>
              <a:prstGeom prst="line">
                <a:avLst/>
              </a:prstGeom>
              <a:noFill/>
              <a:ln w="19050" cap="flat" cmpd="sng" algn="ctr">
                <a:solidFill>
                  <a:srgbClr val="000000"/>
                </a:solidFill>
                <a:prstDash val="solid"/>
                <a:miter lim="800000"/>
              </a:ln>
              <a:effectLst/>
            </p:spPr>
          </p:cxnSp>
          <p:cxnSp>
            <p:nvCxnSpPr>
              <p:cNvPr id="35" name="Straight Connector 34">
                <a:extLst>
                  <a:ext uri="{FF2B5EF4-FFF2-40B4-BE49-F238E27FC236}">
                    <a16:creationId xmlns:a16="http://schemas.microsoft.com/office/drawing/2014/main" id="{D4416685-131C-48A0-910D-21942CC5D097}"/>
                  </a:ext>
                </a:extLst>
              </p:cNvPr>
              <p:cNvCxnSpPr>
                <a:cxnSpLocks/>
              </p:cNvCxnSpPr>
              <p:nvPr/>
            </p:nvCxnSpPr>
            <p:spPr>
              <a:xfrm rot="19899235">
                <a:off x="8704847" y="1047149"/>
                <a:ext cx="440207" cy="43667"/>
              </a:xfrm>
              <a:prstGeom prst="line">
                <a:avLst/>
              </a:prstGeom>
              <a:noFill/>
              <a:ln w="19050" cap="flat" cmpd="sng" algn="ctr">
                <a:solidFill>
                  <a:srgbClr val="000000"/>
                </a:solidFill>
                <a:prstDash val="solid"/>
                <a:miter lim="800000"/>
              </a:ln>
              <a:effectLst/>
            </p:spPr>
          </p:cxnSp>
          <p:cxnSp>
            <p:nvCxnSpPr>
              <p:cNvPr id="36" name="Straight Connector 35">
                <a:extLst>
                  <a:ext uri="{FF2B5EF4-FFF2-40B4-BE49-F238E27FC236}">
                    <a16:creationId xmlns:a16="http://schemas.microsoft.com/office/drawing/2014/main" id="{DB465045-01B9-4848-AC9D-342242F1BBE3}"/>
                  </a:ext>
                </a:extLst>
              </p:cNvPr>
              <p:cNvCxnSpPr>
                <a:cxnSpLocks/>
              </p:cNvCxnSpPr>
              <p:nvPr/>
            </p:nvCxnSpPr>
            <p:spPr>
              <a:xfrm rot="19899235">
                <a:off x="5586302" y="1703261"/>
                <a:ext cx="642276" cy="1"/>
              </a:xfrm>
              <a:prstGeom prst="line">
                <a:avLst/>
              </a:prstGeom>
              <a:noFill/>
              <a:ln w="19050" cap="flat" cmpd="sng" algn="ctr">
                <a:solidFill>
                  <a:srgbClr val="000000"/>
                </a:solidFill>
                <a:prstDash val="solid"/>
                <a:miter lim="800000"/>
              </a:ln>
              <a:effectLst/>
            </p:spPr>
          </p:cxnSp>
          <p:cxnSp>
            <p:nvCxnSpPr>
              <p:cNvPr id="37" name="Straight Connector 36">
                <a:extLst>
                  <a:ext uri="{FF2B5EF4-FFF2-40B4-BE49-F238E27FC236}">
                    <a16:creationId xmlns:a16="http://schemas.microsoft.com/office/drawing/2014/main" id="{7AD5DF79-9493-4364-9200-3B3A2B1A17C4}"/>
                  </a:ext>
                </a:extLst>
              </p:cNvPr>
              <p:cNvCxnSpPr>
                <a:cxnSpLocks/>
              </p:cNvCxnSpPr>
              <p:nvPr/>
            </p:nvCxnSpPr>
            <p:spPr>
              <a:xfrm rot="19899235">
                <a:off x="7044252" y="1279838"/>
                <a:ext cx="802162" cy="62673"/>
              </a:xfrm>
              <a:prstGeom prst="line">
                <a:avLst/>
              </a:prstGeom>
              <a:noFill/>
              <a:ln w="19050" cap="flat" cmpd="sng" algn="ctr">
                <a:solidFill>
                  <a:srgbClr val="000000"/>
                </a:solidFill>
                <a:prstDash val="solid"/>
                <a:miter lim="800000"/>
              </a:ln>
              <a:effectLst/>
            </p:spPr>
          </p:cxnSp>
          <p:cxnSp>
            <p:nvCxnSpPr>
              <p:cNvPr id="38" name="Straight Connector 37">
                <a:extLst>
                  <a:ext uri="{FF2B5EF4-FFF2-40B4-BE49-F238E27FC236}">
                    <a16:creationId xmlns:a16="http://schemas.microsoft.com/office/drawing/2014/main" id="{62F9FFFB-DD36-4E6A-96A1-D12D5AD0D3B6}"/>
                  </a:ext>
                </a:extLst>
              </p:cNvPr>
              <p:cNvCxnSpPr>
                <a:cxnSpLocks/>
              </p:cNvCxnSpPr>
              <p:nvPr/>
            </p:nvCxnSpPr>
            <p:spPr>
              <a:xfrm rot="19899235">
                <a:off x="7873144" y="938158"/>
                <a:ext cx="796013" cy="441527"/>
              </a:xfrm>
              <a:prstGeom prst="line">
                <a:avLst/>
              </a:prstGeom>
              <a:noFill/>
              <a:ln w="19050" cap="flat" cmpd="sng" algn="ctr">
                <a:solidFill>
                  <a:srgbClr val="000000"/>
                </a:solidFill>
                <a:prstDash val="solid"/>
                <a:miter lim="800000"/>
              </a:ln>
              <a:effectLst/>
            </p:spPr>
          </p:cxnSp>
        </p:grpSp>
      </p:grpSp>
    </p:spTree>
    <p:extLst>
      <p:ext uri="{BB962C8B-B14F-4D97-AF65-F5344CB8AC3E}">
        <p14:creationId xmlns:p14="http://schemas.microsoft.com/office/powerpoint/2010/main" val="419301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2E22-52B6-4525-8616-3B3637C0BD18}"/>
              </a:ext>
            </a:extLst>
          </p:cNvPr>
          <p:cNvSpPr>
            <a:spLocks noGrp="1"/>
          </p:cNvSpPr>
          <p:nvPr>
            <p:ph type="title"/>
          </p:nvPr>
        </p:nvSpPr>
        <p:spPr/>
        <p:txBody>
          <a:bodyPr>
            <a:noAutofit/>
          </a:bodyPr>
          <a:lstStyle/>
          <a:p>
            <a:pPr marL="514350" indent="-514350">
              <a:buFont typeface="+mj-lt"/>
              <a:buAutoNum type="arabicPeriod" startAt="2"/>
            </a:pPr>
            <a:r>
              <a:rPr lang="en-US" sz="4400" dirty="0"/>
              <a:t>Adopt High Performance Building Standards</a:t>
            </a:r>
          </a:p>
        </p:txBody>
      </p:sp>
      <p:sp>
        <p:nvSpPr>
          <p:cNvPr id="3" name="Content Placeholder 2">
            <a:extLst>
              <a:ext uri="{FF2B5EF4-FFF2-40B4-BE49-F238E27FC236}">
                <a16:creationId xmlns:a16="http://schemas.microsoft.com/office/drawing/2014/main" id="{BB519127-9B28-4452-89EE-ED6B090DE304}"/>
              </a:ext>
            </a:extLst>
          </p:cNvPr>
          <p:cNvSpPr>
            <a:spLocks noGrp="1"/>
          </p:cNvSpPr>
          <p:nvPr>
            <p:ph type="body" sz="quarter" idx="10"/>
          </p:nvPr>
        </p:nvSpPr>
        <p:spPr>
          <a:xfrm>
            <a:off x="609600" y="1447800"/>
            <a:ext cx="4824549" cy="4953000"/>
          </a:xfrm>
        </p:spPr>
        <p:txBody>
          <a:bodyPr>
            <a:normAutofit/>
          </a:bodyPr>
          <a:lstStyle/>
          <a:p>
            <a:pPr marL="0" indent="0">
              <a:lnSpc>
                <a:spcPct val="130000"/>
              </a:lnSpc>
              <a:buNone/>
            </a:pPr>
            <a:r>
              <a:rPr lang="en-US" sz="1600" dirty="0"/>
              <a:t>The FORTIFIED for Safer Living and Safer Business are programs of the Insurance Institute for Business and Home Safety (IBHS). </a:t>
            </a:r>
          </a:p>
          <a:p>
            <a:pPr marL="0" indent="0">
              <a:lnSpc>
                <a:spcPct val="130000"/>
              </a:lnSpc>
              <a:buNone/>
            </a:pPr>
            <a:endParaRPr lang="en-US" sz="1600" dirty="0"/>
          </a:p>
          <a:p>
            <a:pPr marL="0" indent="0">
              <a:lnSpc>
                <a:spcPct val="130000"/>
              </a:lnSpc>
              <a:buNone/>
            </a:pPr>
            <a:r>
              <a:rPr lang="en-US" sz="1600" dirty="0"/>
              <a:t>The program provides enhanced design criteria relative to code minimum and the necessary construction and inspection oversight to ensure high performing structures that are truly disaster resilient. </a:t>
            </a:r>
          </a:p>
          <a:p>
            <a:pPr marL="0" indent="0">
              <a:lnSpc>
                <a:spcPct val="130000"/>
              </a:lnSpc>
              <a:buNone/>
            </a:pPr>
            <a:endParaRPr lang="en-US" sz="1600" dirty="0"/>
          </a:p>
          <a:p>
            <a:pPr marL="0" indent="0">
              <a:lnSpc>
                <a:spcPct val="130000"/>
              </a:lnSpc>
              <a:buNone/>
            </a:pPr>
            <a:r>
              <a:rPr lang="en-US" sz="1600" dirty="0"/>
              <a:t>The IBHS is a not-for-profit applied research and communications organization supported by the insurance industry.</a:t>
            </a:r>
          </a:p>
        </p:txBody>
      </p:sp>
      <p:pic>
        <p:nvPicPr>
          <p:cNvPr id="6" name="Picture 5" descr="A picture containing clipart&#10;&#10;Description automatically generated">
            <a:extLst>
              <a:ext uri="{FF2B5EF4-FFF2-40B4-BE49-F238E27FC236}">
                <a16:creationId xmlns:a16="http://schemas.microsoft.com/office/drawing/2014/main" id="{AAB3572B-818F-42B8-91FC-49369B6C3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541" y="2466975"/>
            <a:ext cx="5981700" cy="2838450"/>
          </a:xfrm>
          <a:prstGeom prst="rect">
            <a:avLst/>
          </a:prstGeom>
        </p:spPr>
      </p:pic>
    </p:spTree>
    <p:extLst>
      <p:ext uri="{BB962C8B-B14F-4D97-AF65-F5344CB8AC3E}">
        <p14:creationId xmlns:p14="http://schemas.microsoft.com/office/powerpoint/2010/main" val="50491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37D5-32C1-4CB5-905A-16FC6403EFDE}"/>
              </a:ext>
            </a:extLst>
          </p:cNvPr>
          <p:cNvSpPr>
            <a:spLocks noGrp="1"/>
          </p:cNvSpPr>
          <p:nvPr>
            <p:ph type="title"/>
          </p:nvPr>
        </p:nvSpPr>
        <p:spPr/>
        <p:txBody>
          <a:bodyPr>
            <a:noAutofit/>
          </a:bodyPr>
          <a:lstStyle/>
          <a:p>
            <a:pPr marL="514350" indent="-514350">
              <a:buFont typeface="+mj-lt"/>
              <a:buAutoNum type="arabicPeriod" startAt="2"/>
            </a:pPr>
            <a:r>
              <a:rPr lang="en-US" sz="4400" dirty="0"/>
              <a:t>Adopt High Performance Building Standards</a:t>
            </a:r>
          </a:p>
        </p:txBody>
      </p:sp>
      <p:sp>
        <p:nvSpPr>
          <p:cNvPr id="3" name="Content Placeholder 2">
            <a:extLst>
              <a:ext uri="{FF2B5EF4-FFF2-40B4-BE49-F238E27FC236}">
                <a16:creationId xmlns:a16="http://schemas.microsoft.com/office/drawing/2014/main" id="{9D680DC4-3040-42FA-9E64-1BECF37EBA18}"/>
              </a:ext>
            </a:extLst>
          </p:cNvPr>
          <p:cNvSpPr>
            <a:spLocks noGrp="1"/>
          </p:cNvSpPr>
          <p:nvPr>
            <p:ph type="body" sz="quarter" idx="10"/>
          </p:nvPr>
        </p:nvSpPr>
        <p:spPr>
          <a:xfrm>
            <a:off x="609600" y="1447800"/>
            <a:ext cx="5294811" cy="4953000"/>
          </a:xfrm>
        </p:spPr>
        <p:txBody>
          <a:bodyPr>
            <a:normAutofit fontScale="92500" lnSpcReduction="20000"/>
          </a:bodyPr>
          <a:lstStyle/>
          <a:p>
            <a:pPr marL="0" indent="0">
              <a:lnSpc>
                <a:spcPct val="150000"/>
              </a:lnSpc>
              <a:buNone/>
            </a:pPr>
            <a:r>
              <a:rPr lang="en-US" sz="1500" dirty="0"/>
              <a:t>The U.S. Resiliency Council (USRC) is a national organization dedicated to improving the sustainability and resiliency of buildings during earthquakes and other natural hazards. </a:t>
            </a:r>
          </a:p>
          <a:p>
            <a:pPr marL="0" indent="0">
              <a:lnSpc>
                <a:spcPct val="150000"/>
              </a:lnSpc>
              <a:buNone/>
            </a:pPr>
            <a:endParaRPr lang="en-US" sz="1500" dirty="0"/>
          </a:p>
          <a:p>
            <a:pPr marL="0" indent="0">
              <a:lnSpc>
                <a:spcPct val="150000"/>
              </a:lnSpc>
              <a:buNone/>
            </a:pPr>
            <a:r>
              <a:rPr lang="en-US" sz="1500" dirty="0"/>
              <a:t>The performance-based USRC Building Rating System assigns one to five stars along the dimensions of Safety, Damage, expressed as repair cost, and Recovery, expressed as time to regain basic function. </a:t>
            </a:r>
          </a:p>
          <a:p>
            <a:pPr marL="0" indent="0">
              <a:lnSpc>
                <a:spcPct val="150000"/>
              </a:lnSpc>
              <a:buNone/>
            </a:pPr>
            <a:endParaRPr lang="en-US" sz="1500" dirty="0"/>
          </a:p>
          <a:p>
            <a:pPr marL="0" indent="0">
              <a:lnSpc>
                <a:spcPct val="150000"/>
              </a:lnSpc>
              <a:buNone/>
            </a:pPr>
            <a:r>
              <a:rPr lang="en-US" sz="1500" dirty="0"/>
              <a:t>Certified buildings are expected to perform in a manner that will preserve life safety of the occupants, limit damage to repairable levels, and allow functional recovery within a reasonable time period after a major seismic event.</a:t>
            </a:r>
          </a:p>
          <a:p>
            <a:pPr marL="0" indent="0">
              <a:lnSpc>
                <a:spcPct val="150000"/>
              </a:lnSpc>
              <a:buNone/>
            </a:pPr>
            <a:endParaRPr lang="en-US" sz="1500" dirty="0"/>
          </a:p>
          <a:p>
            <a:pPr marL="0" indent="0">
              <a:lnSpc>
                <a:spcPct val="150000"/>
              </a:lnSpc>
              <a:buNone/>
            </a:pPr>
            <a:r>
              <a:rPr lang="en-US" sz="1500" dirty="0"/>
              <a:t>USRC has a rating system for earthquakes and is working on other hazards.</a:t>
            </a:r>
          </a:p>
        </p:txBody>
      </p:sp>
      <p:pic>
        <p:nvPicPr>
          <p:cNvPr id="6" name="Picture 5" descr="A screenshot of a cell phone&#10;&#10;Description automatically generated">
            <a:extLst>
              <a:ext uri="{FF2B5EF4-FFF2-40B4-BE49-F238E27FC236}">
                <a16:creationId xmlns:a16="http://schemas.microsoft.com/office/drawing/2014/main" id="{C2066ABD-DD71-4D2B-9AA8-A39FA31E2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667" y="1454944"/>
            <a:ext cx="4981575" cy="1343025"/>
          </a:xfrm>
          <a:prstGeom prst="rect">
            <a:avLst/>
          </a:prstGeom>
        </p:spPr>
      </p:pic>
      <p:pic>
        <p:nvPicPr>
          <p:cNvPr id="5" name="Picture 4">
            <a:extLst>
              <a:ext uri="{FF2B5EF4-FFF2-40B4-BE49-F238E27FC236}">
                <a16:creationId xmlns:a16="http://schemas.microsoft.com/office/drawing/2014/main" id="{5C395535-157C-43A5-99E5-EC4AF9BAC7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61506" y="3050055"/>
            <a:ext cx="6130495" cy="3333750"/>
          </a:xfrm>
          <a:prstGeom prst="rect">
            <a:avLst/>
          </a:prstGeom>
        </p:spPr>
      </p:pic>
    </p:spTree>
    <p:extLst>
      <p:ext uri="{BB962C8B-B14F-4D97-AF65-F5344CB8AC3E}">
        <p14:creationId xmlns:p14="http://schemas.microsoft.com/office/powerpoint/2010/main" val="33057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4ADD-B0CE-41DD-B820-69D7DA9645F1}"/>
              </a:ext>
            </a:extLst>
          </p:cNvPr>
          <p:cNvSpPr>
            <a:spLocks noGrp="1"/>
          </p:cNvSpPr>
          <p:nvPr>
            <p:ph type="title"/>
          </p:nvPr>
        </p:nvSpPr>
        <p:spPr/>
        <p:txBody>
          <a:bodyPr>
            <a:noAutofit/>
          </a:bodyPr>
          <a:lstStyle/>
          <a:p>
            <a:pPr marL="514350" indent="-514350">
              <a:buFont typeface="+mj-lt"/>
              <a:buAutoNum type="arabicPeriod" startAt="2"/>
            </a:pPr>
            <a:r>
              <a:rPr lang="en-US" sz="4000" dirty="0"/>
              <a:t>Adopt High Performance Building Standards: </a:t>
            </a:r>
            <a:br>
              <a:rPr lang="en-US" sz="4000" dirty="0"/>
            </a:br>
            <a:r>
              <a:rPr lang="en-US" sz="4000" dirty="0"/>
              <a:t>The </a:t>
            </a:r>
            <a:r>
              <a:rPr lang="en-US" sz="4000" dirty="0" err="1"/>
              <a:t>REDi</a:t>
            </a:r>
            <a:r>
              <a:rPr lang="en-US" sz="4000" dirty="0"/>
              <a:t> Rating System </a:t>
            </a:r>
          </a:p>
        </p:txBody>
      </p:sp>
      <p:sp>
        <p:nvSpPr>
          <p:cNvPr id="3" name="Content Placeholder 2">
            <a:extLst>
              <a:ext uri="{FF2B5EF4-FFF2-40B4-BE49-F238E27FC236}">
                <a16:creationId xmlns:a16="http://schemas.microsoft.com/office/drawing/2014/main" id="{D81657D2-44B0-41F8-BA91-F7D60C8CC794}"/>
              </a:ext>
            </a:extLst>
          </p:cNvPr>
          <p:cNvSpPr>
            <a:spLocks noGrp="1"/>
          </p:cNvSpPr>
          <p:nvPr>
            <p:ph type="body" sz="quarter" idx="10"/>
          </p:nvPr>
        </p:nvSpPr>
        <p:spPr/>
        <p:txBody>
          <a:bodyPr>
            <a:normAutofit/>
          </a:bodyPr>
          <a:lstStyle/>
          <a:p>
            <a:pPr marL="0" indent="0">
              <a:lnSpc>
                <a:spcPct val="150000"/>
              </a:lnSpc>
              <a:buNone/>
            </a:pPr>
            <a:r>
              <a:rPr lang="en-US" sz="1600" dirty="0"/>
              <a:t>The </a:t>
            </a:r>
            <a:r>
              <a:rPr lang="en-US" sz="1600" dirty="0" err="1"/>
              <a:t>REDi</a:t>
            </a:r>
            <a:r>
              <a:rPr lang="en-US" sz="1600" dirty="0"/>
              <a:t> (Resilience-based Earthquake Design Initiative) Rating System is a set of specific design performance criteria which aims to minimize building damage and promote contingency planning for utility disruption and other threats to functional recovery. The success of the resulting design in meeting specific monetary loss and recovery time is demonstrated by performing a modified FEMA P-58 loss assessment developed specifically for </a:t>
            </a:r>
            <a:r>
              <a:rPr lang="en-US" sz="1600" dirty="0" err="1"/>
              <a:t>REDi</a:t>
            </a:r>
            <a:r>
              <a:rPr lang="en-US" sz="1600" dirty="0"/>
              <a:t>.</a:t>
            </a:r>
          </a:p>
          <a:p>
            <a:pPr marL="0" indent="0">
              <a:lnSpc>
                <a:spcPct val="150000"/>
              </a:lnSpc>
              <a:buNone/>
            </a:pPr>
            <a:endParaRPr lang="en-US" sz="1600" dirty="0"/>
          </a:p>
          <a:p>
            <a:pPr marL="0" indent="0">
              <a:lnSpc>
                <a:spcPct val="150000"/>
              </a:lnSpc>
              <a:buNone/>
            </a:pPr>
            <a:r>
              <a:rPr lang="en-US" sz="1600" dirty="0"/>
              <a:t>The </a:t>
            </a:r>
            <a:r>
              <a:rPr lang="en-US" sz="1600" dirty="0" err="1"/>
              <a:t>RELi</a:t>
            </a:r>
            <a:r>
              <a:rPr lang="en-US" sz="1600" dirty="0"/>
              <a:t> standard is a point-based system recently adopted by the U.S. Green Building Council (USGBC). It includes many LEED-centric credits along with risk mitigation credits at the building and neighborhood scale. The intent is to provide greater adaptability and resilience to weather and other natural hazards in the built environment as a compliment to LEED. USGBC is currently refining </a:t>
            </a:r>
            <a:r>
              <a:rPr lang="en-US" sz="1600" dirty="0" err="1"/>
              <a:t>RELi</a:t>
            </a:r>
            <a:r>
              <a:rPr lang="en-US" sz="1600" dirty="0"/>
              <a:t> to provide a comprehensive list of resilient design criteria.</a:t>
            </a:r>
          </a:p>
        </p:txBody>
      </p:sp>
    </p:spTree>
    <p:extLst>
      <p:ext uri="{BB962C8B-B14F-4D97-AF65-F5344CB8AC3E}">
        <p14:creationId xmlns:p14="http://schemas.microsoft.com/office/powerpoint/2010/main" val="8340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806E-0D2B-47DC-BD7A-72ACB15DE8B5}"/>
              </a:ext>
            </a:extLst>
          </p:cNvPr>
          <p:cNvSpPr>
            <a:spLocks noGrp="1"/>
          </p:cNvSpPr>
          <p:nvPr>
            <p:ph type="title"/>
          </p:nvPr>
        </p:nvSpPr>
        <p:spPr/>
        <p:txBody>
          <a:bodyPr>
            <a:noAutofit/>
          </a:bodyPr>
          <a:lstStyle/>
          <a:p>
            <a:pPr marL="514350" indent="-514350">
              <a:buFont typeface="+mj-lt"/>
              <a:buAutoNum type="arabicPeriod" startAt="3"/>
            </a:pPr>
            <a:r>
              <a:rPr lang="en-US" sz="4400" dirty="0"/>
              <a:t>Incentivize Disaster Resilient Construction</a:t>
            </a:r>
          </a:p>
        </p:txBody>
      </p:sp>
      <p:sp>
        <p:nvSpPr>
          <p:cNvPr id="3" name="Content Placeholder 2">
            <a:extLst>
              <a:ext uri="{FF2B5EF4-FFF2-40B4-BE49-F238E27FC236}">
                <a16:creationId xmlns:a16="http://schemas.microsoft.com/office/drawing/2014/main" id="{33116F05-0DCB-469B-A48E-1C784DE299E1}"/>
              </a:ext>
            </a:extLst>
          </p:cNvPr>
          <p:cNvSpPr>
            <a:spLocks noGrp="1"/>
          </p:cNvSpPr>
          <p:nvPr>
            <p:ph type="body" sz="quarter" idx="10"/>
          </p:nvPr>
        </p:nvSpPr>
        <p:spPr>
          <a:xfrm>
            <a:off x="444137" y="1447800"/>
            <a:ext cx="4036423" cy="4953000"/>
          </a:xfrm>
        </p:spPr>
        <p:txBody>
          <a:bodyPr>
            <a:noAutofit/>
          </a:bodyPr>
          <a:lstStyle/>
          <a:p>
            <a:pPr marL="0" indent="0">
              <a:lnSpc>
                <a:spcPct val="130000"/>
              </a:lnSpc>
              <a:buNone/>
            </a:pPr>
            <a:r>
              <a:rPr lang="en-US" sz="1600" dirty="0"/>
              <a:t>According to Munich RE, insurance companies took a $135 billion hit from natural disasters experienced around the globe in 2017. </a:t>
            </a:r>
          </a:p>
          <a:p>
            <a:pPr marL="0" indent="0">
              <a:lnSpc>
                <a:spcPct val="130000"/>
              </a:lnSpc>
              <a:buNone/>
            </a:pPr>
            <a:endParaRPr lang="en-US" sz="1600" dirty="0"/>
          </a:p>
          <a:p>
            <a:pPr marL="0" indent="0">
              <a:lnSpc>
                <a:spcPct val="130000"/>
              </a:lnSpc>
              <a:buNone/>
            </a:pPr>
            <a:r>
              <a:rPr lang="en-US" sz="1600" dirty="0"/>
              <a:t>Half of all losses were in the U.S., and North America representing 83 percent of all insured losses last year. </a:t>
            </a:r>
          </a:p>
          <a:p>
            <a:pPr marL="0" indent="0">
              <a:lnSpc>
                <a:spcPct val="130000"/>
              </a:lnSpc>
              <a:buNone/>
            </a:pPr>
            <a:endParaRPr lang="en-US" sz="1600" dirty="0"/>
          </a:p>
          <a:p>
            <a:pPr marL="0" indent="0">
              <a:lnSpc>
                <a:spcPct val="130000"/>
              </a:lnSpc>
              <a:buNone/>
            </a:pPr>
            <a:r>
              <a:rPr lang="en-US" sz="1600" dirty="0"/>
              <a:t>The three successive Atlantic hurricanes—Harvey, Irma, and Maria—cost major U.S. insurers at least $14.5 billion. This made it the costliest year ever for insurers.</a:t>
            </a:r>
          </a:p>
        </p:txBody>
      </p:sp>
      <p:pic>
        <p:nvPicPr>
          <p:cNvPr id="6" name="Picture 5" descr="A close up of a piece of paper&#10;&#10;Description automatically generated">
            <a:extLst>
              <a:ext uri="{FF2B5EF4-FFF2-40B4-BE49-F238E27FC236}">
                <a16:creationId xmlns:a16="http://schemas.microsoft.com/office/drawing/2014/main" id="{45E4A39F-C077-471F-9C9C-E950A4F80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954" y="1600200"/>
            <a:ext cx="6858000" cy="4572000"/>
          </a:xfrm>
          <a:prstGeom prst="rect">
            <a:avLst/>
          </a:prstGeom>
        </p:spPr>
      </p:pic>
      <p:sp>
        <p:nvSpPr>
          <p:cNvPr id="5" name="TextBox 4">
            <a:extLst>
              <a:ext uri="{FF2B5EF4-FFF2-40B4-BE49-F238E27FC236}">
                <a16:creationId xmlns:a16="http://schemas.microsoft.com/office/drawing/2014/main" id="{A1D181CB-73EB-4BB9-9FE1-626CB6FC6588}"/>
              </a:ext>
            </a:extLst>
          </p:cNvPr>
          <p:cNvSpPr txBox="1"/>
          <p:nvPr/>
        </p:nvSpPr>
        <p:spPr>
          <a:xfrm>
            <a:off x="8382000" y="5896374"/>
            <a:ext cx="3176954" cy="275827"/>
          </a:xfrm>
          <a:prstGeom prst="rect">
            <a:avLst/>
          </a:prstGeom>
          <a:noFill/>
        </p:spPr>
        <p:txBody>
          <a:bodyPr wrap="square" rtlCol="0">
            <a:spAutoFit/>
          </a:bodyPr>
          <a:lstStyle/>
          <a:p>
            <a:pPr algn="r"/>
            <a:r>
              <a:rPr lang="en-US" sz="1200" dirty="0">
                <a:solidFill>
                  <a:srgbClr val="211D1E"/>
                </a:solidFill>
                <a:latin typeface="Arial" panose="020B0604020202020204" pitchFamily="34" charset="0"/>
                <a:cs typeface="Arial" panose="020B0604020202020204" pitchFamily="34" charset="0"/>
              </a:rPr>
              <a:t>Photo credit: Rawpixel.com/Shutterstock</a:t>
            </a:r>
          </a:p>
        </p:txBody>
      </p:sp>
    </p:spTree>
    <p:extLst>
      <p:ext uri="{BB962C8B-B14F-4D97-AF65-F5344CB8AC3E}">
        <p14:creationId xmlns:p14="http://schemas.microsoft.com/office/powerpoint/2010/main" val="320497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D8D5-3769-4094-A779-61EAADA9A299}"/>
              </a:ext>
            </a:extLst>
          </p:cNvPr>
          <p:cNvSpPr>
            <a:spLocks noGrp="1"/>
          </p:cNvSpPr>
          <p:nvPr>
            <p:ph type="title"/>
          </p:nvPr>
        </p:nvSpPr>
        <p:spPr/>
        <p:txBody>
          <a:bodyPr>
            <a:noAutofit/>
          </a:bodyPr>
          <a:lstStyle/>
          <a:p>
            <a:pPr marL="514350" indent="-514350">
              <a:buFont typeface="+mj-lt"/>
              <a:buAutoNum type="arabicPeriod" startAt="3"/>
            </a:pPr>
            <a:r>
              <a:rPr lang="en-US" sz="4400" dirty="0"/>
              <a:t>Incentivize Disaster Resilient Construction</a:t>
            </a:r>
          </a:p>
        </p:txBody>
      </p:sp>
      <p:sp>
        <p:nvSpPr>
          <p:cNvPr id="3" name="Content Placeholder 2">
            <a:extLst>
              <a:ext uri="{FF2B5EF4-FFF2-40B4-BE49-F238E27FC236}">
                <a16:creationId xmlns:a16="http://schemas.microsoft.com/office/drawing/2014/main" id="{E9739BB5-3F73-4A85-9748-80ABC7AFC2C6}"/>
              </a:ext>
            </a:extLst>
          </p:cNvPr>
          <p:cNvSpPr>
            <a:spLocks noGrp="1"/>
          </p:cNvSpPr>
          <p:nvPr>
            <p:ph type="body" sz="quarter" idx="10"/>
          </p:nvPr>
        </p:nvSpPr>
        <p:spPr>
          <a:xfrm>
            <a:off x="609600" y="1447800"/>
            <a:ext cx="3857897" cy="4953000"/>
          </a:xfrm>
        </p:spPr>
        <p:txBody>
          <a:bodyPr>
            <a:normAutofit fontScale="77500" lnSpcReduction="20000"/>
          </a:bodyPr>
          <a:lstStyle/>
          <a:p>
            <a:pPr marL="0" indent="0">
              <a:lnSpc>
                <a:spcPct val="150000"/>
              </a:lnSpc>
              <a:buNone/>
            </a:pPr>
            <a:r>
              <a:rPr lang="en-US" sz="2100" dirty="0"/>
              <a:t>Resilient buildings reduce the risks associated with property insurance. States can encourage building owners to build resilient structures by legislating insurance premium reductions to all policy-holders if they build to specific resilient design criteria. </a:t>
            </a:r>
          </a:p>
          <a:p>
            <a:pPr marL="0" indent="0">
              <a:lnSpc>
                <a:spcPct val="150000"/>
              </a:lnSpc>
              <a:buNone/>
            </a:pPr>
            <a:endParaRPr lang="en-US" sz="2100" dirty="0"/>
          </a:p>
          <a:p>
            <a:pPr marL="0" indent="0">
              <a:lnSpc>
                <a:spcPct val="150000"/>
              </a:lnSpc>
              <a:buNone/>
            </a:pPr>
            <a:r>
              <a:rPr lang="en-US" sz="2100" dirty="0"/>
              <a:t>Alabama, Georgia, Mississippi, North Carolina, and Oklahoma have enacted such laws. These states now require insurers to lower the cost of property insurance for building to the IBHS FORTIFIED standard.</a:t>
            </a:r>
          </a:p>
        </p:txBody>
      </p:sp>
      <p:pic>
        <p:nvPicPr>
          <p:cNvPr id="6" name="Picture 5" descr="A close up of a map&#10;&#10;Description automatically generated">
            <a:extLst>
              <a:ext uri="{FF2B5EF4-FFF2-40B4-BE49-F238E27FC236}">
                <a16:creationId xmlns:a16="http://schemas.microsoft.com/office/drawing/2014/main" id="{8E913AFE-F2D3-4AD8-A9D3-CAEE4C3FC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584" y="1600200"/>
            <a:ext cx="6924675" cy="4572000"/>
          </a:xfrm>
          <a:prstGeom prst="rect">
            <a:avLst/>
          </a:prstGeom>
        </p:spPr>
      </p:pic>
    </p:spTree>
    <p:extLst>
      <p:ext uri="{BB962C8B-B14F-4D97-AF65-F5344CB8AC3E}">
        <p14:creationId xmlns:p14="http://schemas.microsoft.com/office/powerpoint/2010/main" val="22216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A4F3-A864-4784-B77F-5049D335575C}"/>
              </a:ext>
            </a:extLst>
          </p:cNvPr>
          <p:cNvSpPr>
            <a:spLocks noGrp="1"/>
          </p:cNvSpPr>
          <p:nvPr>
            <p:ph type="title"/>
          </p:nvPr>
        </p:nvSpPr>
        <p:spPr/>
        <p:txBody>
          <a:bodyPr>
            <a:normAutofit fontScale="90000"/>
          </a:bodyPr>
          <a:lstStyle/>
          <a:p>
            <a:r>
              <a:rPr lang="en-US" dirty="0"/>
              <a:t>Contents</a:t>
            </a:r>
          </a:p>
        </p:txBody>
      </p:sp>
      <p:sp>
        <p:nvSpPr>
          <p:cNvPr id="3" name="Text Placeholder 2">
            <a:extLst>
              <a:ext uri="{FF2B5EF4-FFF2-40B4-BE49-F238E27FC236}">
                <a16:creationId xmlns:a16="http://schemas.microsoft.com/office/drawing/2014/main" id="{3D8C18D0-B0E3-4EC2-A4EF-190300F5941B}"/>
              </a:ext>
            </a:extLst>
          </p:cNvPr>
          <p:cNvSpPr>
            <a:spLocks noGrp="1"/>
          </p:cNvSpPr>
          <p:nvPr>
            <p:ph type="body" sz="quarter" idx="10"/>
          </p:nvPr>
        </p:nvSpPr>
        <p:spPr>
          <a:xfrm>
            <a:off x="396977" y="1447800"/>
            <a:ext cx="5236179" cy="4953000"/>
          </a:xfrm>
        </p:spPr>
        <p:txBody>
          <a:bodyPr>
            <a:normAutofit lnSpcReduction="10000"/>
          </a:bodyPr>
          <a:lstStyle/>
          <a:p>
            <a:pPr>
              <a:lnSpc>
                <a:spcPct val="120000"/>
              </a:lnSpc>
              <a:spcBef>
                <a:spcPts val="0"/>
              </a:spcBef>
              <a:spcAft>
                <a:spcPts val="1600"/>
              </a:spcAft>
              <a:defRPr/>
            </a:pPr>
            <a:r>
              <a:rPr lang="en-US" sz="2600" dirty="0"/>
              <a:t>The Impact of Fire and other Natural Disasters</a:t>
            </a:r>
          </a:p>
          <a:p>
            <a:pPr>
              <a:lnSpc>
                <a:spcPct val="120000"/>
              </a:lnSpc>
              <a:spcBef>
                <a:spcPts val="0"/>
              </a:spcBef>
              <a:spcAft>
                <a:spcPts val="1600"/>
              </a:spcAft>
              <a:defRPr/>
            </a:pPr>
            <a:r>
              <a:rPr lang="en-US" sz="2600" dirty="0"/>
              <a:t>Definition of Resilience</a:t>
            </a:r>
          </a:p>
          <a:p>
            <a:pPr>
              <a:lnSpc>
                <a:spcPct val="120000"/>
              </a:lnSpc>
              <a:spcBef>
                <a:spcPts val="0"/>
              </a:spcBef>
              <a:spcAft>
                <a:spcPts val="1600"/>
              </a:spcAft>
              <a:defRPr/>
            </a:pPr>
            <a:r>
              <a:rPr lang="en-US" sz="2600" dirty="0"/>
              <a:t>Steps to Disaster Resilience</a:t>
            </a:r>
          </a:p>
          <a:p>
            <a:pPr>
              <a:lnSpc>
                <a:spcPct val="120000"/>
              </a:lnSpc>
              <a:spcBef>
                <a:spcPts val="0"/>
              </a:spcBef>
              <a:spcAft>
                <a:spcPts val="1600"/>
              </a:spcAft>
              <a:defRPr/>
            </a:pPr>
            <a:r>
              <a:rPr lang="en-US" sz="2600" dirty="0"/>
              <a:t>Quantifying the Benefits of Resilient Construction</a:t>
            </a:r>
          </a:p>
          <a:p>
            <a:pPr>
              <a:lnSpc>
                <a:spcPct val="120000"/>
              </a:lnSpc>
              <a:spcBef>
                <a:spcPts val="0"/>
              </a:spcBef>
              <a:spcAft>
                <a:spcPts val="1600"/>
              </a:spcAft>
              <a:defRPr/>
            </a:pPr>
            <a:r>
              <a:rPr lang="en-US" sz="2600" dirty="0"/>
              <a:t>Case Studies </a:t>
            </a:r>
          </a:p>
          <a:p>
            <a:pPr>
              <a:lnSpc>
                <a:spcPct val="120000"/>
              </a:lnSpc>
              <a:spcBef>
                <a:spcPts val="0"/>
              </a:spcBef>
              <a:spcAft>
                <a:spcPts val="1600"/>
              </a:spcAft>
              <a:defRPr/>
            </a:pPr>
            <a:r>
              <a:rPr lang="en-US" sz="2600" dirty="0"/>
              <a:t>Conclusions</a:t>
            </a:r>
          </a:p>
          <a:p>
            <a:endParaRPr lang="en-US" dirty="0"/>
          </a:p>
        </p:txBody>
      </p:sp>
      <p:pic>
        <p:nvPicPr>
          <p:cNvPr id="4" name="Picture 3">
            <a:extLst>
              <a:ext uri="{FF2B5EF4-FFF2-40B4-BE49-F238E27FC236}">
                <a16:creationId xmlns:a16="http://schemas.microsoft.com/office/drawing/2014/main" id="{A31B8EE8-230F-4BBB-8A22-1DCF5653E4B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00" y="1447800"/>
            <a:ext cx="5699023" cy="4772456"/>
          </a:xfrm>
          <a:prstGeom prst="rect">
            <a:avLst/>
          </a:prstGeom>
        </p:spPr>
      </p:pic>
      <p:sp>
        <p:nvSpPr>
          <p:cNvPr id="5" name="TextBox 4">
            <a:extLst>
              <a:ext uri="{FF2B5EF4-FFF2-40B4-BE49-F238E27FC236}">
                <a16:creationId xmlns:a16="http://schemas.microsoft.com/office/drawing/2014/main" id="{8DFE3DB5-7ACE-4024-A6F2-B59F142BAFCE}"/>
              </a:ext>
            </a:extLst>
          </p:cNvPr>
          <p:cNvSpPr txBox="1"/>
          <p:nvPr/>
        </p:nvSpPr>
        <p:spPr>
          <a:xfrm>
            <a:off x="6096000" y="5915547"/>
            <a:ext cx="37217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a:t>
            </a:r>
            <a:r>
              <a:rPr lang="en-US" sz="1200" dirty="0" err="1">
                <a:solidFill>
                  <a:schemeClr val="bg1"/>
                </a:solidFill>
                <a:latin typeface="Arial" panose="020B0604020202020204" pitchFamily="34" charset="0"/>
                <a:cs typeface="Arial" panose="020B0604020202020204" pitchFamily="34" charset="0"/>
              </a:rPr>
              <a:t>RoschetzkyIstockPhoto</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1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D8D5-3769-4094-A779-61EAADA9A299}"/>
              </a:ext>
            </a:extLst>
          </p:cNvPr>
          <p:cNvSpPr>
            <a:spLocks noGrp="1"/>
          </p:cNvSpPr>
          <p:nvPr>
            <p:ph type="title"/>
          </p:nvPr>
        </p:nvSpPr>
        <p:spPr/>
        <p:txBody>
          <a:bodyPr>
            <a:noAutofit/>
          </a:bodyPr>
          <a:lstStyle/>
          <a:p>
            <a:pPr marL="514350" indent="-514350">
              <a:buFont typeface="+mj-lt"/>
              <a:buAutoNum type="arabicPeriod" startAt="3"/>
            </a:pPr>
            <a:r>
              <a:rPr lang="en-US" sz="4400" dirty="0"/>
              <a:t>Incentivize Disaster Resilient Construction</a:t>
            </a:r>
          </a:p>
        </p:txBody>
      </p:sp>
      <p:sp>
        <p:nvSpPr>
          <p:cNvPr id="3" name="Content Placeholder 2">
            <a:extLst>
              <a:ext uri="{FF2B5EF4-FFF2-40B4-BE49-F238E27FC236}">
                <a16:creationId xmlns:a16="http://schemas.microsoft.com/office/drawing/2014/main" id="{E9739BB5-3F73-4A85-9748-80ABC7AFC2C6}"/>
              </a:ext>
            </a:extLst>
          </p:cNvPr>
          <p:cNvSpPr>
            <a:spLocks noGrp="1"/>
          </p:cNvSpPr>
          <p:nvPr>
            <p:ph type="body" sz="quarter" idx="10"/>
          </p:nvPr>
        </p:nvSpPr>
        <p:spPr/>
        <p:txBody>
          <a:bodyPr>
            <a:normAutofit/>
          </a:bodyPr>
          <a:lstStyle/>
          <a:p>
            <a:pPr marL="0" indent="0">
              <a:lnSpc>
                <a:spcPct val="150000"/>
              </a:lnSpc>
              <a:buNone/>
            </a:pPr>
            <a:r>
              <a:rPr lang="en-US" sz="1600" dirty="0"/>
              <a:t>Hazard mitigation increases loan security for lending institutions and decreases business interruptions and improved bond ratings for property owners and communities. Therefore, other potential incentives should be encouraged: </a:t>
            </a:r>
          </a:p>
          <a:p>
            <a:pPr>
              <a:lnSpc>
                <a:spcPct val="150000"/>
              </a:lnSpc>
            </a:pPr>
            <a:r>
              <a:rPr lang="en-US" sz="1600" dirty="0"/>
              <a:t>Building permit rebates</a:t>
            </a:r>
          </a:p>
          <a:p>
            <a:pPr>
              <a:lnSpc>
                <a:spcPct val="150000"/>
              </a:lnSpc>
            </a:pPr>
            <a:r>
              <a:rPr lang="en-US" sz="1600" dirty="0"/>
              <a:t>Property tax reductions</a:t>
            </a:r>
          </a:p>
          <a:p>
            <a:pPr>
              <a:lnSpc>
                <a:spcPct val="150000"/>
              </a:lnSpc>
            </a:pPr>
            <a:r>
              <a:rPr lang="en-US" sz="1600" dirty="0"/>
              <a:t>Accelerated local permitting and inspection procedures for resilient properties</a:t>
            </a:r>
          </a:p>
          <a:p>
            <a:pPr>
              <a:lnSpc>
                <a:spcPct val="150000"/>
              </a:lnSpc>
            </a:pPr>
            <a:r>
              <a:rPr lang="en-US" sz="1600" dirty="0"/>
              <a:t>Zoning benefits, e.g. density or height bonuses </a:t>
            </a:r>
          </a:p>
          <a:p>
            <a:pPr>
              <a:lnSpc>
                <a:spcPct val="150000"/>
              </a:lnSpc>
            </a:pPr>
            <a:r>
              <a:rPr lang="en-US" sz="1600" dirty="0"/>
              <a:t>More-favorable developer agreements for the construction of resilient properties</a:t>
            </a:r>
          </a:p>
          <a:p>
            <a:pPr>
              <a:lnSpc>
                <a:spcPct val="150000"/>
              </a:lnSpc>
            </a:pPr>
            <a:r>
              <a:rPr lang="en-US" sz="1600" dirty="0"/>
              <a:t>Revolving loan programs</a:t>
            </a:r>
          </a:p>
          <a:p>
            <a:endParaRPr lang="en-US" sz="1600" dirty="0"/>
          </a:p>
        </p:txBody>
      </p:sp>
    </p:spTree>
    <p:extLst>
      <p:ext uri="{BB962C8B-B14F-4D97-AF65-F5344CB8AC3E}">
        <p14:creationId xmlns:p14="http://schemas.microsoft.com/office/powerpoint/2010/main" val="9884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D8D5-3769-4094-A779-61EAADA9A299}"/>
              </a:ext>
            </a:extLst>
          </p:cNvPr>
          <p:cNvSpPr>
            <a:spLocks noGrp="1"/>
          </p:cNvSpPr>
          <p:nvPr>
            <p:ph type="title"/>
          </p:nvPr>
        </p:nvSpPr>
        <p:spPr/>
        <p:txBody>
          <a:bodyPr>
            <a:normAutofit fontScale="90000"/>
          </a:bodyPr>
          <a:lstStyle/>
          <a:p>
            <a:pPr marL="514350" indent="-514350">
              <a:buFont typeface="+mj-lt"/>
              <a:buAutoNum type="arabicPeriod" startAt="4"/>
            </a:pPr>
            <a:r>
              <a:rPr lang="en-US" dirty="0"/>
              <a:t> Build with Robust Materials</a:t>
            </a:r>
          </a:p>
        </p:txBody>
      </p:sp>
      <p:sp>
        <p:nvSpPr>
          <p:cNvPr id="3" name="Content Placeholder 2">
            <a:extLst>
              <a:ext uri="{FF2B5EF4-FFF2-40B4-BE49-F238E27FC236}">
                <a16:creationId xmlns:a16="http://schemas.microsoft.com/office/drawing/2014/main" id="{E9739BB5-3F73-4A85-9748-80ABC7AFC2C6}"/>
              </a:ext>
            </a:extLst>
          </p:cNvPr>
          <p:cNvSpPr>
            <a:spLocks noGrp="1"/>
          </p:cNvSpPr>
          <p:nvPr>
            <p:ph type="body" sz="quarter" idx="10"/>
          </p:nvPr>
        </p:nvSpPr>
        <p:spPr>
          <a:xfrm>
            <a:off x="609600" y="1447800"/>
            <a:ext cx="5190309" cy="4953000"/>
          </a:xfrm>
        </p:spPr>
        <p:txBody>
          <a:bodyPr>
            <a:normAutofit fontScale="77500" lnSpcReduction="20000"/>
          </a:bodyPr>
          <a:lstStyle/>
          <a:p>
            <a:pPr marL="0" indent="0" defTabSz="914276">
              <a:lnSpc>
                <a:spcPct val="170000"/>
              </a:lnSpc>
              <a:buNone/>
            </a:pPr>
            <a:r>
              <a:rPr lang="en-US" sz="2100" dirty="0">
                <a:solidFill>
                  <a:srgbClr val="1C1C1C"/>
                </a:solidFill>
                <a:latin typeface="Arial" pitchFamily="34" charset="0"/>
                <a:cs typeface="Arial" pitchFamily="34" charset="0"/>
              </a:rPr>
              <a:t>The last step towards disaster resilience is to build with robust building materials. Some of the qualities of robust building materials include versatility, strength, wind and water resistance, seismic resistance, fire resistance, energy efficiency, and durability. </a:t>
            </a:r>
          </a:p>
          <a:p>
            <a:pPr marL="0" indent="0" defTabSz="914276">
              <a:lnSpc>
                <a:spcPct val="170000"/>
              </a:lnSpc>
              <a:buNone/>
            </a:pPr>
            <a:endParaRPr lang="en-US" sz="2100" dirty="0">
              <a:solidFill>
                <a:srgbClr val="1C1C1C"/>
              </a:solidFill>
              <a:latin typeface="Arial" pitchFamily="34" charset="0"/>
              <a:cs typeface="Arial" pitchFamily="34" charset="0"/>
            </a:endParaRPr>
          </a:p>
          <a:p>
            <a:pPr marL="0" indent="0" defTabSz="914276">
              <a:lnSpc>
                <a:spcPct val="170000"/>
              </a:lnSpc>
              <a:buNone/>
            </a:pPr>
            <a:r>
              <a:rPr lang="en-US" sz="2100" dirty="0">
                <a:solidFill>
                  <a:srgbClr val="1C1C1C"/>
                </a:solidFill>
                <a:latin typeface="Arial" pitchFamily="34" charset="0"/>
                <a:cs typeface="Arial" pitchFamily="34" charset="0"/>
              </a:rPr>
              <a:t>Structural fires frequently occur after a natural disaster. Of all disasters, fire is by far the most common and the deadliest. The U.S. Fire Administration reports that every year, fire kills more Americans than all other natural disasters combined. </a:t>
            </a:r>
          </a:p>
          <a:p>
            <a:endParaRPr lang="en-US" dirty="0"/>
          </a:p>
        </p:txBody>
      </p:sp>
      <p:pic>
        <p:nvPicPr>
          <p:cNvPr id="6" name="Picture 5" descr="A picture containing sky, outdoor, ground&#10;&#10;Description automatically generated">
            <a:extLst>
              <a:ext uri="{FF2B5EF4-FFF2-40B4-BE49-F238E27FC236}">
                <a16:creationId xmlns:a16="http://schemas.microsoft.com/office/drawing/2014/main" id="{1A6EC8C8-FAA6-49BA-BA41-2D1F2DFF5B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72200" y="1600201"/>
            <a:ext cx="5410994" cy="4562475"/>
          </a:xfrm>
          <a:prstGeom prst="rect">
            <a:avLst/>
          </a:prstGeom>
        </p:spPr>
      </p:pic>
      <p:sp>
        <p:nvSpPr>
          <p:cNvPr id="5" name="TextBox 4">
            <a:extLst>
              <a:ext uri="{FF2B5EF4-FFF2-40B4-BE49-F238E27FC236}">
                <a16:creationId xmlns:a16="http://schemas.microsoft.com/office/drawing/2014/main" id="{59F9305C-716D-4015-9B99-15BEB1BE2F4B}"/>
              </a:ext>
            </a:extLst>
          </p:cNvPr>
          <p:cNvSpPr txBox="1"/>
          <p:nvPr/>
        </p:nvSpPr>
        <p:spPr>
          <a:xfrm>
            <a:off x="6172200" y="5896374"/>
            <a:ext cx="3710354"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Steven Greaves/</a:t>
            </a:r>
            <a:r>
              <a:rPr lang="en-US" sz="1200" dirty="0" err="1">
                <a:solidFill>
                  <a:schemeClr val="bg1"/>
                </a:solidFill>
                <a:latin typeface="Arial" panose="020B0604020202020204" pitchFamily="34" charset="0"/>
                <a:cs typeface="Arial" panose="020B0604020202020204" pitchFamily="34" charset="0"/>
              </a:rPr>
              <a:t>Alamy</a:t>
            </a:r>
            <a:r>
              <a:rPr lang="en-US" sz="1200" dirty="0">
                <a:solidFill>
                  <a:schemeClr val="bg1"/>
                </a:solidFill>
                <a:latin typeface="Arial" panose="020B0604020202020204" pitchFamily="34" charset="0"/>
                <a:cs typeface="Arial" panose="020B0604020202020204" pitchFamily="34" charset="0"/>
              </a:rPr>
              <a:t> Stock Photo</a:t>
            </a:r>
          </a:p>
        </p:txBody>
      </p:sp>
    </p:spTree>
    <p:extLst>
      <p:ext uri="{BB962C8B-B14F-4D97-AF65-F5344CB8AC3E}">
        <p14:creationId xmlns:p14="http://schemas.microsoft.com/office/powerpoint/2010/main" val="370721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8BFE-1A80-45CA-A83D-A50733EAE32D}"/>
              </a:ext>
            </a:extLst>
          </p:cNvPr>
          <p:cNvSpPr>
            <a:spLocks noGrp="1"/>
          </p:cNvSpPr>
          <p:nvPr>
            <p:ph type="title"/>
          </p:nvPr>
        </p:nvSpPr>
        <p:spPr/>
        <p:txBody>
          <a:bodyPr>
            <a:normAutofit fontScale="90000"/>
          </a:bodyPr>
          <a:lstStyle/>
          <a:p>
            <a:r>
              <a:rPr lang="en-US" dirty="0"/>
              <a:t>Insulating Concrete Form System</a:t>
            </a:r>
          </a:p>
        </p:txBody>
      </p:sp>
      <p:sp>
        <p:nvSpPr>
          <p:cNvPr id="3" name="Content Placeholder 2">
            <a:extLst>
              <a:ext uri="{FF2B5EF4-FFF2-40B4-BE49-F238E27FC236}">
                <a16:creationId xmlns:a16="http://schemas.microsoft.com/office/drawing/2014/main" id="{9204332D-5F6B-4765-AC7D-3D44F2F8CF9A}"/>
              </a:ext>
            </a:extLst>
          </p:cNvPr>
          <p:cNvSpPr>
            <a:spLocks noGrp="1"/>
          </p:cNvSpPr>
          <p:nvPr>
            <p:ph type="body" sz="quarter" idx="10"/>
          </p:nvPr>
        </p:nvSpPr>
        <p:spPr>
          <a:xfrm>
            <a:off x="609600" y="1447800"/>
            <a:ext cx="6091646" cy="4953000"/>
          </a:xfrm>
        </p:spPr>
        <p:txBody>
          <a:bodyPr>
            <a:normAutofit fontScale="47500" lnSpcReduction="20000"/>
          </a:bodyPr>
          <a:lstStyle/>
          <a:p>
            <a:pPr marL="0" indent="0" defTabSz="914276">
              <a:lnSpc>
                <a:spcPct val="170000"/>
              </a:lnSpc>
              <a:buNone/>
            </a:pPr>
            <a:r>
              <a:rPr lang="en-US" sz="2900" dirty="0">
                <a:solidFill>
                  <a:srgbClr val="1C1C1C"/>
                </a:solidFill>
                <a:latin typeface="Arial" pitchFamily="34" charset="0"/>
                <a:cs typeface="Arial" pitchFamily="34" charset="0"/>
              </a:rPr>
              <a:t>Concrete building systems are especially suited to provide resistance to natural hazards. Leslie Chapman-Henderson, president of the Federal Alliance for Safe Homes, called concrete homes “the ideal” for withstanding extreme weather. Concrete has the necessary hardness and mass to resist the high winds and flying debris of tornadoes and hurricanes.</a:t>
            </a:r>
          </a:p>
          <a:p>
            <a:pPr marL="0" indent="0" defTabSz="914276">
              <a:lnSpc>
                <a:spcPct val="170000"/>
              </a:lnSpc>
              <a:buNone/>
            </a:pPr>
            <a:endParaRPr lang="en-US" sz="2900" dirty="0">
              <a:solidFill>
                <a:srgbClr val="1C1C1C"/>
              </a:solidFill>
              <a:latin typeface="Arial" pitchFamily="34" charset="0"/>
              <a:cs typeface="Arial" pitchFamily="34" charset="0"/>
            </a:endParaRPr>
          </a:p>
          <a:p>
            <a:pPr marL="0" indent="0" defTabSz="914276">
              <a:lnSpc>
                <a:spcPct val="170000"/>
              </a:lnSpc>
              <a:buNone/>
            </a:pPr>
            <a:r>
              <a:rPr lang="en-US" sz="2900" dirty="0">
                <a:solidFill>
                  <a:srgbClr val="1C1C1C"/>
                </a:solidFill>
                <a:latin typeface="Arial" pitchFamily="34" charset="0"/>
                <a:cs typeface="Arial" pitchFamily="34" charset="0"/>
              </a:rPr>
              <a:t>Concrete is fire resistant and non-flammable, which means it can contain fires and will not contribute to the spreading of fire. Reinforced concrete framing systems can be designed to resist the most severe earthquakes without collapse. Concrete doesn’t rot or rust even if it is subject to flooding. </a:t>
            </a:r>
          </a:p>
          <a:p>
            <a:pPr marL="0" indent="0" defTabSz="914276">
              <a:lnSpc>
                <a:spcPct val="170000"/>
              </a:lnSpc>
              <a:buNone/>
            </a:pPr>
            <a:endParaRPr lang="en-US" sz="2900" dirty="0">
              <a:solidFill>
                <a:srgbClr val="1C1C1C"/>
              </a:solidFill>
              <a:latin typeface="Arial" pitchFamily="34" charset="0"/>
              <a:cs typeface="Arial" pitchFamily="34" charset="0"/>
            </a:endParaRPr>
          </a:p>
          <a:p>
            <a:pPr marL="0" indent="0" defTabSz="914276">
              <a:lnSpc>
                <a:spcPct val="170000"/>
              </a:lnSpc>
              <a:buNone/>
            </a:pPr>
            <a:r>
              <a:rPr lang="en-US" sz="2900" dirty="0">
                <a:solidFill>
                  <a:srgbClr val="1C1C1C"/>
                </a:solidFill>
                <a:latin typeface="Arial" pitchFamily="34" charset="0"/>
                <a:cs typeface="Arial" pitchFamily="34" charset="0"/>
              </a:rPr>
              <a:t>The image shows a tilt-up concrete wall system. </a:t>
            </a:r>
          </a:p>
          <a:p>
            <a:pPr marL="0" indent="0" defTabSz="914276">
              <a:lnSpc>
                <a:spcPct val="170000"/>
              </a:lnSpc>
              <a:buNone/>
            </a:pPr>
            <a:endParaRPr lang="en-US" sz="2900" dirty="0">
              <a:solidFill>
                <a:srgbClr val="1C1C1C"/>
              </a:solidFill>
              <a:latin typeface="Arial" pitchFamily="34" charset="0"/>
              <a:cs typeface="Arial" pitchFamily="34" charset="0"/>
            </a:endParaRPr>
          </a:p>
          <a:p>
            <a:pPr marL="0" indent="0" defTabSz="914276">
              <a:lnSpc>
                <a:spcPct val="170000"/>
              </a:lnSpc>
              <a:buNone/>
            </a:pPr>
            <a:endParaRPr lang="en-US" sz="2900" dirty="0">
              <a:solidFill>
                <a:srgbClr val="1C1C1C"/>
              </a:solidFill>
              <a:latin typeface="Arial" pitchFamily="34" charset="0"/>
              <a:cs typeface="Arial" pitchFamily="34" charset="0"/>
            </a:endParaRPr>
          </a:p>
          <a:p>
            <a:endParaRPr lang="en-US" dirty="0"/>
          </a:p>
        </p:txBody>
      </p:sp>
      <p:pic>
        <p:nvPicPr>
          <p:cNvPr id="9" name="Picture 8" descr="A sign on the side of a building&#10;&#10;Description automatically generated">
            <a:extLst>
              <a:ext uri="{FF2B5EF4-FFF2-40B4-BE49-F238E27FC236}">
                <a16:creationId xmlns:a16="http://schemas.microsoft.com/office/drawing/2014/main" id="{DE492132-3451-4E2F-AE92-C5E71ECFD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811" y="1600200"/>
            <a:ext cx="4583430" cy="4572000"/>
          </a:xfrm>
          <a:prstGeom prst="rect">
            <a:avLst/>
          </a:prstGeom>
        </p:spPr>
      </p:pic>
      <p:sp>
        <p:nvSpPr>
          <p:cNvPr id="6" name="TextBox 5">
            <a:extLst>
              <a:ext uri="{FF2B5EF4-FFF2-40B4-BE49-F238E27FC236}">
                <a16:creationId xmlns:a16="http://schemas.microsoft.com/office/drawing/2014/main" id="{7F57DD00-E0EB-40E1-BC7F-40CEDB548075}"/>
              </a:ext>
            </a:extLst>
          </p:cNvPr>
          <p:cNvSpPr txBox="1"/>
          <p:nvPr/>
        </p:nvSpPr>
        <p:spPr>
          <a:xfrm>
            <a:off x="6998811" y="5895202"/>
            <a:ext cx="458343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Little Diversified Architectural Consulting</a:t>
            </a:r>
          </a:p>
        </p:txBody>
      </p:sp>
    </p:spTree>
    <p:extLst>
      <p:ext uri="{BB962C8B-B14F-4D97-AF65-F5344CB8AC3E}">
        <p14:creationId xmlns:p14="http://schemas.microsoft.com/office/powerpoint/2010/main" val="39534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F0E98D-5BC2-46D1-A13D-6E6F07C56137}"/>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58BFE-1A80-45CA-A83D-A50733EAE32D}"/>
              </a:ext>
            </a:extLst>
          </p:cNvPr>
          <p:cNvSpPr>
            <a:spLocks noGrp="1"/>
          </p:cNvSpPr>
          <p:nvPr>
            <p:ph type="title"/>
          </p:nvPr>
        </p:nvSpPr>
        <p:spPr/>
        <p:txBody>
          <a:bodyPr>
            <a:normAutofit fontScale="90000"/>
          </a:bodyPr>
          <a:lstStyle/>
          <a:p>
            <a:r>
              <a:rPr lang="en-US"/>
              <a:t>Insulating Concrete Form System</a:t>
            </a:r>
            <a:endParaRPr lang="en-US" dirty="0"/>
          </a:p>
        </p:txBody>
      </p:sp>
      <p:pic>
        <p:nvPicPr>
          <p:cNvPr id="5" name="Picture 4" descr="A picture containing snow, table, skiing, man&#10;&#10;Description automatically generated">
            <a:extLst>
              <a:ext uri="{FF2B5EF4-FFF2-40B4-BE49-F238E27FC236}">
                <a16:creationId xmlns:a16="http://schemas.microsoft.com/office/drawing/2014/main" id="{89D7CF21-0E8D-41B2-965F-720E6E5E1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520" y="1600200"/>
            <a:ext cx="7305675" cy="4572000"/>
          </a:xfrm>
          <a:prstGeom prst="rect">
            <a:avLst/>
          </a:prstGeom>
        </p:spPr>
      </p:pic>
      <p:sp>
        <p:nvSpPr>
          <p:cNvPr id="6" name="TextBox 5">
            <a:extLst>
              <a:ext uri="{FF2B5EF4-FFF2-40B4-BE49-F238E27FC236}">
                <a16:creationId xmlns:a16="http://schemas.microsoft.com/office/drawing/2014/main" id="{9AEE9BB9-22BC-4ADE-8DA2-B8124E678B1A}"/>
              </a:ext>
            </a:extLst>
          </p:cNvPr>
          <p:cNvSpPr txBox="1"/>
          <p:nvPr/>
        </p:nvSpPr>
        <p:spPr>
          <a:xfrm>
            <a:off x="9296400" y="1828800"/>
            <a:ext cx="1905000" cy="523220"/>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Plastic ties 6″ to 8″ on center</a:t>
            </a:r>
          </a:p>
        </p:txBody>
      </p:sp>
      <p:sp>
        <p:nvSpPr>
          <p:cNvPr id="10" name="TextBox 9">
            <a:extLst>
              <a:ext uri="{FF2B5EF4-FFF2-40B4-BE49-F238E27FC236}">
                <a16:creationId xmlns:a16="http://schemas.microsoft.com/office/drawing/2014/main" id="{89AAA362-618F-4EB1-AA55-3FE1D8E4FAED}"/>
              </a:ext>
            </a:extLst>
          </p:cNvPr>
          <p:cNvSpPr txBox="1"/>
          <p:nvPr/>
        </p:nvSpPr>
        <p:spPr>
          <a:xfrm>
            <a:off x="9906000" y="5105400"/>
            <a:ext cx="1371600" cy="523220"/>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Concrete 4″ to 12″ thick</a:t>
            </a:r>
          </a:p>
        </p:txBody>
      </p:sp>
      <p:sp>
        <p:nvSpPr>
          <p:cNvPr id="11" name="TextBox 10">
            <a:extLst>
              <a:ext uri="{FF2B5EF4-FFF2-40B4-BE49-F238E27FC236}">
                <a16:creationId xmlns:a16="http://schemas.microsoft.com/office/drawing/2014/main" id="{E4451F69-CFFF-47EF-B186-F91F188F5772}"/>
              </a:ext>
            </a:extLst>
          </p:cNvPr>
          <p:cNvSpPr txBox="1"/>
          <p:nvPr/>
        </p:nvSpPr>
        <p:spPr>
          <a:xfrm>
            <a:off x="5715000" y="5384595"/>
            <a:ext cx="1779070" cy="523220"/>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EPS insulation 2 ⅜″ to 2 ¾″ thick</a:t>
            </a:r>
          </a:p>
        </p:txBody>
      </p:sp>
      <p:sp>
        <p:nvSpPr>
          <p:cNvPr id="13" name="TextBox 12">
            <a:extLst>
              <a:ext uri="{FF2B5EF4-FFF2-40B4-BE49-F238E27FC236}">
                <a16:creationId xmlns:a16="http://schemas.microsoft.com/office/drawing/2014/main" id="{E26610BD-577D-4F5E-8EB8-C34A44189D43}"/>
              </a:ext>
            </a:extLst>
          </p:cNvPr>
          <p:cNvSpPr txBox="1"/>
          <p:nvPr/>
        </p:nvSpPr>
        <p:spPr>
          <a:xfrm>
            <a:off x="9762196" y="3486814"/>
            <a:ext cx="1820045" cy="523220"/>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EPS insulation 2 ⅜″ to 2 ¾″ thick</a:t>
            </a:r>
          </a:p>
        </p:txBody>
      </p:sp>
      <p:sp>
        <p:nvSpPr>
          <p:cNvPr id="14" name="TextBox 13">
            <a:extLst>
              <a:ext uri="{FF2B5EF4-FFF2-40B4-BE49-F238E27FC236}">
                <a16:creationId xmlns:a16="http://schemas.microsoft.com/office/drawing/2014/main" id="{2FFCB088-36B9-4DD0-9DC6-D5EFB9EB9F6A}"/>
              </a:ext>
            </a:extLst>
          </p:cNvPr>
          <p:cNvSpPr txBox="1"/>
          <p:nvPr/>
        </p:nvSpPr>
        <p:spPr>
          <a:xfrm>
            <a:off x="4699535" y="4698794"/>
            <a:ext cx="1905000" cy="523220"/>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Furring strips 6″ to 8″ on center</a:t>
            </a:r>
          </a:p>
        </p:txBody>
      </p:sp>
      <p:sp>
        <p:nvSpPr>
          <p:cNvPr id="15" name="TextBox 14">
            <a:extLst>
              <a:ext uri="{FF2B5EF4-FFF2-40B4-BE49-F238E27FC236}">
                <a16:creationId xmlns:a16="http://schemas.microsoft.com/office/drawing/2014/main" id="{E4A8C329-BF54-4267-98B3-288E7BE8121A}"/>
              </a:ext>
            </a:extLst>
          </p:cNvPr>
          <p:cNvSpPr txBox="1"/>
          <p:nvPr/>
        </p:nvSpPr>
        <p:spPr>
          <a:xfrm>
            <a:off x="9694051" y="2611640"/>
            <a:ext cx="1905000" cy="307777"/>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Steel reinforcing</a:t>
            </a:r>
          </a:p>
        </p:txBody>
      </p:sp>
      <p:sp>
        <p:nvSpPr>
          <p:cNvPr id="16" name="TextBox 15">
            <a:extLst>
              <a:ext uri="{FF2B5EF4-FFF2-40B4-BE49-F238E27FC236}">
                <a16:creationId xmlns:a16="http://schemas.microsoft.com/office/drawing/2014/main" id="{FB6BDBA9-9868-47C2-9E4E-9977211C91DF}"/>
              </a:ext>
            </a:extLst>
          </p:cNvPr>
          <p:cNvSpPr txBox="1"/>
          <p:nvPr/>
        </p:nvSpPr>
        <p:spPr>
          <a:xfrm>
            <a:off x="4371694" y="3233760"/>
            <a:ext cx="1905000" cy="738664"/>
          </a:xfrm>
          <a:prstGeom prst="rect">
            <a:avLst/>
          </a:prstGeom>
          <a:solidFill>
            <a:srgbClr val="D4D5D9"/>
          </a:solid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Gypsum wallboard screwed directly to the furring strips</a:t>
            </a:r>
          </a:p>
        </p:txBody>
      </p:sp>
      <p:sp>
        <p:nvSpPr>
          <p:cNvPr id="3" name="Content Placeholder 2">
            <a:extLst>
              <a:ext uri="{FF2B5EF4-FFF2-40B4-BE49-F238E27FC236}">
                <a16:creationId xmlns:a16="http://schemas.microsoft.com/office/drawing/2014/main" id="{9204332D-5F6B-4765-AC7D-3D44F2F8CF9A}"/>
              </a:ext>
            </a:extLst>
          </p:cNvPr>
          <p:cNvSpPr>
            <a:spLocks noGrp="1"/>
          </p:cNvSpPr>
          <p:nvPr>
            <p:ph type="body" sz="quarter" idx="10"/>
          </p:nvPr>
        </p:nvSpPr>
        <p:spPr>
          <a:xfrm>
            <a:off x="609600" y="1447800"/>
            <a:ext cx="3496986"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The image shows an example of an insulated concrete form (ICF) wall. In this type of concrete wall, the outer edges are EPS insulation 2 ⅜″ to 2 ¾″ thick. This forms continuous insulation on both sides of the wall.</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The interior of the wall is comprised of concrete 4″ to 12″ thick and plastic ties placed 6″ to 8″ on center.</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The ties determine the thickness of the total wall as per specs, offer form support during concrete placement, and help to eliminate thermal bridging.</a:t>
            </a:r>
          </a:p>
        </p:txBody>
      </p:sp>
    </p:spTree>
    <p:extLst>
      <p:ext uri="{BB962C8B-B14F-4D97-AF65-F5344CB8AC3E}">
        <p14:creationId xmlns:p14="http://schemas.microsoft.com/office/powerpoint/2010/main" val="85095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129F-D145-4997-8D9A-920C9013E892}"/>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3600" dirty="0"/>
              <a:t>Quantifying the Benefits of Resilient Construction</a:t>
            </a:r>
          </a:p>
        </p:txBody>
      </p:sp>
      <p:sp>
        <p:nvSpPr>
          <p:cNvPr id="3" name="Text Placeholder 2">
            <a:extLst>
              <a:ext uri="{FF2B5EF4-FFF2-40B4-BE49-F238E27FC236}">
                <a16:creationId xmlns:a16="http://schemas.microsoft.com/office/drawing/2014/main" id="{3E2A2EA0-D91A-49D1-A696-DB2350CC2462}"/>
              </a:ext>
            </a:extLst>
          </p:cNvPr>
          <p:cNvSpPr>
            <a:spLocks noGrp="1"/>
          </p:cNvSpPr>
          <p:nvPr>
            <p:ph type="body" sz="quarter" idx="10"/>
          </p:nvPr>
        </p:nvSpPr>
        <p:spPr/>
        <p:txBody>
          <a:bodyPr/>
          <a:lstStyle/>
          <a:p>
            <a:endParaRPr lang="en-US"/>
          </a:p>
        </p:txBody>
      </p:sp>
      <p:pic>
        <p:nvPicPr>
          <p:cNvPr id="5" name="Content Placeholder 4" descr="A bridge over a body of water&#10;&#10;Description automatically generated">
            <a:extLst>
              <a:ext uri="{FF2B5EF4-FFF2-40B4-BE49-F238E27FC236}">
                <a16:creationId xmlns:a16="http://schemas.microsoft.com/office/drawing/2014/main" id="{C1935B7E-51BD-4062-A4B3-0AA619D0C15E}"/>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10301" b="7223"/>
          <a:stretch/>
        </p:blipFill>
        <p:spPr>
          <a:xfrm>
            <a:off x="0" y="1201783"/>
            <a:ext cx="12192000" cy="5656218"/>
          </a:xfrm>
          <a:prstGeom prst="rect">
            <a:avLst/>
          </a:prstGeom>
        </p:spPr>
      </p:pic>
    </p:spTree>
    <p:extLst>
      <p:ext uri="{BB962C8B-B14F-4D97-AF65-F5344CB8AC3E}">
        <p14:creationId xmlns:p14="http://schemas.microsoft.com/office/powerpoint/2010/main" val="20233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2D82-5B4B-4B0B-9BE7-7857B7CADF2B}"/>
              </a:ext>
            </a:extLst>
          </p:cNvPr>
          <p:cNvSpPr>
            <a:spLocks noGrp="1"/>
          </p:cNvSpPr>
          <p:nvPr>
            <p:ph type="title"/>
          </p:nvPr>
        </p:nvSpPr>
        <p:spPr/>
        <p:txBody>
          <a:bodyPr>
            <a:noAutofit/>
          </a:bodyPr>
          <a:lstStyle/>
          <a:p>
            <a:r>
              <a:rPr lang="en-US" sz="4000" dirty="0"/>
              <a:t>Quantifying the Benefits of Resilient Construction</a:t>
            </a:r>
          </a:p>
        </p:txBody>
      </p:sp>
      <p:sp>
        <p:nvSpPr>
          <p:cNvPr id="3" name="Content Placeholder 2">
            <a:extLst>
              <a:ext uri="{FF2B5EF4-FFF2-40B4-BE49-F238E27FC236}">
                <a16:creationId xmlns:a16="http://schemas.microsoft.com/office/drawing/2014/main" id="{3C0A66F2-5AE7-4A4F-8008-EC8762D922D9}"/>
              </a:ext>
            </a:extLst>
          </p:cNvPr>
          <p:cNvSpPr>
            <a:spLocks noGrp="1"/>
          </p:cNvSpPr>
          <p:nvPr>
            <p:ph type="body" sz="quarter" idx="10"/>
          </p:nvPr>
        </p:nvSpPr>
        <p:spPr>
          <a:xfrm>
            <a:off x="609600" y="1447800"/>
            <a:ext cx="4236720"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There are several studies that attempt to quantify the benefits of resilient construction:</a:t>
            </a:r>
          </a:p>
          <a:p>
            <a:pPr marL="342900" indent="-342900" defTabSz="914276">
              <a:buFontTx/>
              <a:buAutoNum type="alphaUcPeriod"/>
            </a:pPr>
            <a:r>
              <a:rPr lang="nn-NO" sz="1600" dirty="0">
                <a:solidFill>
                  <a:srgbClr val="1C1C1C"/>
                </a:solidFill>
                <a:latin typeface="Arial" pitchFamily="34" charset="0"/>
                <a:cs typeface="Arial" pitchFamily="34" charset="0"/>
              </a:rPr>
              <a:t>Urban Land Institute (ULI): Returns on Resilience: The Business case</a:t>
            </a:r>
          </a:p>
          <a:p>
            <a:pPr marL="342900" indent="-342900" defTabSz="914276">
              <a:buFontTx/>
              <a:buAutoNum type="alphaUcPeriod"/>
            </a:pPr>
            <a:r>
              <a:rPr lang="en-US" sz="1600" dirty="0">
                <a:solidFill>
                  <a:srgbClr val="1C1C1C"/>
                </a:solidFill>
                <a:latin typeface="Arial" pitchFamily="34" charset="0"/>
                <a:cs typeface="Arial" pitchFamily="34" charset="0"/>
              </a:rPr>
              <a:t>NRMCA Insurance Cost Study</a:t>
            </a:r>
          </a:p>
          <a:p>
            <a:pPr marL="342900" indent="-342900" defTabSz="914276">
              <a:buFontTx/>
              <a:buAutoNum type="alphaUcPeriod"/>
            </a:pPr>
            <a:r>
              <a:rPr lang="en-US" sz="1600" dirty="0">
                <a:solidFill>
                  <a:srgbClr val="1C1C1C"/>
                </a:solidFill>
                <a:latin typeface="Arial" pitchFamily="34" charset="0"/>
                <a:cs typeface="Arial" pitchFamily="34" charset="0"/>
              </a:rPr>
              <a:t>National Institute of Building Sciences (NIBS)</a:t>
            </a:r>
          </a:p>
          <a:p>
            <a:pPr marL="342900" indent="-342900" defTabSz="914276">
              <a:buFontTx/>
              <a:buAutoNum type="alphaUcPeriod"/>
            </a:pPr>
            <a:r>
              <a:rPr lang="en-US" sz="1600" dirty="0">
                <a:solidFill>
                  <a:srgbClr val="1C1C1C"/>
                </a:solidFill>
                <a:latin typeface="Arial" pitchFamily="34" charset="0"/>
                <a:cs typeface="Arial" pitchFamily="34" charset="0"/>
              </a:rPr>
              <a:t>MIT Break-Even Mitigation Percentage Tool</a:t>
            </a:r>
          </a:p>
          <a:p>
            <a:endParaRPr lang="en-US" sz="4000" dirty="0"/>
          </a:p>
        </p:txBody>
      </p:sp>
      <p:pic>
        <p:nvPicPr>
          <p:cNvPr id="4" name="Picture 3">
            <a:extLst>
              <a:ext uri="{FF2B5EF4-FFF2-40B4-BE49-F238E27FC236}">
                <a16:creationId xmlns:a16="http://schemas.microsoft.com/office/drawing/2014/main" id="{3882213A-FB7F-49F0-B229-7ADE108953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78194" y="1857668"/>
            <a:ext cx="6096000" cy="4057064"/>
          </a:xfrm>
          <a:prstGeom prst="rect">
            <a:avLst/>
          </a:prstGeom>
        </p:spPr>
      </p:pic>
    </p:spTree>
    <p:extLst>
      <p:ext uri="{BB962C8B-B14F-4D97-AF65-F5344CB8AC3E}">
        <p14:creationId xmlns:p14="http://schemas.microsoft.com/office/powerpoint/2010/main" val="417340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82644-0FA9-4501-AB66-FB6C0F485338}"/>
              </a:ext>
            </a:extLst>
          </p:cNvPr>
          <p:cNvSpPr>
            <a:spLocks noGrp="1"/>
          </p:cNvSpPr>
          <p:nvPr>
            <p:ph type="title"/>
          </p:nvPr>
        </p:nvSpPr>
        <p:spPr/>
        <p:txBody>
          <a:bodyPr>
            <a:normAutofit fontScale="90000"/>
          </a:bodyPr>
          <a:lstStyle/>
          <a:p>
            <a:r>
              <a:rPr lang="nn-NO" dirty="0"/>
              <a:t>A. Urban Land Institute (ULI)</a:t>
            </a:r>
            <a:endParaRPr lang="en-US" dirty="0"/>
          </a:p>
        </p:txBody>
      </p:sp>
      <p:sp>
        <p:nvSpPr>
          <p:cNvPr id="3" name="Content Placeholder 2">
            <a:extLst>
              <a:ext uri="{FF2B5EF4-FFF2-40B4-BE49-F238E27FC236}">
                <a16:creationId xmlns:a16="http://schemas.microsoft.com/office/drawing/2014/main" id="{07579528-A931-437B-A96B-5DD6FEDCDA6D}"/>
              </a:ext>
            </a:extLst>
          </p:cNvPr>
          <p:cNvSpPr>
            <a:spLocks noGrp="1"/>
          </p:cNvSpPr>
          <p:nvPr>
            <p:ph type="body" sz="quarter" idx="10"/>
          </p:nvPr>
        </p:nvSpPr>
        <p:spPr>
          <a:xfrm>
            <a:off x="609600" y="1447800"/>
            <a:ext cx="7058297" cy="4953000"/>
          </a:xfrm>
        </p:spPr>
        <p:txBody>
          <a:bodyPr>
            <a:normAutofit/>
          </a:bodyPr>
          <a:lstStyle/>
          <a:p>
            <a:pPr marL="0" indent="0" defTabSz="914276">
              <a:lnSpc>
                <a:spcPct val="170000"/>
              </a:lnSpc>
              <a:buNone/>
            </a:pPr>
            <a:r>
              <a:rPr lang="en-US" sz="1600" dirty="0">
                <a:solidFill>
                  <a:srgbClr val="1C1C1C"/>
                </a:solidFill>
                <a:latin typeface="Arial" pitchFamily="34" charset="0"/>
                <a:cs typeface="Arial" pitchFamily="34" charset="0"/>
              </a:rPr>
              <a:t>In their report Returns on Resilience: The Business Case, by the Urban Land Institute, ULI explores the economic benefits of resilient construction. The report presents ten detailed case studies that demonstrate cost savings from implementing resilient strategies. </a:t>
            </a:r>
          </a:p>
          <a:p>
            <a:pPr marL="0" indent="0" defTabSz="914276">
              <a:lnSpc>
                <a:spcPct val="170000"/>
              </a:lnSpc>
              <a:buNone/>
            </a:pPr>
            <a:endParaRPr lang="en-US" sz="1600" dirty="0">
              <a:solidFill>
                <a:srgbClr val="1C1C1C"/>
              </a:solidFill>
              <a:latin typeface="Arial" pitchFamily="34" charset="0"/>
              <a:cs typeface="Arial" pitchFamily="34" charset="0"/>
            </a:endParaRPr>
          </a:p>
          <a:p>
            <a:pPr marL="0" indent="0" defTabSz="914276">
              <a:lnSpc>
                <a:spcPct val="170000"/>
              </a:lnSpc>
              <a:buNone/>
            </a:pPr>
            <a:r>
              <a:rPr lang="en-US" sz="1600" dirty="0">
                <a:solidFill>
                  <a:srgbClr val="1C1C1C"/>
                </a:solidFill>
                <a:latin typeface="Arial" pitchFamily="34" charset="0"/>
                <a:cs typeface="Arial" pitchFamily="34" charset="0"/>
              </a:rPr>
              <a:t>In all cases, the projects were able to demonstrate economic justification for spending more up front to design and build resilient structures. </a:t>
            </a:r>
          </a:p>
        </p:txBody>
      </p:sp>
      <p:pic>
        <p:nvPicPr>
          <p:cNvPr id="6" name="Picture 5" descr="A tall building in a city&#10;&#10;Description automatically generated">
            <a:extLst>
              <a:ext uri="{FF2B5EF4-FFF2-40B4-BE49-F238E27FC236}">
                <a16:creationId xmlns:a16="http://schemas.microsoft.com/office/drawing/2014/main" id="{C88EAD02-383D-4FBD-ABAD-DC3A3F672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855" y="1600200"/>
            <a:ext cx="3533775" cy="4572000"/>
          </a:xfrm>
          <a:prstGeom prst="rect">
            <a:avLst/>
          </a:prstGeom>
        </p:spPr>
      </p:pic>
    </p:spTree>
    <p:extLst>
      <p:ext uri="{BB962C8B-B14F-4D97-AF65-F5344CB8AC3E}">
        <p14:creationId xmlns:p14="http://schemas.microsoft.com/office/powerpoint/2010/main" val="213470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B5C1-4E86-45BA-A380-571DBAF3838D}"/>
              </a:ext>
            </a:extLst>
          </p:cNvPr>
          <p:cNvSpPr>
            <a:spLocks noGrp="1"/>
          </p:cNvSpPr>
          <p:nvPr>
            <p:ph type="title"/>
          </p:nvPr>
        </p:nvSpPr>
        <p:spPr/>
        <p:txBody>
          <a:bodyPr>
            <a:normAutofit fontScale="90000"/>
          </a:bodyPr>
          <a:lstStyle/>
          <a:p>
            <a:r>
              <a:rPr lang="en-US" dirty="0"/>
              <a:t>B. NRMCA Insurance Cost Study </a:t>
            </a:r>
          </a:p>
        </p:txBody>
      </p:sp>
      <p:sp>
        <p:nvSpPr>
          <p:cNvPr id="3" name="Content Placeholder 2">
            <a:extLst>
              <a:ext uri="{FF2B5EF4-FFF2-40B4-BE49-F238E27FC236}">
                <a16:creationId xmlns:a16="http://schemas.microsoft.com/office/drawing/2014/main" id="{75C5D595-B057-45D4-A490-39E9E767C70D}"/>
              </a:ext>
            </a:extLst>
          </p:cNvPr>
          <p:cNvSpPr>
            <a:spLocks noGrp="1"/>
          </p:cNvSpPr>
          <p:nvPr>
            <p:ph type="body" sz="quarter" idx="10"/>
          </p:nvPr>
        </p:nvSpPr>
        <p:spPr>
          <a:xfrm>
            <a:off x="609600" y="1447800"/>
            <a:ext cx="6953794"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The National Ready Mixed Concrete Association (NRMCA) undertook a research study to understand if insurance companies offered lower insurance rates for structures built using noncombustible materials for both builder’s risk insurance and commercial property insurance. </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According to a report Total Cost of Fire in the United States by the Fire Protection Research Foundation and the National Fire Protection Association, the total cost of fires in 2014 was $328.5 billion, equaling 1.9% of the U.S. Gross Domestic Product. </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hlinkClick r:id="rId3"/>
              </a:rPr>
              <a:t>https://www.nrmca.org/association-resources/codes-and-standards/</a:t>
            </a:r>
            <a:r>
              <a:rPr lang="en-US" sz="1600" dirty="0">
                <a:solidFill>
                  <a:srgbClr val="1C1C1C"/>
                </a:solidFill>
                <a:latin typeface="Arial" pitchFamily="34" charset="0"/>
                <a:cs typeface="Arial" pitchFamily="34" charset="0"/>
              </a:rPr>
              <a:t> </a:t>
            </a:r>
          </a:p>
        </p:txBody>
      </p:sp>
      <p:pic>
        <p:nvPicPr>
          <p:cNvPr id="6" name="Picture 5" descr="A screenshot of a cell phone&#10;&#10;Description automatically generated">
            <a:extLst>
              <a:ext uri="{FF2B5EF4-FFF2-40B4-BE49-F238E27FC236}">
                <a16:creationId xmlns:a16="http://schemas.microsoft.com/office/drawing/2014/main" id="{227EF438-1EA8-4F16-B2D4-723BF059E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941" y="1635369"/>
            <a:ext cx="3543300" cy="4572000"/>
          </a:xfrm>
          <a:prstGeom prst="rect">
            <a:avLst/>
          </a:prstGeom>
        </p:spPr>
      </p:pic>
    </p:spTree>
    <p:extLst>
      <p:ext uri="{BB962C8B-B14F-4D97-AF65-F5344CB8AC3E}">
        <p14:creationId xmlns:p14="http://schemas.microsoft.com/office/powerpoint/2010/main" val="3047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9E-9C5A-41B8-B1C2-8CA71A58ED55}"/>
              </a:ext>
            </a:extLst>
          </p:cNvPr>
          <p:cNvSpPr>
            <a:spLocks noGrp="1"/>
          </p:cNvSpPr>
          <p:nvPr>
            <p:ph type="title"/>
          </p:nvPr>
        </p:nvSpPr>
        <p:spPr/>
        <p:txBody>
          <a:bodyPr>
            <a:normAutofit fontScale="90000"/>
          </a:bodyPr>
          <a:lstStyle/>
          <a:p>
            <a:r>
              <a:rPr lang="en-US" dirty="0"/>
              <a:t>B. NRMCA Insurance Cost Study </a:t>
            </a:r>
          </a:p>
        </p:txBody>
      </p:sp>
      <p:sp>
        <p:nvSpPr>
          <p:cNvPr id="3" name="Content Placeholder 2">
            <a:extLst>
              <a:ext uri="{FF2B5EF4-FFF2-40B4-BE49-F238E27FC236}">
                <a16:creationId xmlns:a16="http://schemas.microsoft.com/office/drawing/2014/main" id="{5B5A56CF-0DC7-4CA9-805F-0C882D953FB2}"/>
              </a:ext>
            </a:extLst>
          </p:cNvPr>
          <p:cNvSpPr>
            <a:spLocks noGrp="1"/>
          </p:cNvSpPr>
          <p:nvPr>
            <p:ph type="body" sz="quarter" idx="10"/>
          </p:nvPr>
        </p:nvSpPr>
        <p:spPr>
          <a:xfrm>
            <a:off x="461439" y="1630363"/>
            <a:ext cx="2921842" cy="4953000"/>
          </a:xfrm>
        </p:spPr>
        <p:txBody>
          <a:bodyPr/>
          <a:lstStyle/>
          <a:p>
            <a:pPr marL="0" indent="0">
              <a:buNone/>
            </a:pPr>
            <a:r>
              <a:rPr lang="en-US" sz="1600" dirty="0">
                <a:solidFill>
                  <a:srgbClr val="1C1C1C"/>
                </a:solidFill>
                <a:latin typeface="Arial" pitchFamily="34" charset="0"/>
                <a:cs typeface="Arial" pitchFamily="34" charset="0"/>
              </a:rPr>
              <a:t>The NRMCA study, titled Survey of Insurance Costs for Multifamily Buildings revealed that insurers are aware of the risks of building with combustible construction and the benefits of building with noncombustible construction.</a:t>
            </a:r>
          </a:p>
        </p:txBody>
      </p:sp>
      <p:pic>
        <p:nvPicPr>
          <p:cNvPr id="5" name="Picture 4" descr="A close up of text on a white background&#10;&#10;Description automatically generated">
            <a:extLst>
              <a:ext uri="{FF2B5EF4-FFF2-40B4-BE49-F238E27FC236}">
                <a16:creationId xmlns:a16="http://schemas.microsoft.com/office/drawing/2014/main" id="{A523E5E5-7D64-46CB-B504-EFD155C47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631853"/>
            <a:ext cx="7700670" cy="4568777"/>
          </a:xfrm>
          <a:prstGeom prst="rect">
            <a:avLst/>
          </a:prstGeom>
        </p:spPr>
      </p:pic>
    </p:spTree>
    <p:extLst>
      <p:ext uri="{BB962C8B-B14F-4D97-AF65-F5344CB8AC3E}">
        <p14:creationId xmlns:p14="http://schemas.microsoft.com/office/powerpoint/2010/main" val="375279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F2D1-7CA0-472C-B907-341ED0930D24}"/>
              </a:ext>
            </a:extLst>
          </p:cNvPr>
          <p:cNvSpPr>
            <a:spLocks noGrp="1"/>
          </p:cNvSpPr>
          <p:nvPr>
            <p:ph type="title"/>
          </p:nvPr>
        </p:nvSpPr>
        <p:spPr/>
        <p:txBody>
          <a:bodyPr>
            <a:noAutofit/>
          </a:bodyPr>
          <a:lstStyle/>
          <a:p>
            <a:r>
              <a:rPr lang="en-US" sz="4400" dirty="0"/>
              <a:t>C. National Institute of Building Sciences (NIBS) </a:t>
            </a:r>
          </a:p>
        </p:txBody>
      </p:sp>
      <p:sp>
        <p:nvSpPr>
          <p:cNvPr id="3" name="Content Placeholder 2">
            <a:extLst>
              <a:ext uri="{FF2B5EF4-FFF2-40B4-BE49-F238E27FC236}">
                <a16:creationId xmlns:a16="http://schemas.microsoft.com/office/drawing/2014/main" id="{FE77B610-CF6F-473B-BDD5-2B65CE407C88}"/>
              </a:ext>
            </a:extLst>
          </p:cNvPr>
          <p:cNvSpPr>
            <a:spLocks noGrp="1"/>
          </p:cNvSpPr>
          <p:nvPr>
            <p:ph type="body" sz="quarter" idx="10"/>
          </p:nvPr>
        </p:nvSpPr>
        <p:spPr>
          <a:xfrm>
            <a:off x="609600" y="1447800"/>
            <a:ext cx="6953794"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NIBS undertook a study in 2017 to quantify the value of designing buildings to exceed the 2015 IBC or IRC for hazards including riverine flooding, hurricane surge, wind, earthquakes, and wildfires with the objective of reducing losses. </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Results revealed that for every dollar spent on building above code, the amount of money saved ranged from $4 to $7 depending on the hazard.</a:t>
            </a:r>
          </a:p>
        </p:txBody>
      </p:sp>
      <p:pic>
        <p:nvPicPr>
          <p:cNvPr id="6" name="Picture 5" descr="A picture containing outdoor, sky, building, sign&#10;&#10;Description automatically generated">
            <a:extLst>
              <a:ext uri="{FF2B5EF4-FFF2-40B4-BE49-F238E27FC236}">
                <a16:creationId xmlns:a16="http://schemas.microsoft.com/office/drawing/2014/main" id="{163D69DE-68DF-417C-B295-ECD5B3E3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317" y="1600201"/>
            <a:ext cx="3590925" cy="4638675"/>
          </a:xfrm>
          <a:prstGeom prst="rect">
            <a:avLst/>
          </a:prstGeom>
        </p:spPr>
      </p:pic>
    </p:spTree>
    <p:extLst>
      <p:ext uri="{BB962C8B-B14F-4D97-AF65-F5344CB8AC3E}">
        <p14:creationId xmlns:p14="http://schemas.microsoft.com/office/powerpoint/2010/main" val="4901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B4BFA-B300-43F6-A39B-9AA7F6644F12}"/>
              </a:ext>
            </a:extLst>
          </p:cNvPr>
          <p:cNvSpPr>
            <a:spLocks noGrp="1"/>
          </p:cNvSpPr>
          <p:nvPr>
            <p:ph type="title"/>
          </p:nvPr>
        </p:nvSpPr>
        <p:spPr/>
        <p:txBody>
          <a:bodyPr>
            <a:normAutofit fontScale="90000"/>
          </a:bodyPr>
          <a:lstStyle/>
          <a:p>
            <a:r>
              <a:rPr lang="en-US" dirty="0"/>
              <a:t>The Impact of Natural Disasters</a:t>
            </a:r>
          </a:p>
        </p:txBody>
      </p:sp>
      <p:sp>
        <p:nvSpPr>
          <p:cNvPr id="3" name="Text Placeholder 2">
            <a:extLst>
              <a:ext uri="{FF2B5EF4-FFF2-40B4-BE49-F238E27FC236}">
                <a16:creationId xmlns:a16="http://schemas.microsoft.com/office/drawing/2014/main" id="{B2DC88DC-D4A5-42B8-A2D9-3FD18FEAF3DE}"/>
              </a:ext>
            </a:extLst>
          </p:cNvPr>
          <p:cNvSpPr>
            <a:spLocks noGrp="1"/>
          </p:cNvSpPr>
          <p:nvPr>
            <p:ph type="body" sz="quarter" idx="10"/>
          </p:nvPr>
        </p:nvSpPr>
        <p:spPr/>
        <p:txBody>
          <a:bodyPr/>
          <a:lstStyle/>
          <a:p>
            <a:endParaRPr lang="en-US"/>
          </a:p>
        </p:txBody>
      </p:sp>
      <p:pic>
        <p:nvPicPr>
          <p:cNvPr id="4" name="Picture 3" descr="A pile of rocks&#10;&#10;Description automatically generated">
            <a:extLst>
              <a:ext uri="{FF2B5EF4-FFF2-40B4-BE49-F238E27FC236}">
                <a16:creationId xmlns:a16="http://schemas.microsoft.com/office/drawing/2014/main" id="{B3A23E59-B2BA-4B33-9A82-A2A43313D3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53"/>
          <a:stretch/>
        </p:blipFill>
        <p:spPr>
          <a:xfrm>
            <a:off x="20" y="1196623"/>
            <a:ext cx="12191980" cy="5661378"/>
          </a:xfrm>
          <a:prstGeom prst="rect">
            <a:avLst/>
          </a:prstGeom>
        </p:spPr>
      </p:pic>
      <p:sp>
        <p:nvSpPr>
          <p:cNvPr id="5" name="TextBox 4">
            <a:extLst>
              <a:ext uri="{FF2B5EF4-FFF2-40B4-BE49-F238E27FC236}">
                <a16:creationId xmlns:a16="http://schemas.microsoft.com/office/drawing/2014/main" id="{54989924-BF27-49A6-8A20-3F25FD988B26}"/>
              </a:ext>
            </a:extLst>
          </p:cNvPr>
          <p:cNvSpPr txBox="1"/>
          <p:nvPr/>
        </p:nvSpPr>
        <p:spPr>
          <a:xfrm>
            <a:off x="-3358" y="6550223"/>
            <a:ext cx="241721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a:t>
            </a:r>
            <a:r>
              <a:rPr lang="en-US" sz="1200" dirty="0" err="1">
                <a:solidFill>
                  <a:schemeClr val="bg1"/>
                </a:solidFill>
                <a:latin typeface="Arial" panose="020B0604020202020204" pitchFamily="34" charset="0"/>
                <a:cs typeface="Arial" panose="020B0604020202020204" pitchFamily="34" charset="0"/>
              </a:rPr>
              <a:t>ghornephoto</a:t>
            </a:r>
            <a:r>
              <a:rPr lang="en-US" sz="1200" dirty="0">
                <a:solidFill>
                  <a:schemeClr val="bg1"/>
                </a:solidFill>
                <a:latin typeface="Arial" panose="020B0604020202020204" pitchFamily="34" charset="0"/>
                <a:cs typeface="Arial" panose="020B0604020202020204" pitchFamily="34" charset="0"/>
              </a:rPr>
              <a:t>/iStock</a:t>
            </a:r>
          </a:p>
        </p:txBody>
      </p:sp>
    </p:spTree>
    <p:extLst>
      <p:ext uri="{BB962C8B-B14F-4D97-AF65-F5344CB8AC3E}">
        <p14:creationId xmlns:p14="http://schemas.microsoft.com/office/powerpoint/2010/main" val="157882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0884-7690-4EB0-BB58-740B8FE51C67}"/>
              </a:ext>
            </a:extLst>
          </p:cNvPr>
          <p:cNvSpPr>
            <a:spLocks noGrp="1"/>
          </p:cNvSpPr>
          <p:nvPr>
            <p:ph type="title"/>
          </p:nvPr>
        </p:nvSpPr>
        <p:spPr/>
        <p:txBody>
          <a:bodyPr>
            <a:noAutofit/>
          </a:bodyPr>
          <a:lstStyle/>
          <a:p>
            <a:r>
              <a:rPr lang="en-US" sz="4400" dirty="0"/>
              <a:t>C. National Institute of Building Sciences (NIBS) </a:t>
            </a:r>
          </a:p>
        </p:txBody>
      </p:sp>
      <p:sp>
        <p:nvSpPr>
          <p:cNvPr id="3" name="Content Placeholder 2">
            <a:extLst>
              <a:ext uri="{FF2B5EF4-FFF2-40B4-BE49-F238E27FC236}">
                <a16:creationId xmlns:a16="http://schemas.microsoft.com/office/drawing/2014/main" id="{488ABE24-5038-4F3A-8093-F3662EAD13AD}"/>
              </a:ext>
            </a:extLst>
          </p:cNvPr>
          <p:cNvSpPr>
            <a:spLocks noGrp="1"/>
          </p:cNvSpPr>
          <p:nvPr>
            <p:ph type="body" sz="quarter" idx="10"/>
          </p:nvPr>
        </p:nvSpPr>
        <p:spPr>
          <a:xfrm>
            <a:off x="265611" y="1527707"/>
            <a:ext cx="5830389"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Strategies to exceed minimum requirements of the 2015 building codes include:</a:t>
            </a:r>
          </a:p>
          <a:p>
            <a:pPr marL="285750" indent="-285750" defTabSz="914276">
              <a:buFont typeface="Arial" panose="020B0604020202020204" pitchFamily="34" charset="0"/>
              <a:buChar char="•"/>
            </a:pPr>
            <a:r>
              <a:rPr lang="en-US" sz="1600" dirty="0">
                <a:solidFill>
                  <a:srgbClr val="1C1C1C"/>
                </a:solidFill>
                <a:latin typeface="Arial" pitchFamily="34" charset="0"/>
                <a:cs typeface="Arial" pitchFamily="34" charset="0"/>
              </a:rPr>
              <a:t>For flood resistance (to address riverine flooding and hurricane surge), build new buildings higher above base flood elevation than required by the 2015 IBC</a:t>
            </a:r>
          </a:p>
          <a:p>
            <a:pPr marL="285750" indent="-285750" defTabSz="914276">
              <a:buFont typeface="Arial" panose="020B0604020202020204" pitchFamily="34" charset="0"/>
              <a:buChar char="•"/>
            </a:pPr>
            <a:r>
              <a:rPr lang="en-US" sz="1600" dirty="0">
                <a:solidFill>
                  <a:srgbClr val="1C1C1C"/>
                </a:solidFill>
                <a:latin typeface="Arial" pitchFamily="34" charset="0"/>
                <a:cs typeface="Arial" pitchFamily="34" charset="0"/>
              </a:rPr>
              <a:t>For resistance to hurricane winds, build new homes to comply with the IBHS FORTIFIED Home Hurricane standards</a:t>
            </a:r>
          </a:p>
          <a:p>
            <a:pPr marL="285750" indent="-285750" defTabSz="914276">
              <a:buFont typeface="Arial" panose="020B0604020202020204" pitchFamily="34" charset="0"/>
              <a:buChar char="•"/>
            </a:pPr>
            <a:r>
              <a:rPr lang="en-US" sz="1600" dirty="0">
                <a:solidFill>
                  <a:srgbClr val="1C1C1C"/>
                </a:solidFill>
                <a:latin typeface="Arial" pitchFamily="34" charset="0"/>
                <a:cs typeface="Arial" pitchFamily="34" charset="0"/>
              </a:rPr>
              <a:t>For resistance to earthquakes, build new buildings stronger and stiffer than required by the 2015 IBC</a:t>
            </a:r>
          </a:p>
          <a:p>
            <a:pPr marL="285750" indent="-285750" defTabSz="914276">
              <a:buFont typeface="Arial" panose="020B0604020202020204" pitchFamily="34" charset="0"/>
              <a:buChar char="•"/>
            </a:pPr>
            <a:r>
              <a:rPr lang="en-US" sz="1600" dirty="0">
                <a:solidFill>
                  <a:srgbClr val="1C1C1C"/>
                </a:solidFill>
                <a:latin typeface="Arial" pitchFamily="34" charset="0"/>
                <a:cs typeface="Arial" pitchFamily="34" charset="0"/>
              </a:rPr>
              <a:t>For fire resistance in the wildland-urban interface, build new buildings to comply with the 2015 International Wildland-Urban Interface Code (IWUIC)</a:t>
            </a:r>
          </a:p>
          <a:p>
            <a:endParaRPr lang="en-US" sz="2800" dirty="0"/>
          </a:p>
        </p:txBody>
      </p:sp>
      <p:graphicFrame>
        <p:nvGraphicFramePr>
          <p:cNvPr id="5" name="Table 4">
            <a:extLst>
              <a:ext uri="{FF2B5EF4-FFF2-40B4-BE49-F238E27FC236}">
                <a16:creationId xmlns:a16="http://schemas.microsoft.com/office/drawing/2014/main" id="{23EA2D75-EC9D-4470-A49B-0F0B2B03A655}"/>
              </a:ext>
            </a:extLst>
          </p:cNvPr>
          <p:cNvGraphicFramePr>
            <a:graphicFrameLocks noGrp="1"/>
          </p:cNvGraphicFramePr>
          <p:nvPr>
            <p:extLst>
              <p:ext uri="{D42A27DB-BD31-4B8C-83A1-F6EECF244321}">
                <p14:modId xmlns:p14="http://schemas.microsoft.com/office/powerpoint/2010/main" val="101869941"/>
              </p:ext>
            </p:extLst>
          </p:nvPr>
        </p:nvGraphicFramePr>
        <p:xfrm>
          <a:off x="6096000" y="1750423"/>
          <a:ext cx="5974080" cy="3579870"/>
        </p:xfrm>
        <a:graphic>
          <a:graphicData uri="http://schemas.openxmlformats.org/drawingml/2006/table">
            <a:tbl>
              <a:tblPr firstRow="1" bandRow="1">
                <a:tableStyleId>{5C22544A-7EE6-4342-B048-85BDC9FD1C3A}</a:tableStyleId>
              </a:tblPr>
              <a:tblGrid>
                <a:gridCol w="4682154">
                  <a:extLst>
                    <a:ext uri="{9D8B030D-6E8A-4147-A177-3AD203B41FA5}">
                      <a16:colId xmlns:a16="http://schemas.microsoft.com/office/drawing/2014/main" val="2134545706"/>
                    </a:ext>
                  </a:extLst>
                </a:gridCol>
                <a:gridCol w="1291926">
                  <a:extLst>
                    <a:ext uri="{9D8B030D-6E8A-4147-A177-3AD203B41FA5}">
                      <a16:colId xmlns:a16="http://schemas.microsoft.com/office/drawing/2014/main" val="986095279"/>
                    </a:ext>
                  </a:extLst>
                </a:gridCol>
              </a:tblGrid>
              <a:tr h="908160">
                <a:tc gridSpan="2">
                  <a:txBody>
                    <a:bodyPr/>
                    <a:lstStyle/>
                    <a:p>
                      <a:pPr algn="l"/>
                      <a:r>
                        <a:rPr lang="en-US" sz="1900" dirty="0">
                          <a:solidFill>
                            <a:schemeClr val="tx1">
                              <a:lumMod val="75000"/>
                              <a:lumOff val="25000"/>
                            </a:schemeClr>
                          </a:solidFill>
                          <a:latin typeface="Arial" panose="020B0604020202020204" pitchFamily="34" charset="0"/>
                          <a:cs typeface="Arial" panose="020B0604020202020204" pitchFamily="34" charset="0"/>
                        </a:rPr>
                        <a:t>National Benefit-Cost Ratio per Peril for </a:t>
                      </a:r>
                    </a:p>
                    <a:p>
                      <a:pPr algn="l"/>
                      <a:r>
                        <a:rPr lang="en-US" sz="1900" dirty="0">
                          <a:solidFill>
                            <a:schemeClr val="tx1">
                              <a:lumMod val="75000"/>
                              <a:lumOff val="25000"/>
                            </a:schemeClr>
                          </a:solidFill>
                          <a:latin typeface="Arial" panose="020B0604020202020204" pitchFamily="34" charset="0"/>
                          <a:cs typeface="Arial" panose="020B0604020202020204" pitchFamily="34" charset="0"/>
                        </a:rPr>
                        <a:t>Designing Beyond Code Requirements</a:t>
                      </a:r>
                    </a:p>
                    <a:p>
                      <a:pPr algn="l"/>
                      <a:r>
                        <a:rPr lang="en-US" sz="1000" dirty="0">
                          <a:solidFill>
                            <a:schemeClr val="tx1">
                              <a:lumMod val="75000"/>
                              <a:lumOff val="25000"/>
                            </a:schemeClr>
                          </a:solidFill>
                          <a:latin typeface="Arial" panose="020B0604020202020204" pitchFamily="34" charset="0"/>
                          <a:cs typeface="Arial" panose="020B0604020202020204" pitchFamily="34" charset="0"/>
                        </a:rPr>
                        <a:t>(Adapted from NIBS)</a:t>
                      </a:r>
                    </a:p>
                  </a:txBody>
                  <a:tcPr>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val="1149623096"/>
                  </a:ext>
                </a:extLst>
              </a:tr>
              <a:tr h="445285">
                <a:tc>
                  <a:txBody>
                    <a:bodyPr/>
                    <a:lstStyle/>
                    <a:p>
                      <a:r>
                        <a:rPr lang="en-US" sz="1900" dirty="0">
                          <a:solidFill>
                            <a:schemeClr val="bg1"/>
                          </a:solidFill>
                          <a:latin typeface="Arial" panose="020B0604020202020204" pitchFamily="34" charset="0"/>
                          <a:cs typeface="Arial" panose="020B0604020202020204" pitchFamily="34" charset="0"/>
                        </a:rPr>
                        <a:t>Riverine flood</a:t>
                      </a:r>
                    </a:p>
                  </a:txBody>
                  <a:tcPr>
                    <a:solidFill>
                      <a:schemeClr val="tx2">
                        <a:lumMod val="60000"/>
                        <a:lumOff val="40000"/>
                      </a:schemeClr>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5:1</a:t>
                      </a:r>
                    </a:p>
                  </a:txBody>
                  <a:tcPr>
                    <a:solidFill>
                      <a:schemeClr val="tx2">
                        <a:lumMod val="60000"/>
                        <a:lumOff val="40000"/>
                      </a:schemeClr>
                    </a:solidFill>
                  </a:tcPr>
                </a:tc>
                <a:extLst>
                  <a:ext uri="{0D108BD9-81ED-4DB2-BD59-A6C34878D82A}">
                    <a16:rowId xmlns:a16="http://schemas.microsoft.com/office/drawing/2014/main" val="1212141233"/>
                  </a:ext>
                </a:extLst>
              </a:tr>
              <a:tr h="445285">
                <a:tc>
                  <a:txBody>
                    <a:bodyPr/>
                    <a:lstStyle/>
                    <a:p>
                      <a:r>
                        <a:rPr lang="en-US" sz="1900" dirty="0">
                          <a:solidFill>
                            <a:schemeClr val="bg1"/>
                          </a:solidFill>
                          <a:latin typeface="Arial" panose="020B0604020202020204" pitchFamily="34" charset="0"/>
                          <a:cs typeface="Arial" panose="020B0604020202020204" pitchFamily="34" charset="0"/>
                        </a:rPr>
                        <a:t>Hurricane surge</a:t>
                      </a:r>
                    </a:p>
                  </a:txBody>
                  <a:tcPr>
                    <a:solidFill>
                      <a:schemeClr val="accent3">
                        <a:lumMod val="75000"/>
                      </a:schemeClr>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7:1</a:t>
                      </a:r>
                    </a:p>
                  </a:txBody>
                  <a:tcPr>
                    <a:solidFill>
                      <a:schemeClr val="accent3">
                        <a:lumMod val="75000"/>
                      </a:schemeClr>
                    </a:solidFill>
                  </a:tcPr>
                </a:tc>
                <a:extLst>
                  <a:ext uri="{0D108BD9-81ED-4DB2-BD59-A6C34878D82A}">
                    <a16:rowId xmlns:a16="http://schemas.microsoft.com/office/drawing/2014/main" val="3437877325"/>
                  </a:ext>
                </a:extLst>
              </a:tr>
              <a:tr h="445285">
                <a:tc>
                  <a:txBody>
                    <a:bodyPr/>
                    <a:lstStyle/>
                    <a:p>
                      <a:r>
                        <a:rPr lang="en-US" sz="1900" dirty="0">
                          <a:solidFill>
                            <a:schemeClr val="bg1"/>
                          </a:solidFill>
                          <a:latin typeface="Arial" panose="020B0604020202020204" pitchFamily="34" charset="0"/>
                          <a:cs typeface="Arial" panose="020B0604020202020204" pitchFamily="34" charset="0"/>
                        </a:rPr>
                        <a:t>Wind</a:t>
                      </a:r>
                    </a:p>
                  </a:txBody>
                  <a:tcPr>
                    <a:solidFill>
                      <a:schemeClr val="accent1">
                        <a:lumMod val="50000"/>
                      </a:schemeClr>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5:1</a:t>
                      </a:r>
                    </a:p>
                  </a:txBody>
                  <a:tcPr>
                    <a:solidFill>
                      <a:schemeClr val="accent1">
                        <a:lumMod val="50000"/>
                      </a:schemeClr>
                    </a:solidFill>
                  </a:tcPr>
                </a:tc>
                <a:extLst>
                  <a:ext uri="{0D108BD9-81ED-4DB2-BD59-A6C34878D82A}">
                    <a16:rowId xmlns:a16="http://schemas.microsoft.com/office/drawing/2014/main" val="3912250790"/>
                  </a:ext>
                </a:extLst>
              </a:tr>
              <a:tr h="445285">
                <a:tc>
                  <a:txBody>
                    <a:bodyPr/>
                    <a:lstStyle/>
                    <a:p>
                      <a:r>
                        <a:rPr lang="en-US" sz="1900" dirty="0">
                          <a:solidFill>
                            <a:schemeClr val="bg1"/>
                          </a:solidFill>
                          <a:latin typeface="Arial" panose="020B0604020202020204" pitchFamily="34" charset="0"/>
                          <a:cs typeface="Arial" panose="020B0604020202020204" pitchFamily="34" charset="0"/>
                        </a:rPr>
                        <a:t>Earthquake</a:t>
                      </a:r>
                    </a:p>
                  </a:txBody>
                  <a:tcPr>
                    <a:solidFill>
                      <a:srgbClr val="7030A0"/>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4:1</a:t>
                      </a:r>
                    </a:p>
                  </a:txBody>
                  <a:tcPr>
                    <a:solidFill>
                      <a:srgbClr val="7030A0"/>
                    </a:solidFill>
                  </a:tcPr>
                </a:tc>
                <a:extLst>
                  <a:ext uri="{0D108BD9-81ED-4DB2-BD59-A6C34878D82A}">
                    <a16:rowId xmlns:a16="http://schemas.microsoft.com/office/drawing/2014/main" val="3071069179"/>
                  </a:ext>
                </a:extLst>
              </a:tr>
              <a:tr h="445285">
                <a:tc>
                  <a:txBody>
                    <a:bodyPr/>
                    <a:lstStyle/>
                    <a:p>
                      <a:r>
                        <a:rPr lang="en-US" sz="1900" dirty="0">
                          <a:solidFill>
                            <a:schemeClr val="bg1"/>
                          </a:solidFill>
                          <a:latin typeface="Arial" panose="020B0604020202020204" pitchFamily="34" charset="0"/>
                          <a:cs typeface="Arial" panose="020B0604020202020204" pitchFamily="34" charset="0"/>
                        </a:rPr>
                        <a:t>Wildland-urban interface fire</a:t>
                      </a:r>
                    </a:p>
                  </a:txBody>
                  <a:tcPr>
                    <a:solidFill>
                      <a:schemeClr val="accent6">
                        <a:lumMod val="75000"/>
                      </a:schemeClr>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4:1</a:t>
                      </a:r>
                    </a:p>
                  </a:txBody>
                  <a:tcPr>
                    <a:solidFill>
                      <a:schemeClr val="accent6">
                        <a:lumMod val="75000"/>
                      </a:schemeClr>
                    </a:solidFill>
                  </a:tcPr>
                </a:tc>
                <a:extLst>
                  <a:ext uri="{0D108BD9-81ED-4DB2-BD59-A6C34878D82A}">
                    <a16:rowId xmlns:a16="http://schemas.microsoft.com/office/drawing/2014/main" val="848928186"/>
                  </a:ext>
                </a:extLst>
              </a:tr>
              <a:tr h="445285">
                <a:tc>
                  <a:txBody>
                    <a:bodyPr/>
                    <a:lstStyle/>
                    <a:p>
                      <a:pPr algn="ctr"/>
                      <a:r>
                        <a:rPr lang="en-US" sz="1900" dirty="0">
                          <a:solidFill>
                            <a:schemeClr val="bg1"/>
                          </a:solidFill>
                          <a:latin typeface="Arial" panose="020B0604020202020204" pitchFamily="34" charset="0"/>
                          <a:cs typeface="Arial" panose="020B0604020202020204" pitchFamily="34" charset="0"/>
                        </a:rPr>
                        <a:t>Overall benefit-cost ratio</a:t>
                      </a:r>
                    </a:p>
                  </a:txBody>
                  <a:tcPr>
                    <a:solidFill>
                      <a:schemeClr val="bg1">
                        <a:lumMod val="50000"/>
                      </a:schemeClr>
                    </a:solidFill>
                  </a:tcPr>
                </a:tc>
                <a:tc>
                  <a:txBody>
                    <a:bodyPr/>
                    <a:lstStyle/>
                    <a:p>
                      <a:pPr algn="ctr"/>
                      <a:r>
                        <a:rPr lang="en-US" sz="1900" dirty="0">
                          <a:solidFill>
                            <a:schemeClr val="bg1"/>
                          </a:solidFill>
                          <a:latin typeface="Arial" panose="020B0604020202020204" pitchFamily="34" charset="0"/>
                          <a:cs typeface="Arial" panose="020B0604020202020204" pitchFamily="34" charset="0"/>
                        </a:rPr>
                        <a:t>4:1</a:t>
                      </a:r>
                    </a:p>
                  </a:txBody>
                  <a:tcPr>
                    <a:solidFill>
                      <a:schemeClr val="bg1">
                        <a:lumMod val="50000"/>
                      </a:schemeClr>
                    </a:solidFill>
                  </a:tcPr>
                </a:tc>
                <a:extLst>
                  <a:ext uri="{0D108BD9-81ED-4DB2-BD59-A6C34878D82A}">
                    <a16:rowId xmlns:a16="http://schemas.microsoft.com/office/drawing/2014/main" val="604017743"/>
                  </a:ext>
                </a:extLst>
              </a:tr>
            </a:tbl>
          </a:graphicData>
        </a:graphic>
      </p:graphicFrame>
    </p:spTree>
    <p:extLst>
      <p:ext uri="{BB962C8B-B14F-4D97-AF65-F5344CB8AC3E}">
        <p14:creationId xmlns:p14="http://schemas.microsoft.com/office/powerpoint/2010/main" val="69105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C86F3A-C1D0-4C93-80EE-E2C595BF200E}"/>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67851C-F032-46C7-AE9A-A783AAD727E1}"/>
              </a:ext>
            </a:extLst>
          </p:cNvPr>
          <p:cNvSpPr>
            <a:spLocks noGrp="1"/>
          </p:cNvSpPr>
          <p:nvPr>
            <p:ph type="title"/>
          </p:nvPr>
        </p:nvSpPr>
        <p:spPr/>
        <p:txBody>
          <a:bodyPr>
            <a:noAutofit/>
          </a:bodyPr>
          <a:lstStyle/>
          <a:p>
            <a:r>
              <a:rPr lang="en-US" sz="4400" dirty="0"/>
              <a:t>C. National Institute of Building Sciences (NIBS) </a:t>
            </a:r>
          </a:p>
        </p:txBody>
      </p:sp>
      <p:sp>
        <p:nvSpPr>
          <p:cNvPr id="3" name="Content Placeholder 2">
            <a:extLst>
              <a:ext uri="{FF2B5EF4-FFF2-40B4-BE49-F238E27FC236}">
                <a16:creationId xmlns:a16="http://schemas.microsoft.com/office/drawing/2014/main" id="{C632AC10-EC44-42E4-BF4A-C91E40DA8DF9}"/>
              </a:ext>
            </a:extLst>
          </p:cNvPr>
          <p:cNvSpPr>
            <a:spLocks noGrp="1"/>
          </p:cNvSpPr>
          <p:nvPr>
            <p:ph type="body" sz="quarter" idx="10"/>
          </p:nvPr>
        </p:nvSpPr>
        <p:spPr>
          <a:xfrm>
            <a:off x="609600" y="1447800"/>
            <a:ext cx="4927210"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The NIBS report suggests that all major stakeholder including developers, lenders, tenants, and communities' benefit from resilient construction. </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The greatest benefits are afforded to building owners who don’t have to spend as much to repair and rebuild after a disaster, but there are other benefits also. </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Tenants benefit from having functioning shelter and places to work after a disaster, and the community benefits from reduced cost of disaster recovery both in terms of reduced loss of life and business continuity.</a:t>
            </a:r>
          </a:p>
          <a:p>
            <a:endParaRPr lang="en-US" sz="3600" dirty="0"/>
          </a:p>
        </p:txBody>
      </p:sp>
      <p:sp>
        <p:nvSpPr>
          <p:cNvPr id="4" name="TextBox 3">
            <a:extLst>
              <a:ext uri="{FF2B5EF4-FFF2-40B4-BE49-F238E27FC236}">
                <a16:creationId xmlns:a16="http://schemas.microsoft.com/office/drawing/2014/main" id="{6F67F140-A0AF-4304-A8D3-6DADE7C68368}"/>
              </a:ext>
            </a:extLst>
          </p:cNvPr>
          <p:cNvSpPr txBox="1"/>
          <p:nvPr/>
        </p:nvSpPr>
        <p:spPr>
          <a:xfrm>
            <a:off x="6248400" y="5520561"/>
            <a:ext cx="5287844" cy="646331"/>
          </a:xfrm>
          <a:prstGeom prst="rect">
            <a:avLst/>
          </a:prstGeom>
          <a:noFill/>
        </p:spPr>
        <p:txBody>
          <a:bodyPr wrap="square" rtlCol="0">
            <a:spAutoFit/>
          </a:bodyPr>
          <a:lstStyle/>
          <a:p>
            <a:r>
              <a:rPr lang="en-US" sz="1200" dirty="0">
                <a:solidFill>
                  <a:srgbClr val="211D1E"/>
                </a:solidFill>
                <a:latin typeface="Arial" panose="020B0604020202020204" pitchFamily="34" charset="0"/>
                <a:cs typeface="Arial" panose="020B0604020202020204" pitchFamily="34" charset="0"/>
              </a:rPr>
              <a:t>Stakeholder net benefits resulting from one year of constructing all new buildings to exceed select 2015 IBC and IRC requirements or to comply with 2015 IWUIC. Source: FEMA</a:t>
            </a:r>
          </a:p>
        </p:txBody>
      </p:sp>
      <p:sp>
        <p:nvSpPr>
          <p:cNvPr id="14" name="TextBox 13">
            <a:extLst>
              <a:ext uri="{FF2B5EF4-FFF2-40B4-BE49-F238E27FC236}">
                <a16:creationId xmlns:a16="http://schemas.microsoft.com/office/drawing/2014/main" id="{033C933E-BC1B-48DC-86A8-12D62DD742FA}"/>
              </a:ext>
            </a:extLst>
          </p:cNvPr>
          <p:cNvSpPr txBox="1"/>
          <p:nvPr/>
        </p:nvSpPr>
        <p:spPr>
          <a:xfrm rot="16200000">
            <a:off x="4943819" y="3375885"/>
            <a:ext cx="1542367" cy="276999"/>
          </a:xfrm>
          <a:prstGeom prst="rect">
            <a:avLst/>
          </a:prstGeom>
          <a:noFill/>
        </p:spPr>
        <p:txBody>
          <a:bodyPr wrap="square" rtlCol="0">
            <a:spAutoFit/>
          </a:bodyPr>
          <a:lstStyle/>
          <a:p>
            <a:pPr algn="ctr"/>
            <a:r>
              <a:rPr lang="en-US" sz="1200" dirty="0">
                <a:solidFill>
                  <a:srgbClr val="211D1E"/>
                </a:solidFill>
                <a:latin typeface="Arial" panose="020B0604020202020204" pitchFamily="34" charset="0"/>
                <a:cs typeface="Arial" panose="020B0604020202020204" pitchFamily="34" charset="0"/>
              </a:rPr>
              <a:t>Net benefit $bn</a:t>
            </a:r>
          </a:p>
        </p:txBody>
      </p:sp>
      <p:grpSp>
        <p:nvGrpSpPr>
          <p:cNvPr id="20" name="Group 19">
            <a:extLst>
              <a:ext uri="{FF2B5EF4-FFF2-40B4-BE49-F238E27FC236}">
                <a16:creationId xmlns:a16="http://schemas.microsoft.com/office/drawing/2014/main" id="{B85D6D98-0749-4292-B88B-6AE93AA3F69E}"/>
              </a:ext>
            </a:extLst>
          </p:cNvPr>
          <p:cNvGrpSpPr/>
          <p:nvPr/>
        </p:nvGrpSpPr>
        <p:grpSpPr>
          <a:xfrm>
            <a:off x="5850868" y="1547471"/>
            <a:ext cx="6082907" cy="3933825"/>
            <a:chOff x="5521728" y="1600200"/>
            <a:chExt cx="6082907" cy="3933825"/>
          </a:xfrm>
        </p:grpSpPr>
        <p:grpSp>
          <p:nvGrpSpPr>
            <p:cNvPr id="13" name="Group 12">
              <a:extLst>
                <a:ext uri="{FF2B5EF4-FFF2-40B4-BE49-F238E27FC236}">
                  <a16:creationId xmlns:a16="http://schemas.microsoft.com/office/drawing/2014/main" id="{4941123D-2FCD-4466-938F-35879D231871}"/>
                </a:ext>
              </a:extLst>
            </p:cNvPr>
            <p:cNvGrpSpPr/>
            <p:nvPr/>
          </p:nvGrpSpPr>
          <p:grpSpPr>
            <a:xfrm>
              <a:off x="5521728" y="1752600"/>
              <a:ext cx="6019800" cy="3781425"/>
              <a:chOff x="5521728" y="1995487"/>
              <a:chExt cx="6019800" cy="3781425"/>
            </a:xfrm>
          </p:grpSpPr>
          <p:pic>
            <p:nvPicPr>
              <p:cNvPr id="7" name="Picture 6">
                <a:extLst>
                  <a:ext uri="{FF2B5EF4-FFF2-40B4-BE49-F238E27FC236}">
                    <a16:creationId xmlns:a16="http://schemas.microsoft.com/office/drawing/2014/main" id="{7ABBB683-C79F-4A26-AF51-902C08FC2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728" y="1995487"/>
                <a:ext cx="6019800" cy="3781425"/>
              </a:xfrm>
              <a:prstGeom prst="rect">
                <a:avLst/>
              </a:prstGeom>
            </p:spPr>
          </p:pic>
          <p:sp>
            <p:nvSpPr>
              <p:cNvPr id="8" name="TextBox 7">
                <a:extLst>
                  <a:ext uri="{FF2B5EF4-FFF2-40B4-BE49-F238E27FC236}">
                    <a16:creationId xmlns:a16="http://schemas.microsoft.com/office/drawing/2014/main" id="{5BD54EA2-84C5-4B78-88BA-0155C1F8394C}"/>
                  </a:ext>
                </a:extLst>
              </p:cNvPr>
              <p:cNvSpPr txBox="1"/>
              <p:nvPr/>
            </p:nvSpPr>
            <p:spPr>
              <a:xfrm>
                <a:off x="6393927" y="5382064"/>
                <a:ext cx="762002" cy="276999"/>
              </a:xfrm>
              <a:prstGeom prst="rect">
                <a:avLst/>
              </a:prstGeom>
              <a:noFill/>
            </p:spPr>
            <p:txBody>
              <a:bodyPr wrap="square" rtlCol="0">
                <a:spAutoFit/>
              </a:bodyPr>
              <a:lstStyle/>
              <a:p>
                <a:pPr algn="ctr"/>
                <a:r>
                  <a:rPr lang="en-US" sz="1200" dirty="0">
                    <a:solidFill>
                      <a:srgbClr val="211D1E"/>
                    </a:solidFill>
                    <a:latin typeface="Arial" panose="020B0604020202020204" pitchFamily="34" charset="0"/>
                    <a:cs typeface="Arial" panose="020B0604020202020204" pitchFamily="34" charset="0"/>
                  </a:rPr>
                  <a:t>Lenders</a:t>
                </a:r>
              </a:p>
            </p:txBody>
          </p:sp>
          <p:sp>
            <p:nvSpPr>
              <p:cNvPr id="9" name="TextBox 8">
                <a:extLst>
                  <a:ext uri="{FF2B5EF4-FFF2-40B4-BE49-F238E27FC236}">
                    <a16:creationId xmlns:a16="http://schemas.microsoft.com/office/drawing/2014/main" id="{EFB1040A-6919-4F67-A41B-825D4A37082B}"/>
                  </a:ext>
                </a:extLst>
              </p:cNvPr>
              <p:cNvSpPr txBox="1"/>
              <p:nvPr/>
            </p:nvSpPr>
            <p:spPr>
              <a:xfrm>
                <a:off x="7163126" y="5382063"/>
                <a:ext cx="1210992" cy="276999"/>
              </a:xfrm>
              <a:prstGeom prst="rect">
                <a:avLst/>
              </a:prstGeom>
              <a:noFill/>
            </p:spPr>
            <p:txBody>
              <a:bodyPr wrap="square" rtlCol="0">
                <a:spAutoFit/>
              </a:bodyPr>
              <a:lstStyle/>
              <a:p>
                <a:pPr algn="ctr"/>
                <a:r>
                  <a:rPr lang="en-US" sz="1200" dirty="0">
                    <a:solidFill>
                      <a:srgbClr val="211D1E"/>
                    </a:solidFill>
                    <a:latin typeface="Arial" panose="020B0604020202020204" pitchFamily="34" charset="0"/>
                    <a:cs typeface="Arial" panose="020B0604020202020204" pitchFamily="34" charset="0"/>
                  </a:rPr>
                  <a:t>Communities</a:t>
                </a:r>
              </a:p>
            </p:txBody>
          </p:sp>
          <p:sp>
            <p:nvSpPr>
              <p:cNvPr id="10" name="TextBox 9">
                <a:extLst>
                  <a:ext uri="{FF2B5EF4-FFF2-40B4-BE49-F238E27FC236}">
                    <a16:creationId xmlns:a16="http://schemas.microsoft.com/office/drawing/2014/main" id="{5BAE1B43-C3C0-4E86-B7E7-D6D53BF2C3C6}"/>
                  </a:ext>
                </a:extLst>
              </p:cNvPr>
              <p:cNvSpPr txBox="1"/>
              <p:nvPr/>
            </p:nvSpPr>
            <p:spPr>
              <a:xfrm>
                <a:off x="8290719" y="5382062"/>
                <a:ext cx="1210992" cy="276999"/>
              </a:xfrm>
              <a:prstGeom prst="rect">
                <a:avLst/>
              </a:prstGeom>
              <a:noFill/>
            </p:spPr>
            <p:txBody>
              <a:bodyPr wrap="square" rtlCol="0">
                <a:spAutoFit/>
              </a:bodyPr>
              <a:lstStyle/>
              <a:p>
                <a:pPr algn="ctr"/>
                <a:r>
                  <a:rPr lang="en-US" sz="1200" dirty="0">
                    <a:solidFill>
                      <a:srgbClr val="211D1E"/>
                    </a:solidFill>
                    <a:latin typeface="Arial" panose="020B0604020202020204" pitchFamily="34" charset="0"/>
                    <a:cs typeface="Arial" panose="020B0604020202020204" pitchFamily="34" charset="0"/>
                  </a:rPr>
                  <a:t>Tenants</a:t>
                </a:r>
              </a:p>
            </p:txBody>
          </p:sp>
          <p:sp>
            <p:nvSpPr>
              <p:cNvPr id="11" name="TextBox 10">
                <a:extLst>
                  <a:ext uri="{FF2B5EF4-FFF2-40B4-BE49-F238E27FC236}">
                    <a16:creationId xmlns:a16="http://schemas.microsoft.com/office/drawing/2014/main" id="{A5117453-81F0-4C0B-B64E-CDEBA9B5D59F}"/>
                  </a:ext>
                </a:extLst>
              </p:cNvPr>
              <p:cNvSpPr txBox="1"/>
              <p:nvPr/>
            </p:nvSpPr>
            <p:spPr>
              <a:xfrm>
                <a:off x="9299488" y="5382061"/>
                <a:ext cx="1210992" cy="276999"/>
              </a:xfrm>
              <a:prstGeom prst="rect">
                <a:avLst/>
              </a:prstGeom>
              <a:noFill/>
            </p:spPr>
            <p:txBody>
              <a:bodyPr wrap="square" rtlCol="0">
                <a:spAutoFit/>
              </a:bodyPr>
              <a:lstStyle/>
              <a:p>
                <a:pPr algn="ctr"/>
                <a:r>
                  <a:rPr lang="en-US" sz="1200" dirty="0">
                    <a:solidFill>
                      <a:srgbClr val="211D1E"/>
                    </a:solidFill>
                    <a:latin typeface="Arial" panose="020B0604020202020204" pitchFamily="34" charset="0"/>
                    <a:cs typeface="Arial" panose="020B0604020202020204" pitchFamily="34" charset="0"/>
                  </a:rPr>
                  <a:t>Title holders</a:t>
                </a:r>
              </a:p>
            </p:txBody>
          </p:sp>
          <p:sp>
            <p:nvSpPr>
              <p:cNvPr id="12" name="TextBox 11">
                <a:extLst>
                  <a:ext uri="{FF2B5EF4-FFF2-40B4-BE49-F238E27FC236}">
                    <a16:creationId xmlns:a16="http://schemas.microsoft.com/office/drawing/2014/main" id="{44B1B050-EB51-471B-AEDA-B6E4247697DF}"/>
                  </a:ext>
                </a:extLst>
              </p:cNvPr>
              <p:cNvSpPr txBox="1"/>
              <p:nvPr/>
            </p:nvSpPr>
            <p:spPr>
              <a:xfrm>
                <a:off x="10310171" y="5388086"/>
                <a:ext cx="1210992" cy="276999"/>
              </a:xfrm>
              <a:prstGeom prst="rect">
                <a:avLst/>
              </a:prstGeom>
              <a:noFill/>
            </p:spPr>
            <p:txBody>
              <a:bodyPr wrap="square" rtlCol="0">
                <a:spAutoFit/>
              </a:bodyPr>
              <a:lstStyle/>
              <a:p>
                <a:pPr algn="ctr"/>
                <a:r>
                  <a:rPr lang="en-US" sz="1200" dirty="0">
                    <a:solidFill>
                      <a:srgbClr val="211D1E"/>
                    </a:solidFill>
                    <a:latin typeface="Arial" panose="020B0604020202020204" pitchFamily="34" charset="0"/>
                    <a:cs typeface="Arial" panose="020B0604020202020204" pitchFamily="34" charset="0"/>
                  </a:rPr>
                  <a:t>Developers</a:t>
                </a:r>
              </a:p>
            </p:txBody>
          </p:sp>
        </p:grpSp>
        <p:sp>
          <p:nvSpPr>
            <p:cNvPr id="15" name="TextBox 14">
              <a:extLst>
                <a:ext uri="{FF2B5EF4-FFF2-40B4-BE49-F238E27FC236}">
                  <a16:creationId xmlns:a16="http://schemas.microsoft.com/office/drawing/2014/main" id="{D3BC7CDD-A833-443A-ABD5-5891477C983B}"/>
                </a:ext>
              </a:extLst>
            </p:cNvPr>
            <p:cNvSpPr txBox="1"/>
            <p:nvPr/>
          </p:nvSpPr>
          <p:spPr>
            <a:xfrm>
              <a:off x="10226699" y="1600200"/>
              <a:ext cx="1377936" cy="276999"/>
            </a:xfrm>
            <a:prstGeom prst="rect">
              <a:avLst/>
            </a:prstGeom>
            <a:solidFill>
              <a:srgbClr val="414A54"/>
            </a:solid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Hurricane wind</a:t>
              </a:r>
            </a:p>
          </p:txBody>
        </p:sp>
        <p:sp>
          <p:nvSpPr>
            <p:cNvPr id="16" name="TextBox 15">
              <a:extLst>
                <a:ext uri="{FF2B5EF4-FFF2-40B4-BE49-F238E27FC236}">
                  <a16:creationId xmlns:a16="http://schemas.microsoft.com/office/drawing/2014/main" id="{C7D9304C-0112-4CEE-B171-28808FB48271}"/>
                </a:ext>
              </a:extLst>
            </p:cNvPr>
            <p:cNvSpPr txBox="1"/>
            <p:nvPr/>
          </p:nvSpPr>
          <p:spPr>
            <a:xfrm>
              <a:off x="10226699" y="1911950"/>
              <a:ext cx="1377936" cy="276999"/>
            </a:xfrm>
            <a:prstGeom prst="rect">
              <a:avLst/>
            </a:prstGeom>
            <a:solidFill>
              <a:srgbClr val="D1584C"/>
            </a:solid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Earthquake</a:t>
              </a:r>
            </a:p>
          </p:txBody>
        </p:sp>
        <p:sp>
          <p:nvSpPr>
            <p:cNvPr id="17" name="TextBox 16">
              <a:extLst>
                <a:ext uri="{FF2B5EF4-FFF2-40B4-BE49-F238E27FC236}">
                  <a16:creationId xmlns:a16="http://schemas.microsoft.com/office/drawing/2014/main" id="{A00E9379-7CD2-432D-8172-DD169F72603A}"/>
                </a:ext>
              </a:extLst>
            </p:cNvPr>
            <p:cNvSpPr txBox="1"/>
            <p:nvPr/>
          </p:nvSpPr>
          <p:spPr>
            <a:xfrm>
              <a:off x="10226699" y="2223700"/>
              <a:ext cx="1377936" cy="276999"/>
            </a:xfrm>
            <a:prstGeom prst="rect">
              <a:avLst/>
            </a:prstGeom>
            <a:solidFill>
              <a:srgbClr val="DC7740"/>
            </a:solid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Wildfire</a:t>
              </a:r>
            </a:p>
          </p:txBody>
        </p:sp>
        <p:sp>
          <p:nvSpPr>
            <p:cNvPr id="18" name="TextBox 17">
              <a:extLst>
                <a:ext uri="{FF2B5EF4-FFF2-40B4-BE49-F238E27FC236}">
                  <a16:creationId xmlns:a16="http://schemas.microsoft.com/office/drawing/2014/main" id="{F91A5ECF-DFD1-4F1D-A771-97E1DC6C6D40}"/>
                </a:ext>
              </a:extLst>
            </p:cNvPr>
            <p:cNvSpPr txBox="1"/>
            <p:nvPr/>
          </p:nvSpPr>
          <p:spPr>
            <a:xfrm>
              <a:off x="10226699" y="2535450"/>
              <a:ext cx="1377936" cy="276999"/>
            </a:xfrm>
            <a:prstGeom prst="rect">
              <a:avLst/>
            </a:prstGeom>
            <a:solidFill>
              <a:srgbClr val="56A78B"/>
            </a:solid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Riverine flood</a:t>
              </a:r>
            </a:p>
          </p:txBody>
        </p:sp>
        <p:sp>
          <p:nvSpPr>
            <p:cNvPr id="19" name="TextBox 18">
              <a:extLst>
                <a:ext uri="{FF2B5EF4-FFF2-40B4-BE49-F238E27FC236}">
                  <a16:creationId xmlns:a16="http://schemas.microsoft.com/office/drawing/2014/main" id="{C36E617D-1F28-4AB6-8286-DAE9353939DC}"/>
                </a:ext>
              </a:extLst>
            </p:cNvPr>
            <p:cNvSpPr txBox="1"/>
            <p:nvPr/>
          </p:nvSpPr>
          <p:spPr>
            <a:xfrm>
              <a:off x="10226699" y="2847201"/>
              <a:ext cx="1377936" cy="276999"/>
            </a:xfrm>
            <a:prstGeom prst="rect">
              <a:avLst/>
            </a:prstGeom>
            <a:solidFill>
              <a:srgbClr val="3C7099"/>
            </a:solid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Hurricane surge</a:t>
              </a:r>
            </a:p>
          </p:txBody>
        </p:sp>
      </p:grpSp>
    </p:spTree>
    <p:extLst>
      <p:ext uri="{BB962C8B-B14F-4D97-AF65-F5344CB8AC3E}">
        <p14:creationId xmlns:p14="http://schemas.microsoft.com/office/powerpoint/2010/main" val="492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E439-833B-49F6-AC64-04C961A10FA5}"/>
              </a:ext>
            </a:extLst>
          </p:cNvPr>
          <p:cNvSpPr>
            <a:spLocks noGrp="1"/>
          </p:cNvSpPr>
          <p:nvPr>
            <p:ph type="title"/>
          </p:nvPr>
        </p:nvSpPr>
        <p:spPr/>
        <p:txBody>
          <a:bodyPr>
            <a:noAutofit/>
          </a:bodyPr>
          <a:lstStyle/>
          <a:p>
            <a:r>
              <a:rPr lang="en-US" sz="4400" dirty="0"/>
              <a:t>D. MIT Break-Even Mitigation Percentage Tool </a:t>
            </a:r>
          </a:p>
        </p:txBody>
      </p:sp>
      <p:sp>
        <p:nvSpPr>
          <p:cNvPr id="3" name="Content Placeholder 2">
            <a:extLst>
              <a:ext uri="{FF2B5EF4-FFF2-40B4-BE49-F238E27FC236}">
                <a16:creationId xmlns:a16="http://schemas.microsoft.com/office/drawing/2014/main" id="{22546D68-B0B4-4B32-A857-2A7AC9C63379}"/>
              </a:ext>
            </a:extLst>
          </p:cNvPr>
          <p:cNvSpPr>
            <a:spLocks noGrp="1"/>
          </p:cNvSpPr>
          <p:nvPr>
            <p:ph type="body" sz="quarter" idx="10"/>
          </p:nvPr>
        </p:nvSpPr>
        <p:spPr/>
        <p:txBody>
          <a:bodyPr>
            <a:normAutofit fontScale="40000" lnSpcReduction="20000"/>
          </a:bodyPr>
          <a:lstStyle/>
          <a:p>
            <a:pPr marL="0" indent="0">
              <a:buNone/>
            </a:pPr>
            <a:r>
              <a:rPr lang="en-US" dirty="0"/>
              <a:t>According to MIT Concrete Sustainability Hub (</a:t>
            </a:r>
            <a:r>
              <a:rPr lang="en-US" dirty="0" err="1"/>
              <a:t>CSHub</a:t>
            </a:r>
            <a:r>
              <a:rPr lang="en-US" dirty="0"/>
              <a:t>), this is a diagram of the Life Cycle Cost of Hazard Resilience.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Researchers at the MIT Concrete Sustainability Hub (</a:t>
            </a:r>
            <a:r>
              <a:rPr lang="en-US" dirty="0" err="1"/>
              <a:t>CSHub</a:t>
            </a:r>
            <a:r>
              <a:rPr lang="en-US" dirty="0"/>
              <a:t>) have developed a new tool to calculate the economic benefits of investing in more hazard-resistant structures in hurricane prone areas. </a:t>
            </a:r>
          </a:p>
          <a:p>
            <a:endParaRPr lang="en-US" dirty="0"/>
          </a:p>
        </p:txBody>
      </p:sp>
      <p:graphicFrame>
        <p:nvGraphicFramePr>
          <p:cNvPr id="4" name="Diagram 3">
            <a:extLst>
              <a:ext uri="{FF2B5EF4-FFF2-40B4-BE49-F238E27FC236}">
                <a16:creationId xmlns:a16="http://schemas.microsoft.com/office/drawing/2014/main" id="{A2E13630-107C-4C51-8406-833204AC7A1D}"/>
              </a:ext>
            </a:extLst>
          </p:cNvPr>
          <p:cNvGraphicFramePr/>
          <p:nvPr/>
        </p:nvGraphicFramePr>
        <p:xfrm>
          <a:off x="1440047" y="2133600"/>
          <a:ext cx="9311906" cy="2626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4F8C5BF-9495-475C-AA1E-BEB95BF04EB7}"/>
              </a:ext>
            </a:extLst>
          </p:cNvPr>
          <p:cNvSpPr txBox="1"/>
          <p:nvPr/>
        </p:nvSpPr>
        <p:spPr>
          <a:xfrm>
            <a:off x="1066801" y="4027381"/>
            <a:ext cx="1738677" cy="954107"/>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Including raw materials, labor, energy, &amp; equipment</a:t>
            </a:r>
          </a:p>
        </p:txBody>
      </p:sp>
      <p:sp>
        <p:nvSpPr>
          <p:cNvPr id="7" name="TextBox 6">
            <a:extLst>
              <a:ext uri="{FF2B5EF4-FFF2-40B4-BE49-F238E27FC236}">
                <a16:creationId xmlns:a16="http://schemas.microsoft.com/office/drawing/2014/main" id="{71825882-B77D-4F02-A4B3-3A2B211F1579}"/>
              </a:ext>
            </a:extLst>
          </p:cNvPr>
          <p:cNvSpPr txBox="1"/>
          <p:nvPr/>
        </p:nvSpPr>
        <p:spPr>
          <a:xfrm>
            <a:off x="2869749" y="4027381"/>
            <a:ext cx="1586277" cy="954107"/>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Including electricity, oil, &amp; gas consumption throughout life</a:t>
            </a:r>
          </a:p>
        </p:txBody>
      </p:sp>
      <p:sp>
        <p:nvSpPr>
          <p:cNvPr id="8" name="TextBox 7">
            <a:extLst>
              <a:ext uri="{FF2B5EF4-FFF2-40B4-BE49-F238E27FC236}">
                <a16:creationId xmlns:a16="http://schemas.microsoft.com/office/drawing/2014/main" id="{DE99365B-3978-4D98-9C42-26F8DEA880FC}"/>
              </a:ext>
            </a:extLst>
          </p:cNvPr>
          <p:cNvSpPr txBox="1"/>
          <p:nvPr/>
        </p:nvSpPr>
        <p:spPr>
          <a:xfrm>
            <a:off x="4520296" y="4027380"/>
            <a:ext cx="1655408" cy="738664"/>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Paint, windows, siding, etc., included</a:t>
            </a:r>
          </a:p>
        </p:txBody>
      </p:sp>
      <p:sp>
        <p:nvSpPr>
          <p:cNvPr id="9" name="TextBox 8">
            <a:extLst>
              <a:ext uri="{FF2B5EF4-FFF2-40B4-BE49-F238E27FC236}">
                <a16:creationId xmlns:a16="http://schemas.microsoft.com/office/drawing/2014/main" id="{BCD4FE83-FEB5-4487-9F75-BF50794D760F}"/>
              </a:ext>
            </a:extLst>
          </p:cNvPr>
          <p:cNvSpPr txBox="1"/>
          <p:nvPr/>
        </p:nvSpPr>
        <p:spPr>
          <a:xfrm>
            <a:off x="6239975" y="4027381"/>
            <a:ext cx="1468476" cy="954107"/>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Combines probability of hazard with repair costs</a:t>
            </a:r>
          </a:p>
        </p:txBody>
      </p:sp>
      <p:sp>
        <p:nvSpPr>
          <p:cNvPr id="10" name="TextBox 9">
            <a:extLst>
              <a:ext uri="{FF2B5EF4-FFF2-40B4-BE49-F238E27FC236}">
                <a16:creationId xmlns:a16="http://schemas.microsoft.com/office/drawing/2014/main" id="{887B081C-96DB-48C9-971F-C7A8E8714DFC}"/>
              </a:ext>
            </a:extLst>
          </p:cNvPr>
          <p:cNvSpPr txBox="1"/>
          <p:nvPr/>
        </p:nvSpPr>
        <p:spPr>
          <a:xfrm>
            <a:off x="7772722" y="4027381"/>
            <a:ext cx="1787300" cy="954107"/>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Including waste, recycling, labor, equipment, &amp; energy</a:t>
            </a:r>
          </a:p>
        </p:txBody>
      </p:sp>
    </p:spTree>
    <p:extLst>
      <p:ext uri="{BB962C8B-B14F-4D97-AF65-F5344CB8AC3E}">
        <p14:creationId xmlns:p14="http://schemas.microsoft.com/office/powerpoint/2010/main" val="14386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6D7A-F1FA-4270-9737-64F21B822FBD}"/>
              </a:ext>
            </a:extLst>
          </p:cNvPr>
          <p:cNvSpPr>
            <a:spLocks noGrp="1"/>
          </p:cNvSpPr>
          <p:nvPr>
            <p:ph type="title"/>
          </p:nvPr>
        </p:nvSpPr>
        <p:spPr/>
        <p:txBody>
          <a:bodyPr>
            <a:noAutofit/>
          </a:bodyPr>
          <a:lstStyle/>
          <a:p>
            <a:r>
              <a:rPr lang="en-US" sz="4400" dirty="0"/>
              <a:t>D. MIT Break-Even Mitigation Percentage Tool </a:t>
            </a:r>
          </a:p>
        </p:txBody>
      </p:sp>
      <p:sp>
        <p:nvSpPr>
          <p:cNvPr id="3" name="Content Placeholder 2">
            <a:extLst>
              <a:ext uri="{FF2B5EF4-FFF2-40B4-BE49-F238E27FC236}">
                <a16:creationId xmlns:a16="http://schemas.microsoft.com/office/drawing/2014/main" id="{174473C9-BACB-42A8-954C-8A97B282CA9E}"/>
              </a:ext>
            </a:extLst>
          </p:cNvPr>
          <p:cNvSpPr>
            <a:spLocks noGrp="1"/>
          </p:cNvSpPr>
          <p:nvPr>
            <p:ph type="body" sz="quarter" idx="10"/>
          </p:nvPr>
        </p:nvSpPr>
        <p:spPr>
          <a:xfrm>
            <a:off x="609600" y="1447800"/>
            <a:ext cx="4572001" cy="4953000"/>
          </a:xfrm>
        </p:spPr>
        <p:txBody>
          <a:bodyPr>
            <a:normAutofit/>
          </a:bodyPr>
          <a:lstStyle/>
          <a:p>
            <a:pPr marL="0" indent="0" defTabSz="914276">
              <a:buNone/>
            </a:pPr>
            <a:r>
              <a:rPr lang="en-US" sz="1700" dirty="0">
                <a:solidFill>
                  <a:srgbClr val="1C1C1C"/>
                </a:solidFill>
                <a:latin typeface="Arial" pitchFamily="34" charset="0"/>
                <a:cs typeface="Arial" pitchFamily="34" charset="0"/>
              </a:rPr>
              <a:t>MIT’s Break-Even Mitigation Percentage (BEMP) tool evaluates the cost-effectiveness of mitigation for a building in a location by factoring in the expected damage a conventional building designed to code would endure over its lifetime.</a:t>
            </a:r>
          </a:p>
          <a:p>
            <a:pPr marL="0" indent="0" defTabSz="914276">
              <a:buNone/>
            </a:pPr>
            <a:endParaRPr lang="en-US" sz="1700" dirty="0">
              <a:solidFill>
                <a:srgbClr val="1C1C1C"/>
              </a:solidFill>
              <a:latin typeface="Arial" pitchFamily="34" charset="0"/>
              <a:cs typeface="Arial" pitchFamily="34" charset="0"/>
            </a:endParaRPr>
          </a:p>
          <a:p>
            <a:pPr marL="0" indent="0" defTabSz="914276">
              <a:buNone/>
            </a:pPr>
            <a:r>
              <a:rPr lang="en-US" sz="1700" dirty="0">
                <a:solidFill>
                  <a:srgbClr val="1C1C1C"/>
                </a:solidFill>
                <a:latin typeface="Arial" pitchFamily="34" charset="0"/>
                <a:cs typeface="Arial" pitchFamily="34" charset="0"/>
              </a:rPr>
              <a:t>Then it compares that to the cost of a more resilient, enhanced building design to justify building to a higher standard. </a:t>
            </a:r>
          </a:p>
          <a:p>
            <a:pPr>
              <a:spcBef>
                <a:spcPts val="0"/>
              </a:spcBef>
            </a:pPr>
            <a:endParaRPr lang="en-US" dirty="0"/>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92A51144-0A43-4640-9B68-97090235D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693" y="1609726"/>
            <a:ext cx="6029325" cy="4181475"/>
          </a:xfrm>
          <a:prstGeom prst="rect">
            <a:avLst/>
          </a:prstGeom>
        </p:spPr>
      </p:pic>
      <p:sp>
        <p:nvSpPr>
          <p:cNvPr id="9" name="TextBox 8">
            <a:extLst>
              <a:ext uri="{FF2B5EF4-FFF2-40B4-BE49-F238E27FC236}">
                <a16:creationId xmlns:a16="http://schemas.microsoft.com/office/drawing/2014/main" id="{71817908-5432-4AA6-B655-558AF630E779}"/>
              </a:ext>
            </a:extLst>
          </p:cNvPr>
          <p:cNvSpPr txBox="1"/>
          <p:nvPr/>
        </p:nvSpPr>
        <p:spPr>
          <a:xfrm>
            <a:off x="9037332" y="1981200"/>
            <a:ext cx="2545863" cy="523220"/>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Two-story wood-frame single family home in New Orleans</a:t>
            </a:r>
          </a:p>
        </p:txBody>
      </p:sp>
      <p:sp>
        <p:nvSpPr>
          <p:cNvPr id="11" name="TextBox 10">
            <a:extLst>
              <a:ext uri="{FF2B5EF4-FFF2-40B4-BE49-F238E27FC236}">
                <a16:creationId xmlns:a16="http://schemas.microsoft.com/office/drawing/2014/main" id="{6B0DD5F0-538D-4FB6-9141-5D917DFE3FA1}"/>
              </a:ext>
            </a:extLst>
          </p:cNvPr>
          <p:cNvSpPr txBox="1"/>
          <p:nvPr/>
        </p:nvSpPr>
        <p:spPr>
          <a:xfrm>
            <a:off x="10107910" y="3239228"/>
            <a:ext cx="1550691" cy="307777"/>
          </a:xfrm>
          <a:prstGeom prst="rect">
            <a:avLst/>
          </a:prstGeom>
          <a:no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Hazard repair</a:t>
            </a:r>
          </a:p>
        </p:txBody>
      </p:sp>
      <p:sp>
        <p:nvSpPr>
          <p:cNvPr id="12" name="TextBox 11">
            <a:extLst>
              <a:ext uri="{FF2B5EF4-FFF2-40B4-BE49-F238E27FC236}">
                <a16:creationId xmlns:a16="http://schemas.microsoft.com/office/drawing/2014/main" id="{FFDA7F3F-1487-4CEA-8E0C-5BB2B8AFA85D}"/>
              </a:ext>
            </a:extLst>
          </p:cNvPr>
          <p:cNvSpPr txBox="1"/>
          <p:nvPr/>
        </p:nvSpPr>
        <p:spPr>
          <a:xfrm>
            <a:off x="10107910" y="3547146"/>
            <a:ext cx="1550691" cy="307777"/>
          </a:xfrm>
          <a:prstGeom prst="rect">
            <a:avLst/>
          </a:prstGeom>
          <a:no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Improvements</a:t>
            </a:r>
          </a:p>
        </p:txBody>
      </p:sp>
      <p:sp>
        <p:nvSpPr>
          <p:cNvPr id="14" name="TextBox 13">
            <a:extLst>
              <a:ext uri="{FF2B5EF4-FFF2-40B4-BE49-F238E27FC236}">
                <a16:creationId xmlns:a16="http://schemas.microsoft.com/office/drawing/2014/main" id="{8294579A-6F37-47B7-BAE0-610F8C56579D}"/>
              </a:ext>
            </a:extLst>
          </p:cNvPr>
          <p:cNvSpPr txBox="1"/>
          <p:nvPr/>
        </p:nvSpPr>
        <p:spPr>
          <a:xfrm>
            <a:off x="10107910" y="3855064"/>
            <a:ext cx="1550691" cy="307777"/>
          </a:xfrm>
          <a:prstGeom prst="rect">
            <a:avLst/>
          </a:prstGeom>
          <a:no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Maintenance</a:t>
            </a:r>
          </a:p>
        </p:txBody>
      </p:sp>
      <p:sp>
        <p:nvSpPr>
          <p:cNvPr id="15" name="TextBox 14">
            <a:extLst>
              <a:ext uri="{FF2B5EF4-FFF2-40B4-BE49-F238E27FC236}">
                <a16:creationId xmlns:a16="http://schemas.microsoft.com/office/drawing/2014/main" id="{69548A68-6A41-49A4-A0BF-440038FC92AE}"/>
              </a:ext>
            </a:extLst>
          </p:cNvPr>
          <p:cNvSpPr txBox="1"/>
          <p:nvPr/>
        </p:nvSpPr>
        <p:spPr>
          <a:xfrm>
            <a:off x="10107910" y="4162982"/>
            <a:ext cx="1550691" cy="307777"/>
          </a:xfrm>
          <a:prstGeom prst="rect">
            <a:avLst/>
          </a:prstGeom>
          <a:no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Energy</a:t>
            </a:r>
          </a:p>
        </p:txBody>
      </p:sp>
      <p:sp>
        <p:nvSpPr>
          <p:cNvPr id="16" name="TextBox 15">
            <a:extLst>
              <a:ext uri="{FF2B5EF4-FFF2-40B4-BE49-F238E27FC236}">
                <a16:creationId xmlns:a16="http://schemas.microsoft.com/office/drawing/2014/main" id="{A9681DCC-1AB9-414C-90CC-070D95D432C2}"/>
              </a:ext>
            </a:extLst>
          </p:cNvPr>
          <p:cNvSpPr txBox="1"/>
          <p:nvPr/>
        </p:nvSpPr>
        <p:spPr>
          <a:xfrm>
            <a:off x="10107910" y="4470900"/>
            <a:ext cx="1550691" cy="307777"/>
          </a:xfrm>
          <a:prstGeom prst="rect">
            <a:avLst/>
          </a:prstGeom>
          <a:noFill/>
        </p:spPr>
        <p:txBody>
          <a:bodyPr wrap="square" rtlCol="0">
            <a:spAutoFit/>
          </a:bodyPr>
          <a:lstStyle/>
          <a:p>
            <a:r>
              <a:rPr lang="en-US" sz="1400" dirty="0">
                <a:solidFill>
                  <a:srgbClr val="211D1E"/>
                </a:solidFill>
                <a:latin typeface="Arial" panose="020B0604020202020204" pitchFamily="34" charset="0"/>
                <a:cs typeface="Arial" panose="020B0604020202020204" pitchFamily="34" charset="0"/>
              </a:rPr>
              <a:t>Initial</a:t>
            </a:r>
          </a:p>
        </p:txBody>
      </p:sp>
      <p:sp>
        <p:nvSpPr>
          <p:cNvPr id="17" name="TextBox 16">
            <a:extLst>
              <a:ext uri="{FF2B5EF4-FFF2-40B4-BE49-F238E27FC236}">
                <a16:creationId xmlns:a16="http://schemas.microsoft.com/office/drawing/2014/main" id="{E41759D4-1426-448F-9AEC-0A64C1A6AC9C}"/>
              </a:ext>
            </a:extLst>
          </p:cNvPr>
          <p:cNvSpPr txBox="1"/>
          <p:nvPr/>
        </p:nvSpPr>
        <p:spPr>
          <a:xfrm>
            <a:off x="8553402" y="5650186"/>
            <a:ext cx="989743" cy="307777"/>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Enhanced</a:t>
            </a:r>
          </a:p>
        </p:txBody>
      </p:sp>
      <p:sp>
        <p:nvSpPr>
          <p:cNvPr id="18" name="TextBox 17">
            <a:extLst>
              <a:ext uri="{FF2B5EF4-FFF2-40B4-BE49-F238E27FC236}">
                <a16:creationId xmlns:a16="http://schemas.microsoft.com/office/drawing/2014/main" id="{643E8B5C-7FAD-4EA3-A181-9523571B4B24}"/>
              </a:ext>
            </a:extLst>
          </p:cNvPr>
          <p:cNvSpPr txBox="1"/>
          <p:nvPr/>
        </p:nvSpPr>
        <p:spPr>
          <a:xfrm>
            <a:off x="7010400" y="5669161"/>
            <a:ext cx="1277284" cy="307777"/>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Conventional</a:t>
            </a:r>
          </a:p>
        </p:txBody>
      </p:sp>
      <p:sp>
        <p:nvSpPr>
          <p:cNvPr id="19" name="TextBox 18">
            <a:extLst>
              <a:ext uri="{FF2B5EF4-FFF2-40B4-BE49-F238E27FC236}">
                <a16:creationId xmlns:a16="http://schemas.microsoft.com/office/drawing/2014/main" id="{C553A2A9-A9D5-46B1-BBA1-9B25D6AB746F}"/>
              </a:ext>
            </a:extLst>
          </p:cNvPr>
          <p:cNvSpPr txBox="1"/>
          <p:nvPr/>
        </p:nvSpPr>
        <p:spPr>
          <a:xfrm rot="16200000">
            <a:off x="4422120" y="3350281"/>
            <a:ext cx="2956580" cy="523220"/>
          </a:xfrm>
          <a:prstGeom prst="rect">
            <a:avLst/>
          </a:prstGeom>
          <a:noFill/>
        </p:spPr>
        <p:txBody>
          <a:bodyPr wrap="square" rtlCol="0">
            <a:spAutoFit/>
          </a:bodyPr>
          <a:lstStyle/>
          <a:p>
            <a:pPr algn="ctr"/>
            <a:r>
              <a:rPr lang="en-US" sz="1400" dirty="0">
                <a:solidFill>
                  <a:srgbClr val="211D1E"/>
                </a:solidFill>
                <a:latin typeface="Arial" panose="020B0604020202020204" pitchFamily="34" charset="0"/>
                <a:cs typeface="Arial" panose="020B0604020202020204" pitchFamily="34" charset="0"/>
              </a:rPr>
              <a:t>Present value of life cycle cost (thousands)</a:t>
            </a:r>
          </a:p>
        </p:txBody>
      </p:sp>
    </p:spTree>
    <p:extLst>
      <p:ext uri="{BB962C8B-B14F-4D97-AF65-F5344CB8AC3E}">
        <p14:creationId xmlns:p14="http://schemas.microsoft.com/office/powerpoint/2010/main" val="104448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4" descr="A house that has a sign on the side of a road&#10;&#10;Description automatically generated">
            <a:extLst>
              <a:ext uri="{FF2B5EF4-FFF2-40B4-BE49-F238E27FC236}">
                <a16:creationId xmlns:a16="http://schemas.microsoft.com/office/drawing/2014/main" id="{D3935E09-8EE9-4BFC-9A2D-70C630843D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927" r="-234" b="22414"/>
          <a:stretch/>
        </p:blipFill>
        <p:spPr>
          <a:xfrm>
            <a:off x="0" y="1201784"/>
            <a:ext cx="12192000" cy="5656215"/>
          </a:xfrm>
          <a:prstGeom prst="rect">
            <a:avLst/>
          </a:prstGeom>
        </p:spPr>
      </p:pic>
      <p:sp>
        <p:nvSpPr>
          <p:cNvPr id="2" name="Title 1">
            <a:extLst>
              <a:ext uri="{FF2B5EF4-FFF2-40B4-BE49-F238E27FC236}">
                <a16:creationId xmlns:a16="http://schemas.microsoft.com/office/drawing/2014/main" id="{8C9BBD16-0890-4D9E-9B8D-FEEA0ED2DF79}"/>
              </a:ext>
            </a:extLst>
          </p:cNvPr>
          <p:cNvSpPr>
            <a:spLocks noGrp="1"/>
          </p:cNvSpPr>
          <p:nvPr>
            <p:ph type="title"/>
          </p:nvPr>
        </p:nvSpPr>
        <p:spPr/>
        <p:txBody>
          <a:bodyPr vert="horz" lIns="91440" tIns="45720" rIns="91440" bIns="45720" rtlCol="0" anchor="ctr">
            <a:noAutofit/>
          </a:bodyPr>
          <a:lstStyle/>
          <a:p>
            <a:pPr defTabSz="914400">
              <a:lnSpc>
                <a:spcPct val="90000"/>
              </a:lnSpc>
            </a:pPr>
            <a:r>
              <a:rPr lang="en-US" sz="5300" dirty="0"/>
              <a:t>Case Studies</a:t>
            </a:r>
          </a:p>
        </p:txBody>
      </p:sp>
      <p:sp>
        <p:nvSpPr>
          <p:cNvPr id="3" name="Text Placeholder 2">
            <a:extLst>
              <a:ext uri="{FF2B5EF4-FFF2-40B4-BE49-F238E27FC236}">
                <a16:creationId xmlns:a16="http://schemas.microsoft.com/office/drawing/2014/main" id="{F33563E6-BF85-4C8B-856A-439018CE90EE}"/>
              </a:ext>
            </a:extLst>
          </p:cNvPr>
          <p:cNvSpPr>
            <a:spLocks noGrp="1"/>
          </p:cNvSpPr>
          <p:nvPr>
            <p:ph type="body" sz="quarter" idx="10"/>
          </p:nvPr>
        </p:nvSpPr>
        <p:spPr/>
        <p:txBody>
          <a:bodyPr/>
          <a:lstStyle/>
          <a:p>
            <a:endParaRPr lang="en-US" dirty="0"/>
          </a:p>
        </p:txBody>
      </p:sp>
      <p:sp>
        <p:nvSpPr>
          <p:cNvPr id="7" name="TextBox 6">
            <a:extLst>
              <a:ext uri="{FF2B5EF4-FFF2-40B4-BE49-F238E27FC236}">
                <a16:creationId xmlns:a16="http://schemas.microsoft.com/office/drawing/2014/main" id="{2BA5E5E6-DC59-4327-B843-C5E4CE804DCC}"/>
              </a:ext>
            </a:extLst>
          </p:cNvPr>
          <p:cNvSpPr txBox="1"/>
          <p:nvPr/>
        </p:nvSpPr>
        <p:spPr>
          <a:xfrm>
            <a:off x="0" y="6581000"/>
            <a:ext cx="289560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Logix </a:t>
            </a:r>
          </a:p>
        </p:txBody>
      </p:sp>
    </p:spTree>
    <p:extLst>
      <p:ext uri="{BB962C8B-B14F-4D97-AF65-F5344CB8AC3E}">
        <p14:creationId xmlns:p14="http://schemas.microsoft.com/office/powerpoint/2010/main" val="14766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E7268-C58A-4109-AC1E-CE661145C93C}"/>
              </a:ext>
            </a:extLst>
          </p:cNvPr>
          <p:cNvSpPr>
            <a:spLocks noGrp="1"/>
          </p:cNvSpPr>
          <p:nvPr>
            <p:ph type="title"/>
          </p:nvPr>
        </p:nvSpPr>
        <p:spPr/>
        <p:txBody>
          <a:bodyPr>
            <a:noAutofit/>
          </a:bodyPr>
          <a:lstStyle/>
          <a:p>
            <a:r>
              <a:rPr lang="en-US" sz="4000" dirty="0"/>
              <a:t>Case Study: Concrete Walls Provide </a:t>
            </a:r>
            <a:br>
              <a:rPr lang="en-US" sz="4000" dirty="0"/>
            </a:br>
            <a:r>
              <a:rPr lang="en-US" sz="4000" dirty="0"/>
              <a:t>Fire Separations at Infill Site</a:t>
            </a:r>
          </a:p>
        </p:txBody>
      </p:sp>
      <p:sp>
        <p:nvSpPr>
          <p:cNvPr id="3" name="Content Placeholder 2">
            <a:extLst>
              <a:ext uri="{FF2B5EF4-FFF2-40B4-BE49-F238E27FC236}">
                <a16:creationId xmlns:a16="http://schemas.microsoft.com/office/drawing/2014/main" id="{FEC09473-9A40-4738-878B-3D4C7B79FD63}"/>
              </a:ext>
            </a:extLst>
          </p:cNvPr>
          <p:cNvSpPr>
            <a:spLocks noGrp="1"/>
          </p:cNvSpPr>
          <p:nvPr>
            <p:ph type="body" sz="quarter" idx="10"/>
          </p:nvPr>
        </p:nvSpPr>
        <p:spPr>
          <a:xfrm>
            <a:off x="609600" y="1447800"/>
            <a:ext cx="3950525" cy="4953000"/>
          </a:xfrm>
        </p:spPr>
        <p:txBody>
          <a:bodyPr>
            <a:normAutofit/>
          </a:bodyPr>
          <a:lstStyle/>
          <a:p>
            <a:pPr marL="0" indent="0" defTabSz="914276">
              <a:buNone/>
            </a:pPr>
            <a:r>
              <a:rPr lang="en-US" sz="1600" dirty="0">
                <a:solidFill>
                  <a:srgbClr val="1C1C1C"/>
                </a:solidFill>
                <a:cs typeface="Arial" pitchFamily="34" charset="0"/>
              </a:rPr>
              <a:t>Walker’s Landing consists of two buildings, six stories each, with four floors of residential over two floors of parking. The site of was restricted due to a 10-foot setback from a river, a bridge, and two streets, making access for material storage and construction activities tight. </a:t>
            </a:r>
          </a:p>
          <a:p>
            <a:pPr marL="0" indent="0" defTabSz="914276">
              <a:buNone/>
            </a:pPr>
            <a:endParaRPr lang="en-US" sz="1600" dirty="0">
              <a:solidFill>
                <a:srgbClr val="1C1C1C"/>
              </a:solidFill>
              <a:cs typeface="Arial" pitchFamily="34" charset="0"/>
            </a:endParaRPr>
          </a:p>
          <a:p>
            <a:pPr marL="0" indent="0" defTabSz="914276">
              <a:buNone/>
            </a:pPr>
            <a:r>
              <a:rPr lang="en-US" sz="1600" dirty="0">
                <a:solidFill>
                  <a:srgbClr val="1C1C1C"/>
                </a:solidFill>
                <a:cs typeface="Arial" pitchFamily="34" charset="0"/>
              </a:rPr>
              <a:t>Bedford Development used concrete walls built using insulating concrete forms for Walker’s Landing in Milwaukee, Wisconsin for fire resistance, among other benefits.</a:t>
            </a:r>
          </a:p>
          <a:p>
            <a:endParaRPr lang="en-US" sz="1600" dirty="0"/>
          </a:p>
          <a:p>
            <a:endParaRPr lang="en-US" sz="1600" dirty="0"/>
          </a:p>
        </p:txBody>
      </p:sp>
      <p:pic>
        <p:nvPicPr>
          <p:cNvPr id="6" name="Picture 5" descr="A bridge over a body of water&#10;&#10;Description automatically generated">
            <a:extLst>
              <a:ext uri="{FF2B5EF4-FFF2-40B4-BE49-F238E27FC236}">
                <a16:creationId xmlns:a16="http://schemas.microsoft.com/office/drawing/2014/main" id="{375A0E19-27D4-4657-8856-D33E95760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570" y="1600200"/>
            <a:ext cx="6905625" cy="4572000"/>
          </a:xfrm>
          <a:prstGeom prst="rect">
            <a:avLst/>
          </a:prstGeom>
        </p:spPr>
      </p:pic>
    </p:spTree>
    <p:extLst>
      <p:ext uri="{BB962C8B-B14F-4D97-AF65-F5344CB8AC3E}">
        <p14:creationId xmlns:p14="http://schemas.microsoft.com/office/powerpoint/2010/main" val="154870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4EF2-2061-4089-8786-56C139B72602}"/>
              </a:ext>
            </a:extLst>
          </p:cNvPr>
          <p:cNvSpPr>
            <a:spLocks noGrp="1"/>
          </p:cNvSpPr>
          <p:nvPr>
            <p:ph type="title"/>
          </p:nvPr>
        </p:nvSpPr>
        <p:spPr/>
        <p:txBody>
          <a:bodyPr vert="horz" lIns="91440" tIns="45720" rIns="91440" bIns="45720" rtlCol="0" anchor="ctr">
            <a:noAutofit/>
          </a:bodyPr>
          <a:lstStyle/>
          <a:p>
            <a:r>
              <a:rPr lang="en-US" sz="4000" dirty="0"/>
              <a:t>Case Study: Concrete Walls Provide </a:t>
            </a:r>
            <a:br>
              <a:rPr lang="en-US" sz="4000" dirty="0"/>
            </a:br>
            <a:r>
              <a:rPr lang="en-US" sz="4000" dirty="0"/>
              <a:t>Fire Separations at Infill Site</a:t>
            </a:r>
          </a:p>
        </p:txBody>
      </p:sp>
      <p:sp>
        <p:nvSpPr>
          <p:cNvPr id="3" name="Content Placeholder 2">
            <a:extLst>
              <a:ext uri="{FF2B5EF4-FFF2-40B4-BE49-F238E27FC236}">
                <a16:creationId xmlns:a16="http://schemas.microsoft.com/office/drawing/2014/main" id="{E292C0E1-9742-419B-AD71-E0B4485E4E66}"/>
              </a:ext>
            </a:extLst>
          </p:cNvPr>
          <p:cNvSpPr>
            <a:spLocks noGrp="1"/>
          </p:cNvSpPr>
          <p:nvPr>
            <p:ph type="body" sz="quarter" idx="10"/>
          </p:nvPr>
        </p:nvSpPr>
        <p:spPr>
          <a:xfrm>
            <a:off x="609600" y="1447800"/>
            <a:ext cx="7596249" cy="4953000"/>
          </a:xfrm>
        </p:spPr>
        <p:txBody>
          <a:bodyPr>
            <a:normAutofit/>
          </a:bodyPr>
          <a:lstStyle/>
          <a:p>
            <a:pPr marL="0" indent="0" defTabSz="914276">
              <a:buNone/>
            </a:pPr>
            <a:r>
              <a:rPr lang="en-US" sz="1600" dirty="0">
                <a:solidFill>
                  <a:srgbClr val="1C1C1C"/>
                </a:solidFill>
                <a:cs typeface="Arial" pitchFamily="34" charset="0"/>
              </a:rPr>
              <a:t>The project is located on an infill urban site requiring fire rated exterior walls. This is ideal for concrete walls since they provide more than enough fire rating at a significant cost savings over wood frame, especially when compared to many other projects in the city that had to use expensive fire treated wood. For Walker’s Landing, the developer used insulating concrete forms (ICFs) for the exterior fire separations.</a:t>
            </a:r>
          </a:p>
          <a:p>
            <a:pPr marL="0" indent="0" defTabSz="914276">
              <a:buNone/>
            </a:pPr>
            <a:endParaRPr lang="en-US" sz="1600" dirty="0">
              <a:solidFill>
                <a:srgbClr val="1C1C1C"/>
              </a:solidFill>
              <a:cs typeface="Arial" pitchFamily="34" charset="0"/>
            </a:endParaRPr>
          </a:p>
          <a:p>
            <a:pPr marL="0" indent="0" defTabSz="914276">
              <a:buNone/>
            </a:pPr>
            <a:r>
              <a:rPr lang="en-US" sz="1600" dirty="0">
                <a:solidFill>
                  <a:srgbClr val="1C1C1C"/>
                </a:solidFill>
                <a:cs typeface="Arial" pitchFamily="34" charset="0"/>
              </a:rPr>
              <a:t>In addition to fire resistance, the developer chose ICF walls and precast hollow-core floors for thermal efficiency and speed of construction. Construction projects are always on timelines and the developer has found that their install speed has increased significantly by using ICFs since they are fast and efficient to install.</a:t>
            </a:r>
          </a:p>
          <a:p>
            <a:endParaRPr lang="en-US" sz="1600" dirty="0"/>
          </a:p>
        </p:txBody>
      </p:sp>
      <p:pic>
        <p:nvPicPr>
          <p:cNvPr id="6" name="Picture 5" descr="A large white building&#10;&#10;Description automatically generated">
            <a:extLst>
              <a:ext uri="{FF2B5EF4-FFF2-40B4-BE49-F238E27FC236}">
                <a16:creationId xmlns:a16="http://schemas.microsoft.com/office/drawing/2014/main" id="{DD09A7D6-1B1D-4FF6-A7AC-9EAA9D243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015" y="1611923"/>
            <a:ext cx="2571750" cy="4572000"/>
          </a:xfrm>
          <a:prstGeom prst="rect">
            <a:avLst/>
          </a:prstGeom>
        </p:spPr>
      </p:pic>
    </p:spTree>
    <p:extLst>
      <p:ext uri="{BB962C8B-B14F-4D97-AF65-F5344CB8AC3E}">
        <p14:creationId xmlns:p14="http://schemas.microsoft.com/office/powerpoint/2010/main" val="352341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D8D5-3769-4094-A779-61EAADA9A299}"/>
              </a:ext>
            </a:extLst>
          </p:cNvPr>
          <p:cNvSpPr>
            <a:spLocks noGrp="1"/>
          </p:cNvSpPr>
          <p:nvPr>
            <p:ph type="title"/>
          </p:nvPr>
        </p:nvSpPr>
        <p:spPr/>
        <p:txBody>
          <a:bodyPr vert="horz" lIns="91440" tIns="45720" rIns="91440" bIns="45720" rtlCol="0" anchor="ctr">
            <a:noAutofit/>
          </a:bodyPr>
          <a:lstStyle/>
          <a:p>
            <a:r>
              <a:rPr lang="en-US" sz="4000" dirty="0"/>
              <a:t>Case Study: Concrete Apartment Building Survives Blast and Fire</a:t>
            </a:r>
          </a:p>
        </p:txBody>
      </p:sp>
      <p:sp>
        <p:nvSpPr>
          <p:cNvPr id="3" name="Content Placeholder 2">
            <a:extLst>
              <a:ext uri="{FF2B5EF4-FFF2-40B4-BE49-F238E27FC236}">
                <a16:creationId xmlns:a16="http://schemas.microsoft.com/office/drawing/2014/main" id="{E9739BB5-3F73-4A85-9748-80ABC7AFC2C6}"/>
              </a:ext>
            </a:extLst>
          </p:cNvPr>
          <p:cNvSpPr>
            <a:spLocks noGrp="1"/>
          </p:cNvSpPr>
          <p:nvPr>
            <p:ph type="body" sz="quarter" idx="10"/>
          </p:nvPr>
        </p:nvSpPr>
        <p:spPr>
          <a:xfrm>
            <a:off x="609600" y="1447800"/>
            <a:ext cx="5696197" cy="4953000"/>
          </a:xfrm>
        </p:spPr>
        <p:txBody>
          <a:bodyPr>
            <a:normAutofit/>
          </a:bodyPr>
          <a:lstStyle/>
          <a:p>
            <a:pPr marL="0" indent="0" defTabSz="914276">
              <a:buNone/>
            </a:pPr>
            <a:r>
              <a:rPr lang="en-US" sz="1600" dirty="0">
                <a:solidFill>
                  <a:srgbClr val="1C1C1C"/>
                </a:solidFill>
                <a:cs typeface="Arial" pitchFamily="34" charset="0"/>
              </a:rPr>
              <a:t>In 2014, a massive natural gas explosion in East Harlem, New York City, destroyed two apartment buildings, vacated four neighboring properties, and shattered windows blocks away. Bricks, wood, and other debris landed on the adjacent elevated Metro railroad tracks, suspending service to and from Manhattan for most of the day. </a:t>
            </a:r>
          </a:p>
          <a:p>
            <a:pPr marL="0" indent="0" defTabSz="914276">
              <a:buNone/>
            </a:pPr>
            <a:endParaRPr lang="en-US" sz="1600" dirty="0">
              <a:solidFill>
                <a:srgbClr val="1C1C1C"/>
              </a:solidFill>
              <a:cs typeface="Arial" pitchFamily="34" charset="0"/>
            </a:endParaRPr>
          </a:p>
          <a:p>
            <a:pPr marL="0" indent="0" defTabSz="914276">
              <a:buNone/>
            </a:pPr>
            <a:r>
              <a:rPr lang="en-US" sz="1600" dirty="0">
                <a:solidFill>
                  <a:srgbClr val="1C1C1C"/>
                </a:solidFill>
                <a:cs typeface="Arial" pitchFamily="34" charset="0"/>
              </a:rPr>
              <a:t>Nearby, buildings and households affected by the blast had to deal with the cost to remediate elevated levels of lead and asbestos. In total, the devastation caused 8 deaths, 70 injuries and displaced 100 families. Over 250 firefighters, paramedics, and police officers responded. The local utility was responsible for $153.3 million damages, the highest payout for a gas safety incident in state history.</a:t>
            </a:r>
          </a:p>
          <a:p>
            <a:pPr marL="0" indent="0" defTabSz="914276">
              <a:buNone/>
            </a:pPr>
            <a:endParaRPr lang="en-US" sz="1600" dirty="0">
              <a:solidFill>
                <a:srgbClr val="1C1C1C"/>
              </a:solidFill>
              <a:cs typeface="Arial" pitchFamily="34" charset="0"/>
            </a:endParaRPr>
          </a:p>
          <a:p>
            <a:pPr marL="0" indent="0" defTabSz="914276">
              <a:buNone/>
            </a:pPr>
            <a:r>
              <a:rPr lang="en-US" sz="1600" dirty="0">
                <a:solidFill>
                  <a:srgbClr val="1C1C1C"/>
                </a:solidFill>
                <a:cs typeface="Arial" pitchFamily="34" charset="0"/>
              </a:rPr>
              <a:t>A concrete building survived a blast and fire in New York City and reopened after repairs. </a:t>
            </a:r>
          </a:p>
        </p:txBody>
      </p:sp>
      <p:pic>
        <p:nvPicPr>
          <p:cNvPr id="6" name="Picture 5" descr="A picture containing smoke, train, steam, track&#10;&#10;Description automatically generated">
            <a:extLst>
              <a:ext uri="{FF2B5EF4-FFF2-40B4-BE49-F238E27FC236}">
                <a16:creationId xmlns:a16="http://schemas.microsoft.com/office/drawing/2014/main" id="{3BAEB626-C64A-499B-B994-78DF2842B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033" y="1600200"/>
            <a:ext cx="4953000" cy="4572000"/>
          </a:xfrm>
          <a:prstGeom prst="rect">
            <a:avLst/>
          </a:prstGeom>
        </p:spPr>
      </p:pic>
      <p:sp>
        <p:nvSpPr>
          <p:cNvPr id="5" name="TextBox 4">
            <a:extLst>
              <a:ext uri="{FF2B5EF4-FFF2-40B4-BE49-F238E27FC236}">
                <a16:creationId xmlns:a16="http://schemas.microsoft.com/office/drawing/2014/main" id="{1946FB91-F2EA-456E-B654-92078C79E406}"/>
              </a:ext>
            </a:extLst>
          </p:cNvPr>
          <p:cNvSpPr txBox="1"/>
          <p:nvPr/>
        </p:nvSpPr>
        <p:spPr>
          <a:xfrm>
            <a:off x="6652846" y="5881470"/>
            <a:ext cx="3024554" cy="276999"/>
          </a:xfrm>
          <a:prstGeom prst="rect">
            <a:avLst/>
          </a:prstGeom>
          <a:noFill/>
        </p:spPr>
        <p:txBody>
          <a:bodyPr wrap="square" rtlCol="0">
            <a:spAutoFit/>
          </a:bodyPr>
          <a:lstStyle/>
          <a:p>
            <a:r>
              <a:rPr lang="en-US" sz="1200" dirty="0">
                <a:solidFill>
                  <a:srgbClr val="211D1E"/>
                </a:solidFill>
                <a:latin typeface="Arial" panose="020B0604020202020204" pitchFamily="34" charset="0"/>
                <a:cs typeface="Arial" panose="020B0604020202020204" pitchFamily="34" charset="0"/>
              </a:rPr>
              <a:t>Photo credit: </a:t>
            </a:r>
            <a:r>
              <a:rPr lang="en-US" sz="1200" dirty="0">
                <a:latin typeface="Arial" panose="020B0604020202020204" pitchFamily="34" charset="0"/>
                <a:cs typeface="Arial" panose="020B0604020202020204" pitchFamily="34" charset="0"/>
              </a:rPr>
              <a:t>The Bluestone Organization</a:t>
            </a:r>
            <a:endParaRPr lang="en-US" sz="1200" dirty="0">
              <a:solidFill>
                <a:srgbClr val="211D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72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BC56-6996-4F1A-A5FB-02687692D3BE}"/>
              </a:ext>
            </a:extLst>
          </p:cNvPr>
          <p:cNvSpPr>
            <a:spLocks noGrp="1"/>
          </p:cNvSpPr>
          <p:nvPr>
            <p:ph type="title"/>
          </p:nvPr>
        </p:nvSpPr>
        <p:spPr/>
        <p:txBody>
          <a:bodyPr vert="horz" lIns="91440" tIns="45720" rIns="91440" bIns="45720" rtlCol="0" anchor="ctr">
            <a:noAutofit/>
          </a:bodyPr>
          <a:lstStyle/>
          <a:p>
            <a:r>
              <a:rPr lang="en-US" sz="4000" dirty="0"/>
              <a:t>Case Study: Concrete Apartment Building Survives Blast and Fire</a:t>
            </a:r>
          </a:p>
        </p:txBody>
      </p:sp>
      <p:sp>
        <p:nvSpPr>
          <p:cNvPr id="3" name="Content Placeholder 2">
            <a:extLst>
              <a:ext uri="{FF2B5EF4-FFF2-40B4-BE49-F238E27FC236}">
                <a16:creationId xmlns:a16="http://schemas.microsoft.com/office/drawing/2014/main" id="{2430B6D6-7C4E-43EE-842F-ED62B4AF45A7}"/>
              </a:ext>
            </a:extLst>
          </p:cNvPr>
          <p:cNvSpPr>
            <a:spLocks noGrp="1"/>
          </p:cNvSpPr>
          <p:nvPr>
            <p:ph type="body" sz="quarter" idx="10"/>
          </p:nvPr>
        </p:nvSpPr>
        <p:spPr>
          <a:xfrm>
            <a:off x="609600" y="1447800"/>
            <a:ext cx="7988135" cy="4953000"/>
          </a:xfrm>
        </p:spPr>
        <p:txBody>
          <a:bodyPr>
            <a:normAutofit/>
          </a:bodyPr>
          <a:lstStyle/>
          <a:p>
            <a:pPr marL="0" indent="0" defTabSz="914276">
              <a:buNone/>
            </a:pPr>
            <a:r>
              <a:rPr lang="en-US" sz="1600" dirty="0">
                <a:solidFill>
                  <a:srgbClr val="1C1C1C"/>
                </a:solidFill>
                <a:latin typeface="Arial" pitchFamily="34" charset="0"/>
                <a:cs typeface="Arial" pitchFamily="34" charset="0"/>
              </a:rPr>
              <a:t>Through it all, the adjacent four-story concrete building stood strong. The New York Building Department engineer’s report said that amazingly, “there was no structural damage at all,” and the blast was located “inches, not feet” from the concrete walls, yet the building was in remarkably good-shape. </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dirty="0">
                <a:solidFill>
                  <a:srgbClr val="1C1C1C"/>
                </a:solidFill>
                <a:latin typeface="Arial" pitchFamily="34" charset="0"/>
                <a:cs typeface="Arial" pitchFamily="34" charset="0"/>
              </a:rPr>
              <a:t>Damage to the concrete building was caused by falling debris from the blast next door which penetrated the roof membrane resulting in water damage from firefighting efforts. The building, built using insulating concrete form walls, was reopened after repairs.</a:t>
            </a:r>
          </a:p>
          <a:p>
            <a:pPr marL="0" indent="0" defTabSz="914276">
              <a:buNone/>
            </a:pPr>
            <a:endParaRPr lang="en-US" sz="1600" dirty="0">
              <a:solidFill>
                <a:srgbClr val="1C1C1C"/>
              </a:solidFill>
              <a:latin typeface="Arial" pitchFamily="34" charset="0"/>
              <a:cs typeface="Arial" pitchFamily="34" charset="0"/>
            </a:endParaRPr>
          </a:p>
          <a:p>
            <a:pPr marL="0" indent="0" defTabSz="914276">
              <a:buNone/>
            </a:pPr>
            <a:r>
              <a:rPr lang="en-US" sz="1600" b="1" dirty="0">
                <a:solidFill>
                  <a:srgbClr val="1C1C1C"/>
                </a:solidFill>
                <a:latin typeface="Arial" pitchFamily="34" charset="0"/>
                <a:cs typeface="Arial" pitchFamily="34" charset="0"/>
              </a:rPr>
              <a:t>Chicago and New York City both employ Fire Districts to limit combustible construction within dense urban boundaries. </a:t>
            </a:r>
            <a:r>
              <a:rPr lang="en-US" sz="1600" dirty="0">
                <a:solidFill>
                  <a:srgbClr val="1C1C1C"/>
                </a:solidFill>
                <a:latin typeface="Arial" pitchFamily="34" charset="0"/>
                <a:cs typeface="Arial" pitchFamily="34" charset="0"/>
              </a:rPr>
              <a:t>The City of Sandy Springs, Georgia and other adjacent communities have enacted similar ordinances to preserve the health, safety, and welfare of its citizens. </a:t>
            </a:r>
          </a:p>
          <a:p>
            <a:endParaRPr lang="en-US" sz="1600" dirty="0"/>
          </a:p>
        </p:txBody>
      </p:sp>
      <p:pic>
        <p:nvPicPr>
          <p:cNvPr id="6" name="Picture 5" descr="A group of people standing in front of a building&#10;&#10;Description automatically generated">
            <a:extLst>
              <a:ext uri="{FF2B5EF4-FFF2-40B4-BE49-F238E27FC236}">
                <a16:creationId xmlns:a16="http://schemas.microsoft.com/office/drawing/2014/main" id="{40207F12-1F27-4395-9952-FFEC2041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0491" y="1614415"/>
            <a:ext cx="2571750" cy="4562475"/>
          </a:xfrm>
          <a:prstGeom prst="rect">
            <a:avLst/>
          </a:prstGeom>
        </p:spPr>
      </p:pic>
      <p:sp>
        <p:nvSpPr>
          <p:cNvPr id="5" name="TextBox 4">
            <a:extLst>
              <a:ext uri="{FF2B5EF4-FFF2-40B4-BE49-F238E27FC236}">
                <a16:creationId xmlns:a16="http://schemas.microsoft.com/office/drawing/2014/main" id="{E9AE64D3-5959-4CA3-8119-C6D72CB97C34}"/>
              </a:ext>
            </a:extLst>
          </p:cNvPr>
          <p:cNvSpPr txBox="1"/>
          <p:nvPr/>
        </p:nvSpPr>
        <p:spPr>
          <a:xfrm>
            <a:off x="9010491" y="5715001"/>
            <a:ext cx="2571750"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The Bluestone Organization</a:t>
            </a:r>
          </a:p>
        </p:txBody>
      </p:sp>
    </p:spTree>
    <p:extLst>
      <p:ext uri="{BB962C8B-B14F-4D97-AF65-F5344CB8AC3E}">
        <p14:creationId xmlns:p14="http://schemas.microsoft.com/office/powerpoint/2010/main" val="118788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3EF6-CC53-46C8-AE77-076DD68B68FF}"/>
              </a:ext>
            </a:extLst>
          </p:cNvPr>
          <p:cNvSpPr>
            <a:spLocks noGrp="1"/>
          </p:cNvSpPr>
          <p:nvPr>
            <p:ph type="title"/>
          </p:nvPr>
        </p:nvSpPr>
        <p:spPr/>
        <p:txBody>
          <a:bodyPr vert="horz" lIns="91440" tIns="45720" rIns="91440" bIns="45720" rtlCol="0" anchor="ctr">
            <a:noAutofit/>
          </a:bodyPr>
          <a:lstStyle/>
          <a:p>
            <a:r>
              <a:rPr lang="en-US" sz="4000" dirty="0"/>
              <a:t>Case Study: Resilience to Tornadic Activity, South Warren Middle and High School, Bowling Green, KY</a:t>
            </a:r>
          </a:p>
        </p:txBody>
      </p:sp>
      <p:sp>
        <p:nvSpPr>
          <p:cNvPr id="3" name="Content Placeholder 2">
            <a:extLst>
              <a:ext uri="{FF2B5EF4-FFF2-40B4-BE49-F238E27FC236}">
                <a16:creationId xmlns:a16="http://schemas.microsoft.com/office/drawing/2014/main" id="{3C5AB30E-BF7E-4AA8-B2FD-58C639417604}"/>
              </a:ext>
            </a:extLst>
          </p:cNvPr>
          <p:cNvSpPr>
            <a:spLocks noGrp="1"/>
          </p:cNvSpPr>
          <p:nvPr>
            <p:ph type="body" sz="quarter" idx="10"/>
          </p:nvPr>
        </p:nvSpPr>
        <p:spPr>
          <a:xfrm>
            <a:off x="609600" y="1447799"/>
            <a:ext cx="5114305" cy="5249883"/>
          </a:xfrm>
          <a:noFill/>
        </p:spPr>
        <p:txBody>
          <a:bodyPr>
            <a:normAutofit lnSpcReduction="10000"/>
          </a:bodyPr>
          <a:lstStyle/>
          <a:p>
            <a:pPr marL="0" indent="0" defTabSz="914276">
              <a:buNone/>
            </a:pPr>
            <a:r>
              <a:rPr lang="en-US" sz="1600" dirty="0">
                <a:solidFill>
                  <a:srgbClr val="1C1C1C"/>
                </a:solidFill>
                <a:latin typeface="Arial" pitchFamily="34" charset="0"/>
                <a:cs typeface="Arial" pitchFamily="34" charset="0"/>
              </a:rPr>
              <a:t>At the time of construction, South Warren was the largest K-12 school building in the state of Kentucky. Comprising 332,000 square feet, the building sits</a:t>
            </a:r>
          </a:p>
          <a:p>
            <a:pPr marL="0" indent="0" defTabSz="914276">
              <a:buNone/>
            </a:pPr>
            <a:r>
              <a:rPr lang="en-US" sz="1600" dirty="0">
                <a:solidFill>
                  <a:srgbClr val="1C1C1C"/>
                </a:solidFill>
                <a:latin typeface="Arial" pitchFamily="34" charset="0"/>
                <a:cs typeface="Arial" pitchFamily="34" charset="0"/>
              </a:rPr>
              <a:t>on an 85-acre site.</a:t>
            </a:r>
          </a:p>
          <a:p>
            <a:pPr marL="0" indent="0" defTabSz="914276">
              <a:buNone/>
            </a:pPr>
            <a:endParaRPr lang="en-US" sz="1600" dirty="0">
              <a:solidFill>
                <a:srgbClr val="1C1C1C"/>
              </a:solidFill>
              <a:latin typeface="Arial" pitchFamily="34" charset="0"/>
              <a:cs typeface="Arial" pitchFamily="34" charset="0"/>
            </a:endParaRPr>
          </a:p>
          <a:p>
            <a:pPr marL="0" indent="0" defTabSz="914276">
              <a:spcBef>
                <a:spcPts val="24"/>
              </a:spcBef>
              <a:buNone/>
            </a:pPr>
            <a:r>
              <a:rPr lang="en-US" sz="1600" dirty="0">
                <a:solidFill>
                  <a:srgbClr val="1C1C1C"/>
                </a:solidFill>
                <a:latin typeface="Arial" pitchFamily="34" charset="0"/>
                <a:cs typeface="Arial" pitchFamily="34" charset="0"/>
              </a:rPr>
              <a:t>This was the first educational project anywhere to utilize ICF construction for the entire structural wall system of the building, both exterior and interior bearing walls. </a:t>
            </a:r>
          </a:p>
          <a:p>
            <a:pPr marL="0" indent="0" defTabSz="914276">
              <a:spcBef>
                <a:spcPts val="24"/>
              </a:spcBef>
              <a:buNone/>
            </a:pPr>
            <a:endParaRPr lang="en-US" sz="1600" dirty="0">
              <a:solidFill>
                <a:srgbClr val="1C1C1C"/>
              </a:solidFill>
              <a:latin typeface="Arial" pitchFamily="34" charset="0"/>
              <a:cs typeface="Arial" pitchFamily="34" charset="0"/>
            </a:endParaRPr>
          </a:p>
          <a:p>
            <a:pPr marL="0" indent="0" defTabSz="914276">
              <a:spcBef>
                <a:spcPts val="24"/>
              </a:spcBef>
              <a:buNone/>
            </a:pPr>
            <a:r>
              <a:rPr lang="en-US" sz="1600" dirty="0">
                <a:solidFill>
                  <a:srgbClr val="1C1C1C"/>
                </a:solidFill>
                <a:latin typeface="Arial" pitchFamily="34" charset="0"/>
                <a:cs typeface="Arial" pitchFamily="34" charset="0"/>
              </a:rPr>
              <a:t>The school includes a gymnasium which has 40-foot-tall ICF walls, two “</a:t>
            </a:r>
            <a:r>
              <a:rPr lang="en-US" sz="1600" dirty="0" err="1">
                <a:solidFill>
                  <a:srgbClr val="1C1C1C"/>
                </a:solidFill>
                <a:latin typeface="Arial" pitchFamily="34" charset="0"/>
                <a:cs typeface="Arial" pitchFamily="34" charset="0"/>
              </a:rPr>
              <a:t>cafetoriums</a:t>
            </a:r>
            <a:r>
              <a:rPr lang="en-US" sz="1600" dirty="0">
                <a:solidFill>
                  <a:srgbClr val="1C1C1C"/>
                </a:solidFill>
                <a:latin typeface="Arial" pitchFamily="34" charset="0"/>
                <a:cs typeface="Arial" pitchFamily="34" charset="0"/>
              </a:rPr>
              <a:t>” with 35-foot-tall walls and a performing art center with a compound curve, the 8-inch and 12-inch ICF wall system provides students a safer building even during the severe tornadic activity that is common during Kentucky’s spring and summer seasons. </a:t>
            </a:r>
          </a:p>
          <a:p>
            <a:pPr marL="0" indent="0" defTabSz="914276">
              <a:spcBef>
                <a:spcPts val="24"/>
              </a:spcBef>
              <a:buNone/>
            </a:pPr>
            <a:endParaRPr lang="en-US" sz="1600" dirty="0">
              <a:solidFill>
                <a:srgbClr val="1C1C1C"/>
              </a:solidFill>
              <a:latin typeface="Arial" pitchFamily="34" charset="0"/>
              <a:cs typeface="Arial" pitchFamily="34" charset="0"/>
            </a:endParaRPr>
          </a:p>
          <a:p>
            <a:pPr marL="0" indent="0" defTabSz="914276">
              <a:spcBef>
                <a:spcPts val="24"/>
              </a:spcBef>
              <a:buNone/>
            </a:pPr>
            <a:r>
              <a:rPr lang="en-US" sz="1600" dirty="0">
                <a:solidFill>
                  <a:srgbClr val="1C1C1C"/>
                </a:solidFill>
                <a:latin typeface="Arial" pitchFamily="34" charset="0"/>
                <a:cs typeface="Arial" pitchFamily="34" charset="0"/>
              </a:rPr>
              <a:t>The inherent core strength of the concrete in the ICF wall system, coupled with the hollow-core concrete plank floor system, created a building structure capable of resisting 250-mph winds.</a:t>
            </a:r>
          </a:p>
        </p:txBody>
      </p:sp>
      <p:pic>
        <p:nvPicPr>
          <p:cNvPr id="6" name="Picture 5">
            <a:extLst>
              <a:ext uri="{FF2B5EF4-FFF2-40B4-BE49-F238E27FC236}">
                <a16:creationId xmlns:a16="http://schemas.microsoft.com/office/drawing/2014/main" id="{98597695-5370-42E2-AD0F-11421AFEF2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98445" y="1447800"/>
            <a:ext cx="5812031" cy="4358244"/>
          </a:xfrm>
          <a:prstGeom prst="rect">
            <a:avLst/>
          </a:prstGeom>
        </p:spPr>
      </p:pic>
    </p:spTree>
    <p:extLst>
      <p:ext uri="{BB962C8B-B14F-4D97-AF65-F5344CB8AC3E}">
        <p14:creationId xmlns:p14="http://schemas.microsoft.com/office/powerpoint/2010/main" val="395306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B4BFA-B300-43F6-A39B-9AA7F6644F12}"/>
              </a:ext>
            </a:extLst>
          </p:cNvPr>
          <p:cNvSpPr>
            <a:spLocks noGrp="1"/>
          </p:cNvSpPr>
          <p:nvPr>
            <p:ph type="title"/>
          </p:nvPr>
        </p:nvSpPr>
        <p:spPr/>
        <p:txBody>
          <a:bodyPr>
            <a:normAutofit fontScale="90000"/>
          </a:bodyPr>
          <a:lstStyle/>
          <a:p>
            <a:r>
              <a:rPr lang="en-US" dirty="0"/>
              <a:t>The Impact of Natural Disasters</a:t>
            </a:r>
          </a:p>
        </p:txBody>
      </p:sp>
      <p:sp>
        <p:nvSpPr>
          <p:cNvPr id="5" name="Content Placeholder 2">
            <a:extLst>
              <a:ext uri="{FF2B5EF4-FFF2-40B4-BE49-F238E27FC236}">
                <a16:creationId xmlns:a16="http://schemas.microsoft.com/office/drawing/2014/main" id="{17DCEEA4-19A4-4BF6-8650-12F2E916E1A3}"/>
              </a:ext>
            </a:extLst>
          </p:cNvPr>
          <p:cNvSpPr txBox="1">
            <a:spLocks/>
          </p:cNvSpPr>
          <p:nvPr/>
        </p:nvSpPr>
        <p:spPr>
          <a:xfrm>
            <a:off x="609442" y="1600200"/>
            <a:ext cx="3107535" cy="4572000"/>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US" sz="1600" dirty="0"/>
              <a:t>For millions of people in the U.S., the consequences of natural disasters have become increasingly real, personal, and devastating. </a:t>
            </a:r>
          </a:p>
          <a:p>
            <a:pPr marL="0" indent="0">
              <a:buNone/>
            </a:pPr>
            <a:endParaRPr lang="en-US" sz="1600" dirty="0"/>
          </a:p>
          <a:p>
            <a:pPr marL="0" indent="0">
              <a:buNone/>
            </a:pPr>
            <a:r>
              <a:rPr lang="en-US" sz="1600" dirty="0"/>
              <a:t>In 2022, there were 18 separate weather and climate disaster events with losses exceeding $1 billion each across the United States.  </a:t>
            </a:r>
          </a:p>
          <a:p>
            <a:pPr marL="0" indent="0">
              <a:buNone/>
            </a:pPr>
            <a:endParaRPr lang="en-US" sz="1600" dirty="0"/>
          </a:p>
          <a:p>
            <a:pPr marL="0" indent="0">
              <a:buNone/>
            </a:pPr>
            <a:r>
              <a:rPr lang="en-US" sz="1600" dirty="0"/>
              <a:t>2022 is the eighth consecutive year (2015-2022) in which 10 or more billion-dollar weather and climate disaster events have impacted the United States. </a:t>
            </a:r>
          </a:p>
          <a:p>
            <a:pPr marL="0" indent="0">
              <a:buNone/>
            </a:pPr>
            <a:endParaRPr lang="en-US" sz="1600" dirty="0"/>
          </a:p>
          <a:p>
            <a:pPr marL="0" indent="0">
              <a:buNone/>
            </a:pPr>
            <a:endParaRPr lang="en-US" sz="1600" dirty="0"/>
          </a:p>
        </p:txBody>
      </p:sp>
      <p:pic>
        <p:nvPicPr>
          <p:cNvPr id="4" name="Picture 3" descr="Map&#10;&#10;Description automatically generated with medium confidence">
            <a:extLst>
              <a:ext uri="{FF2B5EF4-FFF2-40B4-BE49-F238E27FC236}">
                <a16:creationId xmlns:a16="http://schemas.microsoft.com/office/drawing/2014/main" id="{432AA941-BD75-4BE8-9850-B03FF8754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360" y="1600200"/>
            <a:ext cx="7881257" cy="4288880"/>
          </a:xfrm>
          <a:prstGeom prst="rect">
            <a:avLst/>
          </a:prstGeom>
        </p:spPr>
      </p:pic>
      <p:sp>
        <p:nvSpPr>
          <p:cNvPr id="7" name="TextBox 6">
            <a:extLst>
              <a:ext uri="{FF2B5EF4-FFF2-40B4-BE49-F238E27FC236}">
                <a16:creationId xmlns:a16="http://schemas.microsoft.com/office/drawing/2014/main" id="{6340962E-77D5-4970-B6B1-93B255B96FF4}"/>
              </a:ext>
            </a:extLst>
          </p:cNvPr>
          <p:cNvSpPr txBox="1"/>
          <p:nvPr/>
        </p:nvSpPr>
        <p:spPr>
          <a:xfrm>
            <a:off x="7742711" y="5941367"/>
            <a:ext cx="4199906" cy="461665"/>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Credit: National Oceanic and Atmospheric Administration </a:t>
            </a:r>
            <a:r>
              <a:rPr lang="en-US" sz="1200" dirty="0">
                <a:latin typeface="Arial" panose="020B0604020202020204" pitchFamily="34" charset="0"/>
                <a:cs typeface="Arial" panose="020B0604020202020204" pitchFamily="34" charset="0"/>
                <a:hlinkClick r:id="rId4"/>
              </a:rPr>
              <a:t>https://www.ncei.noaa.gov/access/billions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5611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9BFC-530A-4101-9DB6-60A15257D921}"/>
              </a:ext>
            </a:extLst>
          </p:cNvPr>
          <p:cNvSpPr>
            <a:spLocks noGrp="1"/>
          </p:cNvSpPr>
          <p:nvPr>
            <p:ph type="title"/>
          </p:nvPr>
        </p:nvSpPr>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66CA8B32-1868-4C17-ABAB-E3D0C2001822}"/>
              </a:ext>
            </a:extLst>
          </p:cNvPr>
          <p:cNvSpPr>
            <a:spLocks noGrp="1"/>
          </p:cNvSpPr>
          <p:nvPr>
            <p:ph type="body" sz="quarter" idx="10"/>
          </p:nvPr>
        </p:nvSpPr>
        <p:spPr>
          <a:xfrm>
            <a:off x="609600" y="1447800"/>
            <a:ext cx="4389912" cy="4953000"/>
          </a:xfrm>
        </p:spPr>
        <p:txBody>
          <a:bodyPr>
            <a:normAutofit fontScale="40000" lnSpcReduction="20000"/>
          </a:bodyPr>
          <a:lstStyle/>
          <a:p>
            <a:pPr marL="285711" indent="-285711" defTabSz="914276">
              <a:lnSpc>
                <a:spcPct val="120000"/>
              </a:lnSpc>
              <a:spcBef>
                <a:spcPts val="384"/>
              </a:spcBef>
            </a:pPr>
            <a:r>
              <a:rPr lang="en-US" sz="4000" dirty="0">
                <a:solidFill>
                  <a:srgbClr val="1C1C1C"/>
                </a:solidFill>
                <a:latin typeface="Arial" pitchFamily="34" charset="0"/>
                <a:cs typeface="Arial" pitchFamily="34" charset="0"/>
              </a:rPr>
              <a:t>There are increased risks posed by natural hazards from weather related, seismic and fire events.</a:t>
            </a:r>
          </a:p>
          <a:p>
            <a:pPr marL="285711" indent="-285711" defTabSz="914276">
              <a:lnSpc>
                <a:spcPct val="120000"/>
              </a:lnSpc>
              <a:spcBef>
                <a:spcPts val="384"/>
              </a:spcBef>
            </a:pPr>
            <a:r>
              <a:rPr lang="en-US" sz="4000" dirty="0">
                <a:solidFill>
                  <a:srgbClr val="1C1C1C"/>
                </a:solidFill>
                <a:latin typeface="Arial" pitchFamily="34" charset="0"/>
                <a:cs typeface="Arial" pitchFamily="34" charset="0"/>
              </a:rPr>
              <a:t>Resilient construction can address these risks by addressing asset protection and building functionality in addition to life safety.</a:t>
            </a:r>
          </a:p>
          <a:p>
            <a:pPr marL="285711" indent="-285711" defTabSz="914276">
              <a:lnSpc>
                <a:spcPct val="120000"/>
              </a:lnSpc>
              <a:spcBef>
                <a:spcPts val="384"/>
              </a:spcBef>
            </a:pPr>
            <a:r>
              <a:rPr lang="en-US" sz="4000" dirty="0">
                <a:solidFill>
                  <a:srgbClr val="1C1C1C"/>
                </a:solidFill>
                <a:latin typeface="Arial" pitchFamily="34" charset="0"/>
                <a:cs typeface="Arial" pitchFamily="34" charset="0"/>
              </a:rPr>
              <a:t>A number of approaches exist to mitigating the effect of natural hazards including adoption of updated building codes and high-performance standards, incentivizing disaster resilient construction, and building with robust materials.</a:t>
            </a:r>
          </a:p>
          <a:p>
            <a:pPr marL="285711" indent="-285711" defTabSz="914276">
              <a:lnSpc>
                <a:spcPct val="120000"/>
              </a:lnSpc>
              <a:spcBef>
                <a:spcPts val="384"/>
              </a:spcBef>
            </a:pPr>
            <a:r>
              <a:rPr lang="en-US" sz="4000" dirty="0">
                <a:solidFill>
                  <a:srgbClr val="1C1C1C"/>
                </a:solidFill>
                <a:latin typeface="Arial" pitchFamily="34" charset="0"/>
                <a:cs typeface="Arial" pitchFamily="34" charset="0"/>
              </a:rPr>
              <a:t>A/E professionals can re-consider minimum code performance and design for improved building performance and natural hazard mitigation, resulting in overall cost savings for the building cycle.</a:t>
            </a:r>
          </a:p>
          <a:p>
            <a:endParaRPr lang="en-US" dirty="0"/>
          </a:p>
        </p:txBody>
      </p:sp>
      <p:pic>
        <p:nvPicPr>
          <p:cNvPr id="6" name="Picture 5" descr="A large brick building with grass in front of a castle&#10;&#10;Description automatically generated">
            <a:extLst>
              <a:ext uri="{FF2B5EF4-FFF2-40B4-BE49-F238E27FC236}">
                <a16:creationId xmlns:a16="http://schemas.microsoft.com/office/drawing/2014/main" id="{93C21D3F-F515-475A-9607-1714709DC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10201" y="1600200"/>
            <a:ext cx="6172041" cy="3962400"/>
          </a:xfrm>
          <a:prstGeom prst="rect">
            <a:avLst/>
          </a:prstGeom>
        </p:spPr>
      </p:pic>
      <p:sp>
        <p:nvSpPr>
          <p:cNvPr id="4" name="TextBox 3">
            <a:extLst>
              <a:ext uri="{FF2B5EF4-FFF2-40B4-BE49-F238E27FC236}">
                <a16:creationId xmlns:a16="http://schemas.microsoft.com/office/drawing/2014/main" id="{5D43900F-D4BB-48F4-9B92-CC77F3AC734A}"/>
              </a:ext>
            </a:extLst>
          </p:cNvPr>
          <p:cNvSpPr txBox="1"/>
          <p:nvPr/>
        </p:nvSpPr>
        <p:spPr>
          <a:xfrm>
            <a:off x="5410200" y="5562601"/>
            <a:ext cx="6172994" cy="461665"/>
          </a:xfrm>
          <a:prstGeom prst="rect">
            <a:avLst/>
          </a:prstGeom>
          <a:noFill/>
        </p:spPr>
        <p:txBody>
          <a:bodyPr wrap="square" rtlCol="0">
            <a:spAutoFit/>
          </a:bodyPr>
          <a:lstStyle/>
          <a:p>
            <a:r>
              <a:rPr lang="en-US" sz="1200" dirty="0">
                <a:solidFill>
                  <a:srgbClr val="211D1E"/>
                </a:solidFill>
                <a:latin typeface="Arial" panose="020B0604020202020204" pitchFamily="34" charset="0"/>
                <a:cs typeface="Arial" panose="020B0604020202020204" pitchFamily="34" charset="0"/>
              </a:rPr>
              <a:t>West Village Student Housing at Texas Tech University, Lubbock, Texas built using Insulating Concrete Forms. Photo: Courtesy of Mackey Mitchell Architects</a:t>
            </a:r>
          </a:p>
        </p:txBody>
      </p:sp>
    </p:spTree>
    <p:extLst>
      <p:ext uri="{BB962C8B-B14F-4D97-AF65-F5344CB8AC3E}">
        <p14:creationId xmlns:p14="http://schemas.microsoft.com/office/powerpoint/2010/main" val="261773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394DA52-39C8-6227-15D2-C3A81F85AD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5625737" cy="6858000"/>
          </a:xfrm>
          <a:prstGeom prst="rect">
            <a:avLst/>
          </a:prstGeom>
        </p:spPr>
      </p:pic>
      <p:sp>
        <p:nvSpPr>
          <p:cNvPr id="19" name="Title 18">
            <a:extLst>
              <a:ext uri="{FF2B5EF4-FFF2-40B4-BE49-F238E27FC236}">
                <a16:creationId xmlns:a16="http://schemas.microsoft.com/office/drawing/2014/main" id="{CDBFB097-C2A1-89FB-806A-4B8A1F406463}"/>
              </a:ext>
            </a:extLst>
          </p:cNvPr>
          <p:cNvSpPr>
            <a:spLocks noGrp="1"/>
          </p:cNvSpPr>
          <p:nvPr>
            <p:ph type="title"/>
          </p:nvPr>
        </p:nvSpPr>
        <p:spPr>
          <a:xfrm>
            <a:off x="559378" y="945268"/>
            <a:ext cx="4366191" cy="2667000"/>
          </a:xfrm>
        </p:spPr>
        <p:txBody>
          <a:bodyPr/>
          <a:lstStyle/>
          <a:p>
            <a:pPr>
              <a:spcBef>
                <a:spcPts val="3200"/>
              </a:spcBef>
            </a:pPr>
            <a:r>
              <a:rPr lang="en-US" dirty="0">
                <a:latin typeface="Montserrat"/>
              </a:rPr>
              <a:t>Questions?</a:t>
            </a:r>
            <a:endParaRPr lang="en-US" dirty="0"/>
          </a:p>
        </p:txBody>
      </p:sp>
      <p:sp>
        <p:nvSpPr>
          <p:cNvPr id="8" name="Text Placeholder 7">
            <a:extLst>
              <a:ext uri="{FF2B5EF4-FFF2-40B4-BE49-F238E27FC236}">
                <a16:creationId xmlns:a16="http://schemas.microsoft.com/office/drawing/2014/main" id="{49E25A7B-1AB3-D063-7A2A-88B9EE20C9CC}"/>
              </a:ext>
            </a:extLst>
          </p:cNvPr>
          <p:cNvSpPr>
            <a:spLocks noGrp="1"/>
          </p:cNvSpPr>
          <p:nvPr>
            <p:ph type="body" sz="quarter" idx="11"/>
          </p:nvPr>
        </p:nvSpPr>
        <p:spPr>
          <a:xfrm>
            <a:off x="558801" y="3875037"/>
            <a:ext cx="4670927" cy="1447679"/>
          </a:xfrm>
        </p:spPr>
        <p:txBody>
          <a:bodyPr>
            <a:normAutofit/>
          </a:bodyPr>
          <a:lstStyle/>
          <a:p>
            <a:r>
              <a:rPr lang="en-US" sz="2400" b="1" dirty="0">
                <a:latin typeface="Montserrat SemiBold" pitchFamily="2" charset="77"/>
              </a:rPr>
              <a:t>ssumar@nrmca.org</a:t>
            </a:r>
            <a:endParaRPr lang="en-US" b="1" dirty="0">
              <a:latin typeface="Montserrat SemiBold" pitchFamily="2" charset="77"/>
            </a:endParaRPr>
          </a:p>
        </p:txBody>
      </p:sp>
      <p:pic>
        <p:nvPicPr>
          <p:cNvPr id="11" name="Graphic 10">
            <a:extLst>
              <a:ext uri="{FF2B5EF4-FFF2-40B4-BE49-F238E27FC236}">
                <a16:creationId xmlns:a16="http://schemas.microsoft.com/office/drawing/2014/main" id="{8401F85A-757E-5BD1-6A0A-F425D788AC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378" y="5465010"/>
            <a:ext cx="959929" cy="959929"/>
          </a:xfrm>
          <a:prstGeom prst="rect">
            <a:avLst/>
          </a:prstGeom>
        </p:spPr>
      </p:pic>
      <p:pic>
        <p:nvPicPr>
          <p:cNvPr id="2" name="Graphic 1">
            <a:extLst>
              <a:ext uri="{FF2B5EF4-FFF2-40B4-BE49-F238E27FC236}">
                <a16:creationId xmlns:a16="http://schemas.microsoft.com/office/drawing/2014/main" id="{790D9B1C-7F7E-828E-B199-1152B058FB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0008" y="4970949"/>
            <a:ext cx="2626211" cy="2029345"/>
          </a:xfrm>
          <a:prstGeom prst="rect">
            <a:avLst/>
          </a:prstGeom>
        </p:spPr>
      </p:pic>
      <p:sp>
        <p:nvSpPr>
          <p:cNvPr id="5" name="Picture Placeholder 4">
            <a:extLst>
              <a:ext uri="{FF2B5EF4-FFF2-40B4-BE49-F238E27FC236}">
                <a16:creationId xmlns:a16="http://schemas.microsoft.com/office/drawing/2014/main" id="{ECFA61C7-095F-4F58-8C73-6D67FDD5AD02}"/>
              </a:ext>
            </a:extLst>
          </p:cNvPr>
          <p:cNvSpPr>
            <a:spLocks noGrp="1"/>
          </p:cNvSpPr>
          <p:nvPr>
            <p:ph type="pic" sz="quarter" idx="10"/>
          </p:nvPr>
        </p:nvSpPr>
        <p:spPr/>
      </p:sp>
      <p:pic>
        <p:nvPicPr>
          <p:cNvPr id="12" name="Picture Placeholder 6">
            <a:extLst>
              <a:ext uri="{FF2B5EF4-FFF2-40B4-BE49-F238E27FC236}">
                <a16:creationId xmlns:a16="http://schemas.microsoft.com/office/drawing/2014/main" id="{848EA8CF-6775-42D9-AF48-75E3FC654E9A}"/>
              </a:ext>
            </a:extLst>
          </p:cNvPr>
          <p:cNvPicPr>
            <a:picLocks noChangeAspect="1"/>
          </p:cNvPicPr>
          <p:nvPr/>
        </p:nvPicPr>
        <p:blipFill rotWithShape="1">
          <a:blip r:embed="rId8">
            <a:extLst>
              <a:ext uri="{28A0092B-C50C-407E-A947-70E740481C1C}">
                <a14:useLocalDpi xmlns:a14="http://schemas.microsoft.com/office/drawing/2010/main" val="0"/>
              </a:ext>
            </a:extLst>
          </a:blip>
          <a:srcRect t="7147" b="7147"/>
          <a:stretch/>
        </p:blipFill>
        <p:spPr>
          <a:xfrm>
            <a:off x="5522470" y="0"/>
            <a:ext cx="6861013" cy="6858000"/>
          </a:xfrm>
          <a:prstGeom prst="rect">
            <a:avLst/>
          </a:prstGeom>
          <a:pattFill prst="pct5">
            <a:fgClr>
              <a:schemeClr val="accent1"/>
            </a:fgClr>
            <a:bgClr>
              <a:schemeClr val="bg1"/>
            </a:bgClr>
          </a:pattFill>
        </p:spPr>
      </p:pic>
    </p:spTree>
    <p:extLst>
      <p:ext uri="{BB962C8B-B14F-4D97-AF65-F5344CB8AC3E}">
        <p14:creationId xmlns:p14="http://schemas.microsoft.com/office/powerpoint/2010/main" val="3293231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RMCA Stuff\NRMCA Meetings\Convention 3-17\CECA\Concrete Design Center Cover.jpg">
            <a:extLst>
              <a:ext uri="{FF2B5EF4-FFF2-40B4-BE49-F238E27FC236}">
                <a16:creationId xmlns:a16="http://schemas.microsoft.com/office/drawing/2014/main" id="{7DF7E66D-16D1-4611-9B16-1A1C5FC7096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t="16850" b="14967"/>
          <a:stretch>
            <a:fillRect/>
          </a:stretch>
        </p:blipFill>
        <p:spPr bwMode="auto">
          <a:xfrm>
            <a:off x="1625601" y="9232"/>
            <a:ext cx="8940799" cy="6848769"/>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B462-0537-4075-958E-14B287A6935F}"/>
              </a:ext>
            </a:extLst>
          </p:cNvPr>
          <p:cNvSpPr>
            <a:spLocks noGrp="1"/>
          </p:cNvSpPr>
          <p:nvPr>
            <p:ph type="title"/>
          </p:nvPr>
        </p:nvSpPr>
        <p:spPr/>
        <p:txBody>
          <a:bodyPr>
            <a:normAutofit fontScale="90000"/>
          </a:bodyPr>
          <a:lstStyle/>
          <a:p>
            <a:r>
              <a:rPr lang="en-US" sz="4900" dirty="0"/>
              <a:t>www.buildwithstrength.com/design-center</a:t>
            </a:r>
            <a:endParaRPr lang="en-US" dirty="0"/>
          </a:p>
        </p:txBody>
      </p:sp>
      <p:sp>
        <p:nvSpPr>
          <p:cNvPr id="3" name="Text Placeholder 2">
            <a:extLst>
              <a:ext uri="{FF2B5EF4-FFF2-40B4-BE49-F238E27FC236}">
                <a16:creationId xmlns:a16="http://schemas.microsoft.com/office/drawing/2014/main" id="{7B608DCB-9E87-462F-A61F-F70D85B84F09}"/>
              </a:ext>
            </a:extLst>
          </p:cNvPr>
          <p:cNvSpPr>
            <a:spLocks noGrp="1"/>
          </p:cNvSpPr>
          <p:nvPr>
            <p:ph type="body" sz="quarter" idx="10"/>
          </p:nvPr>
        </p:nvSpPr>
        <p:spPr/>
        <p:txBody>
          <a:bodyPr/>
          <a:lstStyle/>
          <a:p>
            <a:r>
              <a:rPr lang="en-US" dirty="0"/>
              <a:t>Structural system recommendations</a:t>
            </a:r>
          </a:p>
          <a:p>
            <a:r>
              <a:rPr lang="en-US" dirty="0"/>
              <a:t>Cost comparisons</a:t>
            </a:r>
          </a:p>
          <a:p>
            <a:r>
              <a:rPr lang="en-US" dirty="0"/>
              <a:t>Specification review</a:t>
            </a:r>
          </a:p>
          <a:p>
            <a:r>
              <a:rPr lang="en-US" dirty="0"/>
              <a:t>Design/construction team collaboration</a:t>
            </a:r>
          </a:p>
          <a:p>
            <a:endParaRPr lang="en-US" dirty="0"/>
          </a:p>
        </p:txBody>
      </p:sp>
    </p:spTree>
    <p:extLst>
      <p:ext uri="{BB962C8B-B14F-4D97-AF65-F5344CB8AC3E}">
        <p14:creationId xmlns:p14="http://schemas.microsoft.com/office/powerpoint/2010/main" val="30681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CB33-A77B-01D9-19E7-636409C1F5A9}"/>
              </a:ext>
            </a:extLst>
          </p:cNvPr>
          <p:cNvSpPr>
            <a:spLocks noGrp="1"/>
          </p:cNvSpPr>
          <p:nvPr>
            <p:ph type="title"/>
          </p:nvPr>
        </p:nvSpPr>
        <p:spPr/>
        <p:txBody>
          <a:bodyPr>
            <a:normAutofit fontScale="90000"/>
          </a:bodyPr>
          <a:lstStyle/>
          <a:p>
            <a:r>
              <a:rPr lang="en-US">
                <a:latin typeface="Montserrat ExtraBold"/>
              </a:rPr>
              <a:t>Build With Strength: </a:t>
            </a:r>
            <a:r>
              <a:rPr lang="en-US" b="0">
                <a:latin typeface="Montserrat" pitchFamily="2" charset="77"/>
              </a:rPr>
              <a:t>Concrete Design Center</a:t>
            </a:r>
          </a:p>
        </p:txBody>
      </p:sp>
      <p:pic>
        <p:nvPicPr>
          <p:cNvPr id="6" name="Picture 5">
            <a:extLst>
              <a:ext uri="{FF2B5EF4-FFF2-40B4-BE49-F238E27FC236}">
                <a16:creationId xmlns:a16="http://schemas.microsoft.com/office/drawing/2014/main" id="{4FD394BD-EDDA-924F-C395-6FC4F265269D}"/>
              </a:ext>
            </a:extLst>
          </p:cNvPr>
          <p:cNvPicPr>
            <a:picLocks noChangeAspect="1"/>
          </p:cNvPicPr>
          <p:nvPr/>
        </p:nvPicPr>
        <p:blipFill rotWithShape="1">
          <a:blip r:embed="rId3"/>
          <a:srcRect t="3067" b="770"/>
          <a:stretch/>
        </p:blipFill>
        <p:spPr>
          <a:xfrm>
            <a:off x="1746493" y="1360234"/>
            <a:ext cx="8596560" cy="5231487"/>
          </a:xfrm>
          <a:prstGeom prst="rect">
            <a:avLst/>
          </a:prstGeom>
        </p:spPr>
      </p:pic>
      <p:pic>
        <p:nvPicPr>
          <p:cNvPr id="7" name="Picture 6" descr="Matsche, Head Shot.jpg">
            <a:extLst>
              <a:ext uri="{FF2B5EF4-FFF2-40B4-BE49-F238E27FC236}">
                <a16:creationId xmlns:a16="http://schemas.microsoft.com/office/drawing/2014/main" id="{21C6B1A8-B913-2ED3-2623-C6407241EDA5}"/>
              </a:ext>
            </a:extLst>
          </p:cNvPr>
          <p:cNvPicPr>
            <a:picLocks noChangeAspect="1"/>
          </p:cNvPicPr>
          <p:nvPr/>
        </p:nvPicPr>
        <p:blipFill>
          <a:blip r:embed="rId4" cstate="print"/>
          <a:srcRect l="20033" t="18377" r="20435" b="26122"/>
          <a:stretch>
            <a:fillRect/>
          </a:stretch>
        </p:blipFill>
        <p:spPr>
          <a:xfrm>
            <a:off x="2026660" y="1448032"/>
            <a:ext cx="639067" cy="666232"/>
          </a:xfrm>
          <a:prstGeom prst="ellipse">
            <a:avLst/>
          </a:prstGeom>
          <a:ln w="31750">
            <a:solidFill>
              <a:schemeClr val="accent1"/>
            </a:solidFill>
          </a:ln>
        </p:spPr>
      </p:pic>
      <p:sp>
        <p:nvSpPr>
          <p:cNvPr id="8" name="TextBox 7">
            <a:extLst>
              <a:ext uri="{FF2B5EF4-FFF2-40B4-BE49-F238E27FC236}">
                <a16:creationId xmlns:a16="http://schemas.microsoft.com/office/drawing/2014/main" id="{F4EAAB12-EEBC-7EAE-3A11-8065416B368F}"/>
              </a:ext>
            </a:extLst>
          </p:cNvPr>
          <p:cNvSpPr txBox="1"/>
          <p:nvPr/>
        </p:nvSpPr>
        <p:spPr>
          <a:xfrm>
            <a:off x="-1769" y="1512571"/>
            <a:ext cx="2006780" cy="523028"/>
          </a:xfrm>
          <a:prstGeom prst="rect">
            <a:avLst/>
          </a:prstGeom>
          <a:noFill/>
          <a:ln w="19050">
            <a:noFill/>
          </a:ln>
        </p:spPr>
        <p:txBody>
          <a:bodyPr wrap="square" rtlCol="0">
            <a:spAutoFit/>
          </a:bodyPr>
          <a:lstStyle/>
          <a:p>
            <a:pPr algn="r" defTabSz="342874"/>
            <a:r>
              <a:rPr lang="en-US" sz="933" b="1">
                <a:solidFill>
                  <a:srgbClr val="4879B1"/>
                </a:solidFill>
                <a:latin typeface="Montserrat" pitchFamily="2" charset="77"/>
              </a:rPr>
              <a:t>Patrick </a:t>
            </a:r>
            <a:r>
              <a:rPr lang="en-US" sz="933" b="1" err="1">
                <a:solidFill>
                  <a:srgbClr val="4879B1"/>
                </a:solidFill>
                <a:latin typeface="Montserrat" pitchFamily="2" charset="77"/>
              </a:rPr>
              <a:t>Matsche</a:t>
            </a:r>
            <a:endParaRPr lang="en-US" sz="933" b="1">
              <a:solidFill>
                <a:srgbClr val="4879B1"/>
              </a:solidFill>
              <a:latin typeface="Montserrat" pitchFamily="2" charset="77"/>
            </a:endParaRPr>
          </a:p>
          <a:p>
            <a:pPr algn="r" defTabSz="342874"/>
            <a:r>
              <a:rPr lang="en-US" sz="933" err="1">
                <a:solidFill>
                  <a:srgbClr val="000000"/>
                </a:solidFill>
                <a:latin typeface="Montserrat Medium" pitchFamily="2" charset="77"/>
              </a:rPr>
              <a:t>PMatsche@nrmca.org</a:t>
            </a:r>
            <a:endParaRPr lang="en-US" sz="933">
              <a:solidFill>
                <a:srgbClr val="000000"/>
              </a:solidFill>
              <a:latin typeface="Montserrat Medium" pitchFamily="2" charset="77"/>
            </a:endParaRPr>
          </a:p>
          <a:p>
            <a:pPr algn="r" defTabSz="342874"/>
            <a:r>
              <a:rPr lang="en-US" sz="933">
                <a:solidFill>
                  <a:srgbClr val="000000"/>
                </a:solidFill>
                <a:latin typeface="Montserrat Medium" pitchFamily="2" charset="77"/>
              </a:rPr>
              <a:t>(415) 672-5275</a:t>
            </a:r>
          </a:p>
        </p:txBody>
      </p:sp>
      <p:pic>
        <p:nvPicPr>
          <p:cNvPr id="9" name="Picture 2" descr="Profile photo of Brandon Wray, EIT">
            <a:extLst>
              <a:ext uri="{FF2B5EF4-FFF2-40B4-BE49-F238E27FC236}">
                <a16:creationId xmlns:a16="http://schemas.microsoft.com/office/drawing/2014/main" id="{3B678D34-6A3C-B3A8-F859-8B70509718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36" t="7384" r="12423" b="15506"/>
          <a:stretch/>
        </p:blipFill>
        <p:spPr bwMode="auto">
          <a:xfrm>
            <a:off x="1746493" y="3686019"/>
            <a:ext cx="639067" cy="666232"/>
          </a:xfrm>
          <a:prstGeom prst="ellipse">
            <a:avLst/>
          </a:prstGeom>
          <a:noFill/>
          <a:ln w="31750">
            <a:solidFill>
              <a:schemeClr val="bg2"/>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3A6E14-3D15-7D0B-D44C-B5223F619A52}"/>
              </a:ext>
            </a:extLst>
          </p:cNvPr>
          <p:cNvSpPr txBox="1"/>
          <p:nvPr/>
        </p:nvSpPr>
        <p:spPr>
          <a:xfrm>
            <a:off x="-296357" y="3798253"/>
            <a:ext cx="2006780" cy="523028"/>
          </a:xfrm>
          <a:prstGeom prst="rect">
            <a:avLst/>
          </a:prstGeom>
          <a:noFill/>
          <a:ln w="19050">
            <a:noFill/>
          </a:ln>
        </p:spPr>
        <p:txBody>
          <a:bodyPr wrap="square" rtlCol="0">
            <a:spAutoFit/>
          </a:bodyPr>
          <a:lstStyle/>
          <a:p>
            <a:pPr algn="r" defTabSz="342874"/>
            <a:r>
              <a:rPr lang="en-US" sz="933" b="1">
                <a:solidFill>
                  <a:srgbClr val="FFFFFF">
                    <a:lumMod val="50000"/>
                  </a:srgbClr>
                </a:solidFill>
                <a:latin typeface="Montserrat" pitchFamily="2" charset="77"/>
              </a:rPr>
              <a:t>Brandon Wray</a:t>
            </a:r>
          </a:p>
          <a:p>
            <a:pPr algn="r" defTabSz="342874"/>
            <a:r>
              <a:rPr lang="en-US" sz="933" err="1">
                <a:solidFill>
                  <a:srgbClr val="000000"/>
                </a:solidFill>
                <a:latin typeface="Montserrat Medium" pitchFamily="2" charset="77"/>
              </a:rPr>
              <a:t>BWray@nrmca.org</a:t>
            </a:r>
            <a:endParaRPr lang="en-US" sz="933">
              <a:solidFill>
                <a:srgbClr val="000000"/>
              </a:solidFill>
              <a:latin typeface="Montserrat Medium" pitchFamily="2" charset="77"/>
            </a:endParaRPr>
          </a:p>
          <a:p>
            <a:pPr algn="r" defTabSz="342874"/>
            <a:r>
              <a:rPr lang="en-US" sz="933">
                <a:solidFill>
                  <a:srgbClr val="000000"/>
                </a:solidFill>
                <a:latin typeface="Montserrat Medium" pitchFamily="2" charset="77"/>
              </a:rPr>
              <a:t>(408) 806-0453</a:t>
            </a:r>
          </a:p>
        </p:txBody>
      </p:sp>
      <p:pic>
        <p:nvPicPr>
          <p:cNvPr id="11" name="Picture 10">
            <a:extLst>
              <a:ext uri="{FF2B5EF4-FFF2-40B4-BE49-F238E27FC236}">
                <a16:creationId xmlns:a16="http://schemas.microsoft.com/office/drawing/2014/main" id="{587E012E-C9A8-79EF-B852-2986AE6A1D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 t="4245" r="356" b="16325"/>
          <a:stretch/>
        </p:blipFill>
        <p:spPr>
          <a:xfrm>
            <a:off x="3026871" y="4843845"/>
            <a:ext cx="639067" cy="639067"/>
          </a:xfrm>
          <a:prstGeom prst="ellipse">
            <a:avLst/>
          </a:prstGeom>
          <a:ln w="31750">
            <a:solidFill>
              <a:schemeClr val="accent4">
                <a:lumMod val="75000"/>
              </a:schemeClr>
            </a:solidFill>
          </a:ln>
        </p:spPr>
      </p:pic>
      <p:sp>
        <p:nvSpPr>
          <p:cNvPr id="12" name="TextBox 11">
            <a:extLst>
              <a:ext uri="{FF2B5EF4-FFF2-40B4-BE49-F238E27FC236}">
                <a16:creationId xmlns:a16="http://schemas.microsoft.com/office/drawing/2014/main" id="{AD8179E8-566D-7926-12BB-EDE3B476479B}"/>
              </a:ext>
            </a:extLst>
          </p:cNvPr>
          <p:cNvSpPr txBox="1"/>
          <p:nvPr/>
        </p:nvSpPr>
        <p:spPr>
          <a:xfrm>
            <a:off x="976262" y="4950657"/>
            <a:ext cx="2006780" cy="523028"/>
          </a:xfrm>
          <a:prstGeom prst="rect">
            <a:avLst/>
          </a:prstGeom>
          <a:noFill/>
          <a:ln w="19050">
            <a:noFill/>
          </a:ln>
        </p:spPr>
        <p:txBody>
          <a:bodyPr wrap="square" rtlCol="0">
            <a:spAutoFit/>
          </a:bodyPr>
          <a:lstStyle/>
          <a:p>
            <a:pPr algn="r" defTabSz="342874"/>
            <a:r>
              <a:rPr lang="en-US" sz="933" b="1">
                <a:solidFill>
                  <a:srgbClr val="2B2720"/>
                </a:solidFill>
                <a:latin typeface="Montserrat" pitchFamily="2" charset="77"/>
              </a:rPr>
              <a:t>Chris </a:t>
            </a:r>
            <a:r>
              <a:rPr lang="en-US" sz="933" b="1" err="1">
                <a:solidFill>
                  <a:srgbClr val="2B2720"/>
                </a:solidFill>
                <a:latin typeface="Montserrat" pitchFamily="2" charset="77"/>
              </a:rPr>
              <a:t>Dagosta</a:t>
            </a:r>
            <a:endParaRPr lang="en-US" sz="933" b="1">
              <a:solidFill>
                <a:srgbClr val="2B2720"/>
              </a:solidFill>
              <a:latin typeface="Montserrat" pitchFamily="2" charset="77"/>
            </a:endParaRPr>
          </a:p>
          <a:p>
            <a:pPr algn="r" defTabSz="342874"/>
            <a:r>
              <a:rPr lang="en-US" sz="933" err="1">
                <a:solidFill>
                  <a:srgbClr val="000000"/>
                </a:solidFill>
                <a:latin typeface="Montserrat Medium" pitchFamily="2" charset="77"/>
              </a:rPr>
              <a:t>CDagosta@nrmca.org</a:t>
            </a:r>
            <a:endParaRPr lang="en-US" sz="933">
              <a:solidFill>
                <a:srgbClr val="000000"/>
              </a:solidFill>
              <a:latin typeface="Montserrat Medium" pitchFamily="2" charset="77"/>
            </a:endParaRPr>
          </a:p>
          <a:p>
            <a:pPr algn="r" defTabSz="342874"/>
            <a:r>
              <a:rPr lang="en-US" sz="933">
                <a:solidFill>
                  <a:srgbClr val="000000"/>
                </a:solidFill>
                <a:latin typeface="Montserrat Medium" pitchFamily="2" charset="77"/>
              </a:rPr>
              <a:t>(602) 930-3793</a:t>
            </a:r>
          </a:p>
        </p:txBody>
      </p:sp>
      <p:pic>
        <p:nvPicPr>
          <p:cNvPr id="13" name="Picture 12">
            <a:extLst>
              <a:ext uri="{FF2B5EF4-FFF2-40B4-BE49-F238E27FC236}">
                <a16:creationId xmlns:a16="http://schemas.microsoft.com/office/drawing/2014/main" id="{ADF2E8CF-BD11-DE0B-DCEB-5AF4EF8B3661}"/>
              </a:ext>
            </a:extLst>
          </p:cNvPr>
          <p:cNvPicPr>
            <a:picLocks noChangeAspect="1"/>
          </p:cNvPicPr>
          <p:nvPr/>
        </p:nvPicPr>
        <p:blipFill rotWithShape="1">
          <a:blip r:embed="rId7">
            <a:extLst>
              <a:ext uri="{28A0092B-C50C-407E-A947-70E740481C1C}">
                <a14:useLocalDpi xmlns:a14="http://schemas.microsoft.com/office/drawing/2010/main" val="0"/>
              </a:ext>
            </a:extLst>
          </a:blip>
          <a:srcRect l="14522" t="3916" r="19564" b="30212"/>
          <a:stretch/>
        </p:blipFill>
        <p:spPr>
          <a:xfrm>
            <a:off x="4493583" y="5497768"/>
            <a:ext cx="639067" cy="638659"/>
          </a:xfrm>
          <a:prstGeom prst="ellipse">
            <a:avLst/>
          </a:prstGeom>
          <a:ln w="31750">
            <a:solidFill>
              <a:schemeClr val="tx1">
                <a:lumMod val="65000"/>
                <a:lumOff val="35000"/>
              </a:schemeClr>
            </a:solidFill>
          </a:ln>
        </p:spPr>
      </p:pic>
      <p:sp>
        <p:nvSpPr>
          <p:cNvPr id="14" name="TextBox 13">
            <a:extLst>
              <a:ext uri="{FF2B5EF4-FFF2-40B4-BE49-F238E27FC236}">
                <a16:creationId xmlns:a16="http://schemas.microsoft.com/office/drawing/2014/main" id="{4EE8757F-84B4-117A-9522-69A3F363C579}"/>
              </a:ext>
            </a:extLst>
          </p:cNvPr>
          <p:cNvSpPr txBox="1"/>
          <p:nvPr/>
        </p:nvSpPr>
        <p:spPr>
          <a:xfrm>
            <a:off x="2406773" y="5611553"/>
            <a:ext cx="2006780" cy="523028"/>
          </a:xfrm>
          <a:prstGeom prst="rect">
            <a:avLst/>
          </a:prstGeom>
          <a:noFill/>
          <a:ln w="19050">
            <a:noFill/>
          </a:ln>
        </p:spPr>
        <p:txBody>
          <a:bodyPr wrap="square" rtlCol="0">
            <a:spAutoFit/>
          </a:bodyPr>
          <a:lstStyle/>
          <a:p>
            <a:pPr algn="r" defTabSz="342874"/>
            <a:r>
              <a:rPr lang="en-US" sz="933" b="1">
                <a:solidFill>
                  <a:srgbClr val="000000">
                    <a:lumMod val="65000"/>
                    <a:lumOff val="35000"/>
                  </a:srgbClr>
                </a:solidFill>
                <a:latin typeface="Montserrat" pitchFamily="2" charset="77"/>
              </a:rPr>
              <a:t>Justin McCain</a:t>
            </a:r>
          </a:p>
          <a:p>
            <a:pPr algn="r" defTabSz="342874"/>
            <a:r>
              <a:rPr lang="en-US" sz="933" err="1">
                <a:solidFill>
                  <a:srgbClr val="000000"/>
                </a:solidFill>
                <a:latin typeface="Montserrat Medium" pitchFamily="2" charset="77"/>
              </a:rPr>
              <a:t>Jmccain@nrmca.org</a:t>
            </a:r>
            <a:endParaRPr lang="en-US" sz="933">
              <a:solidFill>
                <a:srgbClr val="000000"/>
              </a:solidFill>
              <a:latin typeface="Montserrat Medium" pitchFamily="2" charset="77"/>
            </a:endParaRPr>
          </a:p>
          <a:p>
            <a:pPr algn="r" defTabSz="342874"/>
            <a:r>
              <a:rPr lang="en-US" sz="933">
                <a:solidFill>
                  <a:srgbClr val="000000"/>
                </a:solidFill>
                <a:latin typeface="Montserrat Medium" pitchFamily="2" charset="77"/>
              </a:rPr>
              <a:t>(253) 228-6295</a:t>
            </a:r>
          </a:p>
        </p:txBody>
      </p:sp>
      <p:pic>
        <p:nvPicPr>
          <p:cNvPr id="17" name="Picture 16" descr="Michael-Wymant-266x400.jpg">
            <a:extLst>
              <a:ext uri="{FF2B5EF4-FFF2-40B4-BE49-F238E27FC236}">
                <a16:creationId xmlns:a16="http://schemas.microsoft.com/office/drawing/2014/main" id="{A040C92C-E80A-BC2F-C941-0D2DA65A949E}"/>
              </a:ext>
            </a:extLst>
          </p:cNvPr>
          <p:cNvPicPr>
            <a:picLocks noChangeAspect="1"/>
          </p:cNvPicPr>
          <p:nvPr/>
        </p:nvPicPr>
        <p:blipFill>
          <a:blip r:embed="rId8" cstate="print"/>
          <a:srcRect l="14379" t="6442" r="14378" b="44498"/>
          <a:stretch>
            <a:fillRect/>
          </a:stretch>
        </p:blipFill>
        <p:spPr>
          <a:xfrm>
            <a:off x="8082631" y="5755744"/>
            <a:ext cx="639051" cy="638659"/>
          </a:xfrm>
          <a:prstGeom prst="ellipse">
            <a:avLst/>
          </a:prstGeom>
          <a:ln w="31750">
            <a:solidFill>
              <a:schemeClr val="accent2"/>
            </a:solidFill>
          </a:ln>
        </p:spPr>
      </p:pic>
      <p:pic>
        <p:nvPicPr>
          <p:cNvPr id="18" name="Picture 17">
            <a:extLst>
              <a:ext uri="{FF2B5EF4-FFF2-40B4-BE49-F238E27FC236}">
                <a16:creationId xmlns:a16="http://schemas.microsoft.com/office/drawing/2014/main" id="{109E5C9E-C524-EAF7-0C6F-1E1E2C9992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404"/>
          <a:stretch/>
        </p:blipFill>
        <p:spPr>
          <a:xfrm>
            <a:off x="9151269" y="3415171"/>
            <a:ext cx="641023" cy="644943"/>
          </a:xfrm>
          <a:prstGeom prst="ellipse">
            <a:avLst/>
          </a:prstGeom>
          <a:ln w="31750">
            <a:solidFill>
              <a:srgbClr val="6E93B8"/>
            </a:solidFill>
          </a:ln>
        </p:spPr>
      </p:pic>
      <p:pic>
        <p:nvPicPr>
          <p:cNvPr id="19" name="Picture 18">
            <a:extLst>
              <a:ext uri="{FF2B5EF4-FFF2-40B4-BE49-F238E27FC236}">
                <a16:creationId xmlns:a16="http://schemas.microsoft.com/office/drawing/2014/main" id="{8D221D1E-7105-6597-2CE6-21425092A90E}"/>
              </a:ext>
            </a:extLst>
          </p:cNvPr>
          <p:cNvPicPr>
            <a:picLocks noChangeAspect="1"/>
          </p:cNvPicPr>
          <p:nvPr/>
        </p:nvPicPr>
        <p:blipFill rotWithShape="1">
          <a:blip r:embed="rId10"/>
          <a:srcRect l="403" r="403"/>
          <a:stretch/>
        </p:blipFill>
        <p:spPr>
          <a:xfrm>
            <a:off x="9598106" y="2198337"/>
            <a:ext cx="643460" cy="644943"/>
          </a:xfrm>
          <a:prstGeom prst="ellipse">
            <a:avLst/>
          </a:prstGeom>
          <a:ln w="31750">
            <a:solidFill>
              <a:schemeClr val="accent3"/>
            </a:solidFill>
          </a:ln>
        </p:spPr>
      </p:pic>
      <p:pic>
        <p:nvPicPr>
          <p:cNvPr id="20" name="Picture 2" descr="https://www.nrmca.org/about/Photos/dthompson2019.jpg">
            <a:extLst>
              <a:ext uri="{FF2B5EF4-FFF2-40B4-BE49-F238E27FC236}">
                <a16:creationId xmlns:a16="http://schemas.microsoft.com/office/drawing/2014/main" id="{F27DC66E-FD5C-A0C0-1183-F33126C11A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021" r="14148" b="25744"/>
          <a:stretch/>
        </p:blipFill>
        <p:spPr bwMode="auto">
          <a:xfrm>
            <a:off x="6533232" y="1495217"/>
            <a:ext cx="639065" cy="645561"/>
          </a:xfrm>
          <a:prstGeom prst="ellipse">
            <a:avLst/>
          </a:prstGeom>
          <a:noFill/>
          <a:ln w="31750">
            <a:solidFill>
              <a:schemeClr val="accent5"/>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502F492-75EA-B5A7-7958-5E23A91023D4}"/>
              </a:ext>
            </a:extLst>
          </p:cNvPr>
          <p:cNvSpPr txBox="1"/>
          <p:nvPr/>
        </p:nvSpPr>
        <p:spPr>
          <a:xfrm>
            <a:off x="6041466" y="5828117"/>
            <a:ext cx="2006780" cy="523028"/>
          </a:xfrm>
          <a:prstGeom prst="rect">
            <a:avLst/>
          </a:prstGeom>
          <a:noFill/>
          <a:ln w="19050">
            <a:noFill/>
          </a:ln>
        </p:spPr>
        <p:txBody>
          <a:bodyPr wrap="square" rtlCol="0">
            <a:spAutoFit/>
          </a:bodyPr>
          <a:lstStyle/>
          <a:p>
            <a:pPr algn="r" defTabSz="342874"/>
            <a:r>
              <a:rPr lang="en-US" sz="933" b="1">
                <a:solidFill>
                  <a:srgbClr val="D26928"/>
                </a:solidFill>
                <a:latin typeface="Montserrat" pitchFamily="2" charset="77"/>
              </a:rPr>
              <a:t>Michael </a:t>
            </a:r>
            <a:r>
              <a:rPr lang="en-US" sz="933" b="1" err="1">
                <a:solidFill>
                  <a:srgbClr val="D26928"/>
                </a:solidFill>
                <a:latin typeface="Montserrat" pitchFamily="2" charset="77"/>
              </a:rPr>
              <a:t>Wymant</a:t>
            </a:r>
            <a:endParaRPr lang="en-US" sz="933" b="1">
              <a:solidFill>
                <a:srgbClr val="D26928"/>
              </a:solidFill>
              <a:latin typeface="Montserrat" pitchFamily="2" charset="77"/>
            </a:endParaRPr>
          </a:p>
          <a:p>
            <a:pPr algn="r" defTabSz="342874"/>
            <a:r>
              <a:rPr lang="en-US" sz="933" err="1">
                <a:solidFill>
                  <a:srgbClr val="000000"/>
                </a:solidFill>
                <a:latin typeface="Montserrat Medium" pitchFamily="2" charset="77"/>
              </a:rPr>
              <a:t>MWymant@nrmca.org</a:t>
            </a:r>
            <a:endParaRPr lang="en-US" sz="933">
              <a:solidFill>
                <a:srgbClr val="000000"/>
              </a:solidFill>
              <a:latin typeface="Montserrat Medium" pitchFamily="2" charset="77"/>
            </a:endParaRPr>
          </a:p>
          <a:p>
            <a:pPr algn="r" defTabSz="342874"/>
            <a:r>
              <a:rPr lang="en-US" sz="933">
                <a:solidFill>
                  <a:srgbClr val="000000"/>
                </a:solidFill>
                <a:latin typeface="Montserrat Medium" pitchFamily="2" charset="77"/>
              </a:rPr>
              <a:t>(850) 818-2057</a:t>
            </a:r>
          </a:p>
        </p:txBody>
      </p:sp>
      <p:sp>
        <p:nvSpPr>
          <p:cNvPr id="24" name="TextBox 23">
            <a:extLst>
              <a:ext uri="{FF2B5EF4-FFF2-40B4-BE49-F238E27FC236}">
                <a16:creationId xmlns:a16="http://schemas.microsoft.com/office/drawing/2014/main" id="{7068737E-43E7-E6C8-C475-67379D00060F}"/>
              </a:ext>
            </a:extLst>
          </p:cNvPr>
          <p:cNvSpPr txBox="1"/>
          <p:nvPr/>
        </p:nvSpPr>
        <p:spPr>
          <a:xfrm>
            <a:off x="9836299" y="3465137"/>
            <a:ext cx="2006780" cy="523028"/>
          </a:xfrm>
          <a:prstGeom prst="rect">
            <a:avLst/>
          </a:prstGeom>
          <a:noFill/>
          <a:ln w="19050">
            <a:noFill/>
          </a:ln>
        </p:spPr>
        <p:txBody>
          <a:bodyPr wrap="square" rtlCol="0">
            <a:spAutoFit/>
          </a:bodyPr>
          <a:lstStyle/>
          <a:p>
            <a:pPr defTabSz="342874"/>
            <a:r>
              <a:rPr lang="en-US" sz="933" b="1">
                <a:solidFill>
                  <a:srgbClr val="6E93B8"/>
                </a:solidFill>
                <a:latin typeface="Montserrat" pitchFamily="2" charset="77"/>
              </a:rPr>
              <a:t>Frank Gordon</a:t>
            </a:r>
          </a:p>
          <a:p>
            <a:pPr defTabSz="342874"/>
            <a:r>
              <a:rPr lang="en-US" sz="933" err="1">
                <a:solidFill>
                  <a:srgbClr val="000000"/>
                </a:solidFill>
                <a:latin typeface="Montserrat Medium" pitchFamily="2" charset="77"/>
              </a:rPr>
              <a:t>FGordon@nrmca.org</a:t>
            </a:r>
            <a:endParaRPr lang="en-US" sz="933">
              <a:solidFill>
                <a:srgbClr val="000000"/>
              </a:solidFill>
              <a:latin typeface="Montserrat Medium" pitchFamily="2" charset="77"/>
            </a:endParaRPr>
          </a:p>
          <a:p>
            <a:pPr defTabSz="342874"/>
            <a:r>
              <a:rPr lang="en-US" sz="933">
                <a:solidFill>
                  <a:srgbClr val="000000"/>
                </a:solidFill>
                <a:latin typeface="Montserrat Medium" pitchFamily="2" charset="77"/>
              </a:rPr>
              <a:t>865-719-2861</a:t>
            </a:r>
          </a:p>
        </p:txBody>
      </p:sp>
      <p:sp>
        <p:nvSpPr>
          <p:cNvPr id="25" name="TextBox 24">
            <a:extLst>
              <a:ext uri="{FF2B5EF4-FFF2-40B4-BE49-F238E27FC236}">
                <a16:creationId xmlns:a16="http://schemas.microsoft.com/office/drawing/2014/main" id="{152AA345-1F37-3EAD-0DDA-223C06BC69A1}"/>
              </a:ext>
            </a:extLst>
          </p:cNvPr>
          <p:cNvSpPr txBox="1"/>
          <p:nvPr/>
        </p:nvSpPr>
        <p:spPr>
          <a:xfrm>
            <a:off x="10241566" y="2361795"/>
            <a:ext cx="2006780" cy="523028"/>
          </a:xfrm>
          <a:prstGeom prst="rect">
            <a:avLst/>
          </a:prstGeom>
          <a:noFill/>
          <a:ln w="19050">
            <a:noFill/>
          </a:ln>
        </p:spPr>
        <p:txBody>
          <a:bodyPr wrap="square" rtlCol="0">
            <a:spAutoFit/>
          </a:bodyPr>
          <a:lstStyle/>
          <a:p>
            <a:pPr defTabSz="342874"/>
            <a:r>
              <a:rPr lang="en-US" sz="933" b="1" dirty="0">
                <a:solidFill>
                  <a:srgbClr val="809F3C"/>
                </a:solidFill>
                <a:latin typeface="Montserrat" pitchFamily="2" charset="77"/>
              </a:rPr>
              <a:t>Frank Mruk</a:t>
            </a:r>
          </a:p>
          <a:p>
            <a:pPr defTabSz="342874"/>
            <a:r>
              <a:rPr lang="en-US" sz="933" dirty="0">
                <a:solidFill>
                  <a:srgbClr val="000000"/>
                </a:solidFill>
                <a:latin typeface="Montserrat Medium" pitchFamily="2" charset="77"/>
              </a:rPr>
              <a:t>Fmruk@nrmca.org</a:t>
            </a:r>
          </a:p>
          <a:p>
            <a:pPr defTabSz="342874"/>
            <a:r>
              <a:rPr lang="en-US" sz="933" dirty="0">
                <a:solidFill>
                  <a:srgbClr val="000000"/>
                </a:solidFill>
                <a:latin typeface="Montserrat Medium" pitchFamily="2" charset="77"/>
              </a:rPr>
              <a:t>(401)585-7756</a:t>
            </a:r>
          </a:p>
        </p:txBody>
      </p:sp>
      <p:sp>
        <p:nvSpPr>
          <p:cNvPr id="26" name="TextBox 25">
            <a:extLst>
              <a:ext uri="{FF2B5EF4-FFF2-40B4-BE49-F238E27FC236}">
                <a16:creationId xmlns:a16="http://schemas.microsoft.com/office/drawing/2014/main" id="{69B60C66-717E-9B59-F574-25C99C86AF4C}"/>
              </a:ext>
            </a:extLst>
          </p:cNvPr>
          <p:cNvSpPr txBox="1"/>
          <p:nvPr/>
        </p:nvSpPr>
        <p:spPr>
          <a:xfrm>
            <a:off x="7193947" y="1550309"/>
            <a:ext cx="2006780" cy="523028"/>
          </a:xfrm>
          <a:prstGeom prst="rect">
            <a:avLst/>
          </a:prstGeom>
          <a:noFill/>
          <a:ln w="19050">
            <a:noFill/>
          </a:ln>
        </p:spPr>
        <p:txBody>
          <a:bodyPr wrap="square" rtlCol="0">
            <a:spAutoFit/>
          </a:bodyPr>
          <a:lstStyle/>
          <a:p>
            <a:pPr defTabSz="342874"/>
            <a:r>
              <a:rPr lang="en-US" sz="933" b="1">
                <a:solidFill>
                  <a:srgbClr val="FBD224">
                    <a:lumMod val="75000"/>
                  </a:srgbClr>
                </a:solidFill>
                <a:latin typeface="Montserrat" pitchFamily="2" charset="77"/>
              </a:rPr>
              <a:t>Donn Thompson</a:t>
            </a:r>
          </a:p>
          <a:p>
            <a:pPr defTabSz="342874"/>
            <a:r>
              <a:rPr lang="en-US" sz="933" err="1">
                <a:solidFill>
                  <a:srgbClr val="000000"/>
                </a:solidFill>
                <a:latin typeface="Montserrat Medium" pitchFamily="2" charset="77"/>
              </a:rPr>
              <a:t>DThompson@nrmca.org</a:t>
            </a:r>
            <a:endParaRPr lang="en-US" sz="933">
              <a:solidFill>
                <a:srgbClr val="000000"/>
              </a:solidFill>
              <a:latin typeface="Montserrat Medium" pitchFamily="2" charset="77"/>
            </a:endParaRPr>
          </a:p>
          <a:p>
            <a:pPr defTabSz="342874"/>
            <a:r>
              <a:rPr lang="en-US" sz="933">
                <a:solidFill>
                  <a:srgbClr val="000000"/>
                </a:solidFill>
                <a:latin typeface="Montserrat Medium" pitchFamily="2" charset="77"/>
              </a:rPr>
              <a:t>(224) 627-3933</a:t>
            </a:r>
          </a:p>
        </p:txBody>
      </p:sp>
      <p:pic>
        <p:nvPicPr>
          <p:cNvPr id="27" name="Picture 26">
            <a:extLst>
              <a:ext uri="{FF2B5EF4-FFF2-40B4-BE49-F238E27FC236}">
                <a16:creationId xmlns:a16="http://schemas.microsoft.com/office/drawing/2014/main" id="{A2F6A7D3-D1D0-5D42-622B-E47696DCB1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991" t="4150" b="22718"/>
          <a:stretch/>
        </p:blipFill>
        <p:spPr>
          <a:xfrm>
            <a:off x="10002620" y="4383021"/>
            <a:ext cx="639067" cy="663816"/>
          </a:xfrm>
          <a:prstGeom prst="ellipse">
            <a:avLst/>
          </a:prstGeom>
          <a:ln w="31750">
            <a:solidFill>
              <a:schemeClr val="accent4"/>
            </a:solidFill>
          </a:ln>
        </p:spPr>
      </p:pic>
      <p:pic>
        <p:nvPicPr>
          <p:cNvPr id="3" name="Picture 2" descr="Derek Torres">
            <a:extLst>
              <a:ext uri="{FF2B5EF4-FFF2-40B4-BE49-F238E27FC236}">
                <a16:creationId xmlns:a16="http://schemas.microsoft.com/office/drawing/2014/main" id="{3C0B6540-E133-DA0B-EE89-748DA63219A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6379" r="21565" b="38657"/>
          <a:stretch/>
        </p:blipFill>
        <p:spPr bwMode="auto">
          <a:xfrm>
            <a:off x="9969691" y="5966661"/>
            <a:ext cx="678703" cy="670905"/>
          </a:xfrm>
          <a:prstGeom prst="ellipse">
            <a:avLst/>
          </a:prstGeom>
          <a:noFill/>
          <a:ln w="31750">
            <a:solidFill>
              <a:schemeClr val="accent4"/>
            </a:solidFill>
          </a:ln>
          <a:extLst>
            <a:ext uri="{909E8E84-426E-40DD-AFC4-6F175D3DCCD1}">
              <a14:hiddenFill xmlns:a14="http://schemas.microsoft.com/office/drawing/2010/main">
                <a:solidFill>
                  <a:srgbClr val="FFFFFF"/>
                </a:solidFill>
              </a14:hiddenFill>
            </a:ext>
          </a:extLst>
        </p:spPr>
      </p:pic>
      <p:pic>
        <p:nvPicPr>
          <p:cNvPr id="4" name="Picture 2" descr="Profile photo of Derek Logan">
            <a:extLst>
              <a:ext uri="{FF2B5EF4-FFF2-40B4-BE49-F238E27FC236}">
                <a16:creationId xmlns:a16="http://schemas.microsoft.com/office/drawing/2014/main" id="{DB1992A8-DBAB-835F-4FE7-D49F19D2298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4427" r="14359" b="38611"/>
          <a:stretch/>
        </p:blipFill>
        <p:spPr bwMode="auto">
          <a:xfrm>
            <a:off x="9984055" y="5169531"/>
            <a:ext cx="661941" cy="663816"/>
          </a:xfrm>
          <a:prstGeom prst="ellipse">
            <a:avLst/>
          </a:prstGeom>
          <a:noFill/>
          <a:ln w="31750">
            <a:solidFill>
              <a:schemeClr val="accent4"/>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528FECA-22E2-7B54-4BD5-7DD5A9A9EAAD}"/>
              </a:ext>
            </a:extLst>
          </p:cNvPr>
          <p:cNvSpPr txBox="1"/>
          <p:nvPr/>
        </p:nvSpPr>
        <p:spPr>
          <a:xfrm>
            <a:off x="10648394" y="4501764"/>
            <a:ext cx="2006780" cy="523028"/>
          </a:xfrm>
          <a:prstGeom prst="rect">
            <a:avLst/>
          </a:prstGeom>
          <a:noFill/>
          <a:ln w="19050">
            <a:noFill/>
          </a:ln>
        </p:spPr>
        <p:txBody>
          <a:bodyPr wrap="square" rtlCol="0">
            <a:spAutoFit/>
          </a:bodyPr>
          <a:lstStyle/>
          <a:p>
            <a:pPr defTabSz="342874"/>
            <a:r>
              <a:rPr lang="en-US" sz="933" b="1">
                <a:solidFill>
                  <a:srgbClr val="000000"/>
                </a:solidFill>
                <a:latin typeface="Montserrat" pitchFamily="2" charset="77"/>
              </a:rPr>
              <a:t>Lionel Lemay</a:t>
            </a:r>
          </a:p>
          <a:p>
            <a:pPr defTabSz="342874"/>
            <a:r>
              <a:rPr lang="en-US" sz="933" err="1">
                <a:solidFill>
                  <a:srgbClr val="000000"/>
                </a:solidFill>
                <a:latin typeface="Montserrat Medium" pitchFamily="2" charset="77"/>
              </a:rPr>
              <a:t>Llemay@nrmca.org</a:t>
            </a:r>
            <a:endParaRPr lang="en-US" sz="933">
              <a:solidFill>
                <a:srgbClr val="000000"/>
              </a:solidFill>
              <a:latin typeface="Montserrat Medium" pitchFamily="2" charset="77"/>
            </a:endParaRPr>
          </a:p>
          <a:p>
            <a:pPr defTabSz="342874"/>
            <a:r>
              <a:rPr lang="en-US" sz="933">
                <a:solidFill>
                  <a:srgbClr val="000000"/>
                </a:solidFill>
                <a:latin typeface="Montserrat Medium" pitchFamily="2" charset="77"/>
              </a:rPr>
              <a:t>(847) 922-7995</a:t>
            </a:r>
          </a:p>
        </p:txBody>
      </p:sp>
      <p:sp>
        <p:nvSpPr>
          <p:cNvPr id="31" name="TextBox 30">
            <a:extLst>
              <a:ext uri="{FF2B5EF4-FFF2-40B4-BE49-F238E27FC236}">
                <a16:creationId xmlns:a16="http://schemas.microsoft.com/office/drawing/2014/main" id="{AA2CAD7A-11C4-BD1B-2004-F79160A8EB2B}"/>
              </a:ext>
            </a:extLst>
          </p:cNvPr>
          <p:cNvSpPr txBox="1"/>
          <p:nvPr/>
        </p:nvSpPr>
        <p:spPr>
          <a:xfrm>
            <a:off x="10648394" y="5266613"/>
            <a:ext cx="2006780" cy="523028"/>
          </a:xfrm>
          <a:prstGeom prst="rect">
            <a:avLst/>
          </a:prstGeom>
          <a:noFill/>
          <a:ln w="19050">
            <a:noFill/>
          </a:ln>
        </p:spPr>
        <p:txBody>
          <a:bodyPr wrap="square" rtlCol="0">
            <a:spAutoFit/>
          </a:bodyPr>
          <a:lstStyle/>
          <a:p>
            <a:pPr defTabSz="342874"/>
            <a:r>
              <a:rPr lang="en-US" sz="933" b="1">
                <a:solidFill>
                  <a:srgbClr val="000000"/>
                </a:solidFill>
                <a:latin typeface="Montserrat" pitchFamily="2" charset="77"/>
              </a:rPr>
              <a:t>Derek Logan</a:t>
            </a:r>
          </a:p>
          <a:p>
            <a:pPr defTabSz="342874"/>
            <a:r>
              <a:rPr lang="en-US" sz="933" err="1">
                <a:solidFill>
                  <a:srgbClr val="000000"/>
                </a:solidFill>
                <a:latin typeface="Montserrat Medium" pitchFamily="2" charset="77"/>
              </a:rPr>
              <a:t>DLogan@nrmca.org</a:t>
            </a:r>
            <a:endParaRPr lang="en-US" sz="933">
              <a:solidFill>
                <a:srgbClr val="000000"/>
              </a:solidFill>
              <a:latin typeface="Montserrat Medium" pitchFamily="2" charset="77"/>
            </a:endParaRPr>
          </a:p>
          <a:p>
            <a:pPr defTabSz="342874"/>
            <a:r>
              <a:rPr lang="en-US" sz="933">
                <a:solidFill>
                  <a:srgbClr val="000000"/>
                </a:solidFill>
                <a:latin typeface="Montserrat Medium" pitchFamily="2" charset="77"/>
              </a:rPr>
              <a:t>(419) 650-8054</a:t>
            </a:r>
          </a:p>
        </p:txBody>
      </p:sp>
      <p:sp>
        <p:nvSpPr>
          <p:cNvPr id="32" name="TextBox 31">
            <a:extLst>
              <a:ext uri="{FF2B5EF4-FFF2-40B4-BE49-F238E27FC236}">
                <a16:creationId xmlns:a16="http://schemas.microsoft.com/office/drawing/2014/main" id="{BF4BD081-1016-19D6-4BA8-89B24F8C4A02}"/>
              </a:ext>
            </a:extLst>
          </p:cNvPr>
          <p:cNvSpPr txBox="1"/>
          <p:nvPr/>
        </p:nvSpPr>
        <p:spPr>
          <a:xfrm>
            <a:off x="10648394" y="6083292"/>
            <a:ext cx="2006780" cy="523028"/>
          </a:xfrm>
          <a:prstGeom prst="rect">
            <a:avLst/>
          </a:prstGeom>
          <a:noFill/>
          <a:ln w="19050">
            <a:noFill/>
          </a:ln>
        </p:spPr>
        <p:txBody>
          <a:bodyPr wrap="square" rtlCol="0">
            <a:spAutoFit/>
          </a:bodyPr>
          <a:lstStyle/>
          <a:p>
            <a:pPr defTabSz="342874"/>
            <a:r>
              <a:rPr lang="en-US" sz="933" b="1">
                <a:solidFill>
                  <a:srgbClr val="000000"/>
                </a:solidFill>
                <a:latin typeface="Montserrat" pitchFamily="2" charset="77"/>
              </a:rPr>
              <a:t>Derek Torres</a:t>
            </a:r>
          </a:p>
          <a:p>
            <a:pPr defTabSz="342874"/>
            <a:r>
              <a:rPr lang="en-US" sz="933" err="1">
                <a:solidFill>
                  <a:srgbClr val="000000"/>
                </a:solidFill>
                <a:latin typeface="Montserrat Medium" pitchFamily="2" charset="77"/>
              </a:rPr>
              <a:t>DTorres@nrmca.org</a:t>
            </a:r>
            <a:endParaRPr lang="en-US" sz="933">
              <a:solidFill>
                <a:srgbClr val="000000"/>
              </a:solidFill>
              <a:latin typeface="Montserrat Medium" pitchFamily="2" charset="77"/>
            </a:endParaRPr>
          </a:p>
          <a:p>
            <a:pPr defTabSz="342874"/>
            <a:r>
              <a:rPr lang="en-US" sz="933">
                <a:solidFill>
                  <a:srgbClr val="000000"/>
                </a:solidFill>
                <a:latin typeface="Montserrat Medium" pitchFamily="2" charset="77"/>
              </a:rPr>
              <a:t>(973) 876-0938</a:t>
            </a:r>
          </a:p>
        </p:txBody>
      </p:sp>
      <p:cxnSp>
        <p:nvCxnSpPr>
          <p:cNvPr id="34" name="Straight Connector 33">
            <a:extLst>
              <a:ext uri="{FF2B5EF4-FFF2-40B4-BE49-F238E27FC236}">
                <a16:creationId xmlns:a16="http://schemas.microsoft.com/office/drawing/2014/main" id="{76E8999E-4B7C-5CBE-1886-A1409DE49062}"/>
              </a:ext>
            </a:extLst>
          </p:cNvPr>
          <p:cNvCxnSpPr>
            <a:cxnSpLocks/>
          </p:cNvCxnSpPr>
          <p:nvPr/>
        </p:nvCxnSpPr>
        <p:spPr>
          <a:xfrm>
            <a:off x="9725065" y="4373496"/>
            <a:ext cx="0" cy="2484504"/>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EB2B0A46-9936-5A3B-5FC8-AF4634159D62}"/>
              </a:ext>
            </a:extLst>
          </p:cNvPr>
          <p:cNvPicPr>
            <a:picLocks noChangeAspect="1"/>
          </p:cNvPicPr>
          <p:nvPr/>
        </p:nvPicPr>
        <p:blipFill>
          <a:blip r:embed="rId15"/>
          <a:stretch>
            <a:fillRect/>
          </a:stretch>
        </p:blipFill>
        <p:spPr>
          <a:xfrm>
            <a:off x="1979651" y="2926733"/>
            <a:ext cx="456493" cy="666233"/>
          </a:xfrm>
          <a:prstGeom prst="rect">
            <a:avLst/>
          </a:prstGeom>
        </p:spPr>
      </p:pic>
      <p:pic>
        <p:nvPicPr>
          <p:cNvPr id="47" name="Picture 46">
            <a:extLst>
              <a:ext uri="{FF2B5EF4-FFF2-40B4-BE49-F238E27FC236}">
                <a16:creationId xmlns:a16="http://schemas.microsoft.com/office/drawing/2014/main" id="{80EC8D21-3444-6AD7-AB06-A481189D93FB}"/>
              </a:ext>
            </a:extLst>
          </p:cNvPr>
          <p:cNvPicPr>
            <a:picLocks noChangeAspect="1"/>
          </p:cNvPicPr>
          <p:nvPr/>
        </p:nvPicPr>
        <p:blipFill>
          <a:blip r:embed="rId15"/>
          <a:stretch>
            <a:fillRect/>
          </a:stretch>
        </p:blipFill>
        <p:spPr>
          <a:xfrm>
            <a:off x="2440042" y="2798905"/>
            <a:ext cx="456493" cy="666233"/>
          </a:xfrm>
          <a:prstGeom prst="rect">
            <a:avLst/>
          </a:prstGeom>
        </p:spPr>
      </p:pic>
      <p:pic>
        <p:nvPicPr>
          <p:cNvPr id="48" name="Picture 47">
            <a:extLst>
              <a:ext uri="{FF2B5EF4-FFF2-40B4-BE49-F238E27FC236}">
                <a16:creationId xmlns:a16="http://schemas.microsoft.com/office/drawing/2014/main" id="{A59C8816-30E9-28B0-18DF-6042170A8B41}"/>
              </a:ext>
            </a:extLst>
          </p:cNvPr>
          <p:cNvPicPr>
            <a:picLocks noChangeAspect="1"/>
          </p:cNvPicPr>
          <p:nvPr/>
        </p:nvPicPr>
        <p:blipFill>
          <a:blip r:embed="rId15"/>
          <a:stretch>
            <a:fillRect/>
          </a:stretch>
        </p:blipFill>
        <p:spPr>
          <a:xfrm>
            <a:off x="3437691" y="4044736"/>
            <a:ext cx="456493" cy="666233"/>
          </a:xfrm>
          <a:prstGeom prst="rect">
            <a:avLst/>
          </a:prstGeom>
        </p:spPr>
      </p:pic>
      <p:pic>
        <p:nvPicPr>
          <p:cNvPr id="49" name="Picture 48">
            <a:extLst>
              <a:ext uri="{FF2B5EF4-FFF2-40B4-BE49-F238E27FC236}">
                <a16:creationId xmlns:a16="http://schemas.microsoft.com/office/drawing/2014/main" id="{51C7393A-0E94-1ACE-BB14-BFD1A538666F}"/>
              </a:ext>
            </a:extLst>
          </p:cNvPr>
          <p:cNvPicPr>
            <a:picLocks noChangeAspect="1"/>
          </p:cNvPicPr>
          <p:nvPr/>
        </p:nvPicPr>
        <p:blipFill>
          <a:blip r:embed="rId15"/>
          <a:stretch>
            <a:fillRect/>
          </a:stretch>
        </p:blipFill>
        <p:spPr>
          <a:xfrm>
            <a:off x="5652888" y="4497146"/>
            <a:ext cx="456493" cy="666233"/>
          </a:xfrm>
          <a:prstGeom prst="rect">
            <a:avLst/>
          </a:prstGeom>
        </p:spPr>
      </p:pic>
      <p:pic>
        <p:nvPicPr>
          <p:cNvPr id="50" name="Picture 49">
            <a:extLst>
              <a:ext uri="{FF2B5EF4-FFF2-40B4-BE49-F238E27FC236}">
                <a16:creationId xmlns:a16="http://schemas.microsoft.com/office/drawing/2014/main" id="{9CF34AF9-CCD9-725A-BD41-89E791378755}"/>
              </a:ext>
            </a:extLst>
          </p:cNvPr>
          <p:cNvPicPr>
            <a:picLocks noChangeAspect="1"/>
          </p:cNvPicPr>
          <p:nvPr/>
        </p:nvPicPr>
        <p:blipFill>
          <a:blip r:embed="rId15"/>
          <a:stretch>
            <a:fillRect/>
          </a:stretch>
        </p:blipFill>
        <p:spPr>
          <a:xfrm>
            <a:off x="7478828" y="4762877"/>
            <a:ext cx="456493" cy="666233"/>
          </a:xfrm>
          <a:prstGeom prst="rect">
            <a:avLst/>
          </a:prstGeom>
        </p:spPr>
      </p:pic>
      <p:pic>
        <p:nvPicPr>
          <p:cNvPr id="51" name="Picture 50">
            <a:extLst>
              <a:ext uri="{FF2B5EF4-FFF2-40B4-BE49-F238E27FC236}">
                <a16:creationId xmlns:a16="http://schemas.microsoft.com/office/drawing/2014/main" id="{0DFB848B-92DB-43F8-0107-461D36F3105E}"/>
              </a:ext>
            </a:extLst>
          </p:cNvPr>
          <p:cNvPicPr>
            <a:picLocks noChangeAspect="1"/>
          </p:cNvPicPr>
          <p:nvPr/>
        </p:nvPicPr>
        <p:blipFill>
          <a:blip r:embed="rId15"/>
          <a:stretch>
            <a:fillRect/>
          </a:stretch>
        </p:blipFill>
        <p:spPr>
          <a:xfrm>
            <a:off x="7819999" y="3665037"/>
            <a:ext cx="456493" cy="666233"/>
          </a:xfrm>
          <a:prstGeom prst="rect">
            <a:avLst/>
          </a:prstGeom>
        </p:spPr>
      </p:pic>
      <p:pic>
        <p:nvPicPr>
          <p:cNvPr id="52" name="Picture 51">
            <a:extLst>
              <a:ext uri="{FF2B5EF4-FFF2-40B4-BE49-F238E27FC236}">
                <a16:creationId xmlns:a16="http://schemas.microsoft.com/office/drawing/2014/main" id="{B17C3D77-ABAF-2D79-853F-55C006C0AFD8}"/>
              </a:ext>
            </a:extLst>
          </p:cNvPr>
          <p:cNvPicPr>
            <a:picLocks noChangeAspect="1"/>
          </p:cNvPicPr>
          <p:nvPr/>
        </p:nvPicPr>
        <p:blipFill>
          <a:blip r:embed="rId15"/>
          <a:stretch>
            <a:fillRect/>
          </a:stretch>
        </p:blipFill>
        <p:spPr>
          <a:xfrm>
            <a:off x="6972799" y="2593616"/>
            <a:ext cx="456493" cy="666233"/>
          </a:xfrm>
          <a:prstGeom prst="rect">
            <a:avLst/>
          </a:prstGeom>
        </p:spPr>
      </p:pic>
    </p:spTree>
    <p:extLst>
      <p:ext uri="{BB962C8B-B14F-4D97-AF65-F5344CB8AC3E}">
        <p14:creationId xmlns:p14="http://schemas.microsoft.com/office/powerpoint/2010/main" val="375266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15CF88A-A956-6E06-A77F-86C19BA12728}"/>
              </a:ext>
            </a:extLst>
          </p:cNvPr>
          <p:cNvPicPr>
            <a:picLocks noChangeAspect="1"/>
          </p:cNvPicPr>
          <p:nvPr/>
        </p:nvPicPr>
        <p:blipFill>
          <a:blip r:embed="rId3"/>
          <a:srcRect t="1918" b="1918"/>
          <a:stretch/>
        </p:blipFill>
        <p:spPr>
          <a:xfrm>
            <a:off x="1746493" y="1303082"/>
            <a:ext cx="8596560" cy="5231487"/>
          </a:xfrm>
          <a:prstGeom prst="rect">
            <a:avLst/>
          </a:prstGeom>
        </p:spPr>
      </p:pic>
      <p:sp>
        <p:nvSpPr>
          <p:cNvPr id="2" name="Title 1">
            <a:extLst>
              <a:ext uri="{FF2B5EF4-FFF2-40B4-BE49-F238E27FC236}">
                <a16:creationId xmlns:a16="http://schemas.microsoft.com/office/drawing/2014/main" id="{9072CB33-A77B-01D9-19E7-636409C1F5A9}"/>
              </a:ext>
            </a:extLst>
          </p:cNvPr>
          <p:cNvSpPr>
            <a:spLocks noGrp="1"/>
          </p:cNvSpPr>
          <p:nvPr>
            <p:ph type="title"/>
          </p:nvPr>
        </p:nvSpPr>
        <p:spPr/>
        <p:txBody>
          <a:bodyPr>
            <a:normAutofit fontScale="90000"/>
          </a:bodyPr>
          <a:lstStyle/>
          <a:p>
            <a:r>
              <a:rPr lang="en-US">
                <a:latin typeface="Montserrat ExtraBold"/>
              </a:rPr>
              <a:t>Build With Strength: </a:t>
            </a:r>
            <a:r>
              <a:rPr lang="en-US" b="0">
                <a:latin typeface="Montserrat" pitchFamily="2" charset="77"/>
              </a:rPr>
              <a:t>Codes and Standards</a:t>
            </a:r>
          </a:p>
        </p:txBody>
      </p:sp>
      <p:sp>
        <p:nvSpPr>
          <p:cNvPr id="25" name="TextBox 24">
            <a:extLst>
              <a:ext uri="{FF2B5EF4-FFF2-40B4-BE49-F238E27FC236}">
                <a16:creationId xmlns:a16="http://schemas.microsoft.com/office/drawing/2014/main" id="{152AA345-1F37-3EAD-0DDA-223C06BC69A1}"/>
              </a:ext>
            </a:extLst>
          </p:cNvPr>
          <p:cNvSpPr txBox="1"/>
          <p:nvPr/>
        </p:nvSpPr>
        <p:spPr>
          <a:xfrm>
            <a:off x="9866503" y="3221947"/>
            <a:ext cx="1858061" cy="1097288"/>
          </a:xfrm>
          <a:prstGeom prst="rect">
            <a:avLst/>
          </a:prstGeom>
          <a:noFill/>
          <a:ln w="19050">
            <a:noFill/>
          </a:ln>
        </p:spPr>
        <p:txBody>
          <a:bodyPr wrap="square" rtlCol="0">
            <a:spAutoFit/>
          </a:bodyPr>
          <a:lstStyle/>
          <a:p>
            <a:pPr defTabSz="342874"/>
            <a:r>
              <a:rPr lang="en-US" sz="933" b="1" dirty="0">
                <a:solidFill>
                  <a:srgbClr val="000000"/>
                </a:solidFill>
                <a:latin typeface="Montserrat" pitchFamily="2" charset="77"/>
              </a:rPr>
              <a:t>Julian Mills-Beale</a:t>
            </a:r>
          </a:p>
          <a:p>
            <a:pPr defTabSz="342874"/>
            <a:r>
              <a:rPr lang="en-US" sz="933" dirty="0">
                <a:solidFill>
                  <a:srgbClr val="000000"/>
                </a:solidFill>
                <a:latin typeface="Montserrat Medium" pitchFamily="2" charset="77"/>
              </a:rPr>
              <a:t>Director, Codes and Standards</a:t>
            </a:r>
          </a:p>
          <a:p>
            <a:pPr defTabSz="342874"/>
            <a:r>
              <a:rPr lang="en-US" sz="933" dirty="0">
                <a:solidFill>
                  <a:srgbClr val="000000"/>
                </a:solidFill>
                <a:latin typeface="Montserrat Medium" pitchFamily="2" charset="77"/>
              </a:rPr>
              <a:t>*Civil/structural, energy, sustainability</a:t>
            </a:r>
          </a:p>
          <a:p>
            <a:pPr defTabSz="342874"/>
            <a:r>
              <a:rPr lang="en-US" sz="933" dirty="0">
                <a:solidFill>
                  <a:srgbClr val="000000"/>
                </a:solidFill>
                <a:latin typeface="Montserrat Medium" pitchFamily="2" charset="77"/>
              </a:rPr>
              <a:t>jmills-beale@nrmca.org</a:t>
            </a:r>
          </a:p>
          <a:p>
            <a:pPr defTabSz="342874"/>
            <a:r>
              <a:rPr lang="en-US" sz="933" dirty="0">
                <a:solidFill>
                  <a:srgbClr val="000000"/>
                </a:solidFill>
                <a:latin typeface="Montserrat Medium" pitchFamily="2" charset="77"/>
              </a:rPr>
              <a:t>(484)633-7452</a:t>
            </a:r>
            <a:endParaRPr lang="en-US" sz="933" b="1" dirty="0">
              <a:solidFill>
                <a:srgbClr val="000000"/>
              </a:solidFill>
              <a:latin typeface="Montserrat Medium" pitchFamily="2" charset="77"/>
            </a:endParaRPr>
          </a:p>
        </p:txBody>
      </p:sp>
      <p:pic>
        <p:nvPicPr>
          <p:cNvPr id="41" name="Picture 40" descr="Icon&#10;&#10;Description automatically generated">
            <a:extLst>
              <a:ext uri="{FF2B5EF4-FFF2-40B4-BE49-F238E27FC236}">
                <a16:creationId xmlns:a16="http://schemas.microsoft.com/office/drawing/2014/main" id="{2D7ED2B0-D038-C2BD-DA74-8B80B6ADF966}"/>
              </a:ext>
            </a:extLst>
          </p:cNvPr>
          <p:cNvPicPr>
            <a:picLocks noChangeAspect="1"/>
          </p:cNvPicPr>
          <p:nvPr/>
        </p:nvPicPr>
        <p:blipFill rotWithShape="1">
          <a:blip r:embed="rId4">
            <a:extLst>
              <a:ext uri="{28A0092B-C50C-407E-A947-70E740481C1C}">
                <a14:useLocalDpi xmlns:a14="http://schemas.microsoft.com/office/drawing/2010/main" val="0"/>
              </a:ext>
            </a:extLst>
          </a:blip>
          <a:srcRect b="19816"/>
          <a:stretch/>
        </p:blipFill>
        <p:spPr>
          <a:xfrm>
            <a:off x="1965341" y="1421626"/>
            <a:ext cx="643460" cy="644943"/>
          </a:xfrm>
          <a:prstGeom prst="ellipse">
            <a:avLst/>
          </a:prstGeom>
          <a:ln w="31750">
            <a:solidFill>
              <a:schemeClr val="accent4"/>
            </a:solidFill>
          </a:ln>
        </p:spPr>
      </p:pic>
      <p:sp>
        <p:nvSpPr>
          <p:cNvPr id="38" name="TextBox 37">
            <a:extLst>
              <a:ext uri="{FF2B5EF4-FFF2-40B4-BE49-F238E27FC236}">
                <a16:creationId xmlns:a16="http://schemas.microsoft.com/office/drawing/2014/main" id="{2D37F3BD-B87B-A0CC-0082-4CB06BFA733F}"/>
              </a:ext>
            </a:extLst>
          </p:cNvPr>
          <p:cNvSpPr txBox="1"/>
          <p:nvPr/>
        </p:nvSpPr>
        <p:spPr>
          <a:xfrm>
            <a:off x="10439976" y="1790188"/>
            <a:ext cx="1670833" cy="1097288"/>
          </a:xfrm>
          <a:prstGeom prst="rect">
            <a:avLst/>
          </a:prstGeom>
          <a:noFill/>
          <a:ln w="19050">
            <a:noFill/>
          </a:ln>
        </p:spPr>
        <p:txBody>
          <a:bodyPr wrap="square" rtlCol="0">
            <a:spAutoFit/>
          </a:bodyPr>
          <a:lstStyle/>
          <a:p>
            <a:pPr defTabSz="342874"/>
            <a:r>
              <a:rPr lang="en-US" sz="933" b="1" dirty="0">
                <a:solidFill>
                  <a:srgbClr val="000000"/>
                </a:solidFill>
                <a:latin typeface="Montserrat" pitchFamily="2" charset="77"/>
              </a:rPr>
              <a:t>Shamim Rashid-Sumar</a:t>
            </a:r>
          </a:p>
          <a:p>
            <a:pPr defTabSz="342874"/>
            <a:r>
              <a:rPr lang="en-US" sz="933" dirty="0">
                <a:solidFill>
                  <a:srgbClr val="000000"/>
                </a:solidFill>
                <a:latin typeface="Montserrat Medium" pitchFamily="2" charset="77"/>
              </a:rPr>
              <a:t>SVP Codes and Standards</a:t>
            </a:r>
          </a:p>
          <a:p>
            <a:pPr defTabSz="342874"/>
            <a:r>
              <a:rPr lang="en-US" sz="933" dirty="0">
                <a:solidFill>
                  <a:srgbClr val="000000"/>
                </a:solidFill>
                <a:latin typeface="Montserrat Medium" pitchFamily="2" charset="77"/>
              </a:rPr>
              <a:t>*Fire safety, resilience, team leader</a:t>
            </a:r>
          </a:p>
          <a:p>
            <a:pPr defTabSz="342874"/>
            <a:r>
              <a:rPr lang="en-US" sz="933" dirty="0">
                <a:solidFill>
                  <a:srgbClr val="000000"/>
                </a:solidFill>
                <a:latin typeface="Montserrat Medium" pitchFamily="2" charset="77"/>
              </a:rPr>
              <a:t>SSumar@nrmca.org</a:t>
            </a:r>
          </a:p>
          <a:p>
            <a:pPr defTabSz="342874"/>
            <a:r>
              <a:rPr lang="en-US" sz="933" dirty="0">
                <a:solidFill>
                  <a:srgbClr val="000000"/>
                </a:solidFill>
                <a:latin typeface="Montserrat Medium" pitchFamily="2" charset="77"/>
              </a:rPr>
              <a:t>(917) 484-1960</a:t>
            </a:r>
          </a:p>
        </p:txBody>
      </p:sp>
      <p:pic>
        <p:nvPicPr>
          <p:cNvPr id="43" name="Picture 42">
            <a:extLst>
              <a:ext uri="{FF2B5EF4-FFF2-40B4-BE49-F238E27FC236}">
                <a16:creationId xmlns:a16="http://schemas.microsoft.com/office/drawing/2014/main" id="{DE76F4B5-C52B-C9F2-AAC4-72B75C738EB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8471" t="8453" r="27570" b="47017"/>
          <a:stretch/>
        </p:blipFill>
        <p:spPr>
          <a:xfrm>
            <a:off x="6290262" y="1487245"/>
            <a:ext cx="649381" cy="657767"/>
          </a:xfrm>
          <a:prstGeom prst="ellipse">
            <a:avLst/>
          </a:prstGeom>
          <a:ln w="31750">
            <a:solidFill>
              <a:schemeClr val="accent4"/>
            </a:solidFill>
          </a:ln>
        </p:spPr>
      </p:pic>
      <p:pic>
        <p:nvPicPr>
          <p:cNvPr id="45" name="Picture 2">
            <a:extLst>
              <a:ext uri="{FF2B5EF4-FFF2-40B4-BE49-F238E27FC236}">
                <a16:creationId xmlns:a16="http://schemas.microsoft.com/office/drawing/2014/main" id="{0308577F-BCB2-2BCD-E4E3-32A0EE5F9EA0}"/>
              </a:ext>
            </a:extLst>
          </p:cNvPr>
          <p:cNvPicPr>
            <a:picLocks noChangeAspect="1" noChangeArrowheads="1"/>
          </p:cNvPicPr>
          <p:nvPr/>
        </p:nvPicPr>
        <p:blipFill>
          <a:blip r:embed="rId7"/>
          <a:srcRect l="5896" r="5896"/>
          <a:stretch/>
        </p:blipFill>
        <p:spPr bwMode="auto">
          <a:xfrm>
            <a:off x="9204815" y="3210063"/>
            <a:ext cx="661688" cy="652400"/>
          </a:xfrm>
          <a:prstGeom prst="ellipse">
            <a:avLst/>
          </a:prstGeom>
          <a:noFill/>
          <a:ln w="31750">
            <a:solidFill>
              <a:schemeClr val="accent4"/>
            </a:solidFill>
          </a:ln>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D100415-5992-9C35-3E06-1D215AFD3553}"/>
              </a:ext>
            </a:extLst>
          </p:cNvPr>
          <p:cNvSpPr txBox="1"/>
          <p:nvPr/>
        </p:nvSpPr>
        <p:spPr>
          <a:xfrm>
            <a:off x="6956081" y="1317645"/>
            <a:ext cx="2538456" cy="974369"/>
          </a:xfrm>
          <a:prstGeom prst="rect">
            <a:avLst/>
          </a:prstGeom>
          <a:noFill/>
          <a:ln w="19050">
            <a:noFill/>
          </a:ln>
        </p:spPr>
        <p:txBody>
          <a:bodyPr wrap="square" rtlCol="0">
            <a:spAutoFit/>
          </a:bodyPr>
          <a:lstStyle/>
          <a:p>
            <a:pPr defTabSz="342874"/>
            <a:r>
              <a:rPr lang="en-US" sz="933" b="1">
                <a:solidFill>
                  <a:srgbClr val="000000"/>
                </a:solidFill>
                <a:latin typeface="Montserrat" pitchFamily="2" charset="77"/>
              </a:rPr>
              <a:t>Matthew Lemay</a:t>
            </a:r>
          </a:p>
          <a:p>
            <a:pPr defTabSz="342874"/>
            <a:r>
              <a:rPr lang="en-US" sz="933">
                <a:solidFill>
                  <a:srgbClr val="000000"/>
                </a:solidFill>
                <a:latin typeface="Montserrat Medium" pitchFamily="2" charset="77"/>
              </a:rPr>
              <a:t>Manager, Codes and Sustainability</a:t>
            </a:r>
          </a:p>
          <a:p>
            <a:pPr defTabSz="342874"/>
            <a:r>
              <a:rPr lang="en-US" sz="933">
                <a:solidFill>
                  <a:srgbClr val="000000"/>
                </a:solidFill>
                <a:latin typeface="Montserrat Medium" pitchFamily="2" charset="77"/>
              </a:rPr>
              <a:t>*EPDs, Responsible Sourcing</a:t>
            </a:r>
          </a:p>
          <a:p>
            <a:pPr defTabSz="342874"/>
            <a:r>
              <a:rPr lang="en-US" sz="933" err="1">
                <a:solidFill>
                  <a:srgbClr val="000000"/>
                </a:solidFill>
                <a:latin typeface="Montserrat Medium" pitchFamily="2" charset="77"/>
              </a:rPr>
              <a:t>MLemay@nrmca.org</a:t>
            </a:r>
            <a:endParaRPr lang="en-US" sz="933">
              <a:solidFill>
                <a:srgbClr val="000000"/>
              </a:solidFill>
              <a:latin typeface="Montserrat Medium" pitchFamily="2" charset="77"/>
            </a:endParaRPr>
          </a:p>
          <a:p>
            <a:pPr defTabSz="342874"/>
            <a:r>
              <a:rPr lang="en-US" sz="933">
                <a:solidFill>
                  <a:srgbClr val="000000"/>
                </a:solidFill>
                <a:latin typeface="Montserrat Medium" pitchFamily="2" charset="77"/>
              </a:rPr>
              <a:t>(847) 323-0413</a:t>
            </a:r>
          </a:p>
          <a:p>
            <a:pPr defTabSz="342874"/>
            <a:endParaRPr lang="en-US" sz="1067" b="1">
              <a:solidFill>
                <a:srgbClr val="000000"/>
              </a:solidFill>
              <a:latin typeface="Montserrat Medium" pitchFamily="2" charset="77"/>
            </a:endParaRPr>
          </a:p>
        </p:txBody>
      </p:sp>
      <p:pic>
        <p:nvPicPr>
          <p:cNvPr id="50" name="Picture 49">
            <a:extLst>
              <a:ext uri="{FF2B5EF4-FFF2-40B4-BE49-F238E27FC236}">
                <a16:creationId xmlns:a16="http://schemas.microsoft.com/office/drawing/2014/main" id="{F1B80E06-59AE-CC4B-93FC-563C5DC9842B}"/>
              </a:ext>
            </a:extLst>
          </p:cNvPr>
          <p:cNvPicPr>
            <a:picLocks noChangeAspect="1"/>
          </p:cNvPicPr>
          <p:nvPr/>
        </p:nvPicPr>
        <p:blipFill>
          <a:blip r:embed="rId8"/>
          <a:stretch>
            <a:fillRect/>
          </a:stretch>
        </p:blipFill>
        <p:spPr>
          <a:xfrm>
            <a:off x="6972799" y="2593616"/>
            <a:ext cx="456493" cy="666233"/>
          </a:xfrm>
          <a:prstGeom prst="rect">
            <a:avLst/>
          </a:prstGeom>
        </p:spPr>
      </p:pic>
      <p:sp>
        <p:nvSpPr>
          <p:cNvPr id="52" name="TextBox 51">
            <a:extLst>
              <a:ext uri="{FF2B5EF4-FFF2-40B4-BE49-F238E27FC236}">
                <a16:creationId xmlns:a16="http://schemas.microsoft.com/office/drawing/2014/main" id="{DFEDE59E-C79A-5974-7DE9-29766A18D841}"/>
              </a:ext>
            </a:extLst>
          </p:cNvPr>
          <p:cNvSpPr txBox="1"/>
          <p:nvPr/>
        </p:nvSpPr>
        <p:spPr>
          <a:xfrm>
            <a:off x="-157833" y="1512571"/>
            <a:ext cx="2006780" cy="666593"/>
          </a:xfrm>
          <a:prstGeom prst="rect">
            <a:avLst/>
          </a:prstGeom>
          <a:noFill/>
          <a:ln w="19050">
            <a:noFill/>
          </a:ln>
        </p:spPr>
        <p:txBody>
          <a:bodyPr wrap="square" rtlCol="0">
            <a:spAutoFit/>
          </a:bodyPr>
          <a:lstStyle/>
          <a:p>
            <a:pPr algn="r" defTabSz="342874"/>
            <a:r>
              <a:rPr lang="en-US" sz="933" b="1" dirty="0">
                <a:solidFill>
                  <a:srgbClr val="000000"/>
                </a:solidFill>
                <a:latin typeface="Montserrat" pitchFamily="2" charset="77"/>
              </a:rPr>
              <a:t>Director </a:t>
            </a:r>
            <a:br>
              <a:rPr lang="en-US" sz="933" b="1" dirty="0">
                <a:solidFill>
                  <a:srgbClr val="000000"/>
                </a:solidFill>
                <a:latin typeface="Montserrat" pitchFamily="2" charset="77"/>
              </a:rPr>
            </a:br>
            <a:r>
              <a:rPr lang="en-US" sz="933" dirty="0">
                <a:solidFill>
                  <a:srgbClr val="000000"/>
                </a:solidFill>
                <a:latin typeface="Montserrat Medium" pitchFamily="2" charset="77"/>
              </a:rPr>
              <a:t>Sustainability Codes and Standards</a:t>
            </a:r>
          </a:p>
          <a:p>
            <a:pPr algn="r" defTabSz="342874"/>
            <a:r>
              <a:rPr lang="en-US" sz="933" dirty="0">
                <a:solidFill>
                  <a:srgbClr val="000000"/>
                </a:solidFill>
                <a:latin typeface="Montserrat Medium" pitchFamily="2" charset="77"/>
              </a:rPr>
              <a:t>Open Position</a:t>
            </a:r>
          </a:p>
        </p:txBody>
      </p:sp>
      <p:pic>
        <p:nvPicPr>
          <p:cNvPr id="53" name="Picture 52">
            <a:extLst>
              <a:ext uri="{FF2B5EF4-FFF2-40B4-BE49-F238E27FC236}">
                <a16:creationId xmlns:a16="http://schemas.microsoft.com/office/drawing/2014/main" id="{6FC5282B-6C13-FE33-6A66-EA919BB56D9C}"/>
              </a:ext>
            </a:extLst>
          </p:cNvPr>
          <p:cNvPicPr>
            <a:picLocks noChangeAspect="1"/>
          </p:cNvPicPr>
          <p:nvPr/>
        </p:nvPicPr>
        <p:blipFill>
          <a:blip r:embed="rId8"/>
          <a:stretch>
            <a:fillRect/>
          </a:stretch>
        </p:blipFill>
        <p:spPr>
          <a:xfrm>
            <a:off x="8748322" y="2698708"/>
            <a:ext cx="456493" cy="666233"/>
          </a:xfrm>
          <a:prstGeom prst="rect">
            <a:avLst/>
          </a:prstGeom>
        </p:spPr>
      </p:pic>
      <p:pic>
        <p:nvPicPr>
          <p:cNvPr id="54" name="Picture 53">
            <a:extLst>
              <a:ext uri="{FF2B5EF4-FFF2-40B4-BE49-F238E27FC236}">
                <a16:creationId xmlns:a16="http://schemas.microsoft.com/office/drawing/2014/main" id="{58FC94F2-0983-7849-1A82-15E4BD50E3C8}"/>
              </a:ext>
            </a:extLst>
          </p:cNvPr>
          <p:cNvPicPr>
            <a:picLocks noChangeAspect="1"/>
          </p:cNvPicPr>
          <p:nvPr/>
        </p:nvPicPr>
        <p:blipFill>
          <a:blip r:embed="rId8"/>
          <a:stretch>
            <a:fillRect/>
          </a:stretch>
        </p:blipFill>
        <p:spPr>
          <a:xfrm>
            <a:off x="9079166" y="2502954"/>
            <a:ext cx="456493" cy="666233"/>
          </a:xfrm>
          <a:prstGeom prst="rect">
            <a:avLst/>
          </a:prstGeom>
        </p:spPr>
      </p:pic>
      <p:pic>
        <p:nvPicPr>
          <p:cNvPr id="20" name="Picture 2" descr="https://www.nrmca.org/about/Photos/Rashid-Sumar2019.jpg">
            <a:extLst>
              <a:ext uri="{FF2B5EF4-FFF2-40B4-BE49-F238E27FC236}">
                <a16:creationId xmlns:a16="http://schemas.microsoft.com/office/drawing/2014/main" id="{6D0C8927-24D4-494F-A723-BF13A0525CE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582" t="-1" r="30254" b="39696"/>
          <a:stretch/>
        </p:blipFill>
        <p:spPr bwMode="auto">
          <a:xfrm>
            <a:off x="9752877" y="1748503"/>
            <a:ext cx="661688" cy="652400"/>
          </a:xfrm>
          <a:prstGeom prst="ellipse">
            <a:avLst/>
          </a:prstGeom>
          <a:noFill/>
          <a:ln w="31750">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628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394DA52-39C8-6227-15D2-C3A81F85AD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5625737" cy="6858000"/>
          </a:xfrm>
          <a:prstGeom prst="rect">
            <a:avLst/>
          </a:prstGeom>
        </p:spPr>
      </p:pic>
      <p:sp>
        <p:nvSpPr>
          <p:cNvPr id="19" name="Title 18">
            <a:extLst>
              <a:ext uri="{FF2B5EF4-FFF2-40B4-BE49-F238E27FC236}">
                <a16:creationId xmlns:a16="http://schemas.microsoft.com/office/drawing/2014/main" id="{CDBFB097-C2A1-89FB-806A-4B8A1F406463}"/>
              </a:ext>
            </a:extLst>
          </p:cNvPr>
          <p:cNvSpPr>
            <a:spLocks noGrp="1"/>
          </p:cNvSpPr>
          <p:nvPr>
            <p:ph type="title"/>
          </p:nvPr>
        </p:nvSpPr>
        <p:spPr>
          <a:xfrm>
            <a:off x="559378" y="945268"/>
            <a:ext cx="4366191" cy="2667000"/>
          </a:xfrm>
        </p:spPr>
        <p:txBody>
          <a:bodyPr/>
          <a:lstStyle/>
          <a:p>
            <a:pPr>
              <a:spcBef>
                <a:spcPts val="3200"/>
              </a:spcBef>
            </a:pPr>
            <a:r>
              <a:rPr lang="en-US" dirty="0">
                <a:latin typeface="Montserrat"/>
              </a:rPr>
              <a:t>Thank You!</a:t>
            </a:r>
            <a:endParaRPr lang="en-US" dirty="0"/>
          </a:p>
        </p:txBody>
      </p:sp>
      <p:sp>
        <p:nvSpPr>
          <p:cNvPr id="8" name="Text Placeholder 7">
            <a:extLst>
              <a:ext uri="{FF2B5EF4-FFF2-40B4-BE49-F238E27FC236}">
                <a16:creationId xmlns:a16="http://schemas.microsoft.com/office/drawing/2014/main" id="{49E25A7B-1AB3-D063-7A2A-88B9EE20C9CC}"/>
              </a:ext>
            </a:extLst>
          </p:cNvPr>
          <p:cNvSpPr>
            <a:spLocks noGrp="1"/>
          </p:cNvSpPr>
          <p:nvPr>
            <p:ph type="body" sz="quarter" idx="11"/>
          </p:nvPr>
        </p:nvSpPr>
        <p:spPr>
          <a:xfrm>
            <a:off x="558801" y="3875037"/>
            <a:ext cx="4670927" cy="1447679"/>
          </a:xfrm>
        </p:spPr>
        <p:txBody>
          <a:bodyPr>
            <a:normAutofit/>
          </a:bodyPr>
          <a:lstStyle/>
          <a:p>
            <a:r>
              <a:rPr lang="en-US" sz="2400" b="1" dirty="0">
                <a:latin typeface="Montserrat SemiBold" pitchFamily="2" charset="77"/>
              </a:rPr>
              <a:t>ssumar@nrmca.org</a:t>
            </a:r>
            <a:endParaRPr lang="en-US" b="1" dirty="0">
              <a:latin typeface="Montserrat SemiBold" pitchFamily="2" charset="77"/>
            </a:endParaRPr>
          </a:p>
        </p:txBody>
      </p:sp>
      <p:pic>
        <p:nvPicPr>
          <p:cNvPr id="11" name="Graphic 10">
            <a:extLst>
              <a:ext uri="{FF2B5EF4-FFF2-40B4-BE49-F238E27FC236}">
                <a16:creationId xmlns:a16="http://schemas.microsoft.com/office/drawing/2014/main" id="{8401F85A-757E-5BD1-6A0A-F425D788AC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378" y="5465010"/>
            <a:ext cx="959929" cy="959929"/>
          </a:xfrm>
          <a:prstGeom prst="rect">
            <a:avLst/>
          </a:prstGeom>
        </p:spPr>
      </p:pic>
      <p:pic>
        <p:nvPicPr>
          <p:cNvPr id="2" name="Graphic 1">
            <a:extLst>
              <a:ext uri="{FF2B5EF4-FFF2-40B4-BE49-F238E27FC236}">
                <a16:creationId xmlns:a16="http://schemas.microsoft.com/office/drawing/2014/main" id="{790D9B1C-7F7E-828E-B199-1152B058FB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0008" y="4970949"/>
            <a:ext cx="2626211" cy="2029345"/>
          </a:xfrm>
          <a:prstGeom prst="rect">
            <a:avLst/>
          </a:prstGeom>
        </p:spPr>
      </p:pic>
      <p:sp>
        <p:nvSpPr>
          <p:cNvPr id="5" name="Picture Placeholder 4">
            <a:extLst>
              <a:ext uri="{FF2B5EF4-FFF2-40B4-BE49-F238E27FC236}">
                <a16:creationId xmlns:a16="http://schemas.microsoft.com/office/drawing/2014/main" id="{ECFA61C7-095F-4F58-8C73-6D67FDD5AD02}"/>
              </a:ext>
            </a:extLst>
          </p:cNvPr>
          <p:cNvSpPr>
            <a:spLocks noGrp="1"/>
          </p:cNvSpPr>
          <p:nvPr>
            <p:ph type="pic" sz="quarter" idx="10"/>
          </p:nvPr>
        </p:nvSpPr>
        <p:spPr/>
      </p:sp>
      <p:pic>
        <p:nvPicPr>
          <p:cNvPr id="12" name="Picture Placeholder 6">
            <a:extLst>
              <a:ext uri="{FF2B5EF4-FFF2-40B4-BE49-F238E27FC236}">
                <a16:creationId xmlns:a16="http://schemas.microsoft.com/office/drawing/2014/main" id="{848EA8CF-6775-42D9-AF48-75E3FC654E9A}"/>
              </a:ext>
            </a:extLst>
          </p:cNvPr>
          <p:cNvPicPr>
            <a:picLocks noChangeAspect="1"/>
          </p:cNvPicPr>
          <p:nvPr/>
        </p:nvPicPr>
        <p:blipFill rotWithShape="1">
          <a:blip r:embed="rId8">
            <a:extLst>
              <a:ext uri="{28A0092B-C50C-407E-A947-70E740481C1C}">
                <a14:useLocalDpi xmlns:a14="http://schemas.microsoft.com/office/drawing/2010/main" val="0"/>
              </a:ext>
            </a:extLst>
          </a:blip>
          <a:srcRect l="23502" t="9246" r="22125" b="9246"/>
          <a:stretch/>
        </p:blipFill>
        <p:spPr>
          <a:xfrm>
            <a:off x="5522470" y="0"/>
            <a:ext cx="6861013" cy="6858000"/>
          </a:xfrm>
          <a:prstGeom prst="rect">
            <a:avLst/>
          </a:prstGeom>
          <a:pattFill prst="pct5">
            <a:fgClr>
              <a:schemeClr val="accent1"/>
            </a:fgClr>
            <a:bgClr>
              <a:schemeClr val="bg1"/>
            </a:bgClr>
          </a:pattFill>
        </p:spPr>
      </p:pic>
    </p:spTree>
    <p:extLst>
      <p:ext uri="{BB962C8B-B14F-4D97-AF65-F5344CB8AC3E}">
        <p14:creationId xmlns:p14="http://schemas.microsoft.com/office/powerpoint/2010/main" val="416190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E6F6E-ED5E-4668-BF47-9C0D24339ABC}"/>
              </a:ext>
            </a:extLst>
          </p:cNvPr>
          <p:cNvSpPr/>
          <p:nvPr/>
        </p:nvSpPr>
        <p:spPr>
          <a:xfrm>
            <a:off x="15082" y="1218419"/>
            <a:ext cx="12176918" cy="563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910B015-1D4D-4A05-B54F-B01B4FE77D05}"/>
              </a:ext>
            </a:extLst>
          </p:cNvPr>
          <p:cNvPicPr>
            <a:picLocks noChangeAspect="1"/>
          </p:cNvPicPr>
          <p:nvPr/>
        </p:nvPicPr>
        <p:blipFill rotWithShape="1">
          <a:blip r:embed="rId3">
            <a:extLst>
              <a:ext uri="{28A0092B-C50C-407E-A947-70E740481C1C}">
                <a14:useLocalDpi xmlns:a14="http://schemas.microsoft.com/office/drawing/2010/main" val="0"/>
              </a:ext>
            </a:extLst>
          </a:blip>
          <a:srcRect t="-19" b="57500"/>
          <a:stretch/>
        </p:blipFill>
        <p:spPr>
          <a:xfrm>
            <a:off x="4268565" y="1447800"/>
            <a:ext cx="7908353" cy="4351418"/>
          </a:xfrm>
          <a:prstGeom prst="rect">
            <a:avLst/>
          </a:prstGeom>
        </p:spPr>
      </p:pic>
      <p:sp>
        <p:nvSpPr>
          <p:cNvPr id="2" name="Title 1">
            <a:extLst>
              <a:ext uri="{FF2B5EF4-FFF2-40B4-BE49-F238E27FC236}">
                <a16:creationId xmlns:a16="http://schemas.microsoft.com/office/drawing/2014/main" id="{248EEFAE-E287-49C1-8B3A-BFF8E1C5FC86}"/>
              </a:ext>
            </a:extLst>
          </p:cNvPr>
          <p:cNvSpPr>
            <a:spLocks noGrp="1"/>
          </p:cNvSpPr>
          <p:nvPr>
            <p:ph type="title"/>
          </p:nvPr>
        </p:nvSpPr>
        <p:spPr/>
        <p:txBody>
          <a:bodyPr>
            <a:normAutofit fontScale="90000"/>
          </a:bodyPr>
          <a:lstStyle/>
          <a:p>
            <a:r>
              <a:rPr lang="en-US" dirty="0"/>
              <a:t>The Impact of Natural Disasters</a:t>
            </a:r>
          </a:p>
        </p:txBody>
      </p:sp>
      <p:sp>
        <p:nvSpPr>
          <p:cNvPr id="3" name="Content Placeholder 2">
            <a:extLst>
              <a:ext uri="{FF2B5EF4-FFF2-40B4-BE49-F238E27FC236}">
                <a16:creationId xmlns:a16="http://schemas.microsoft.com/office/drawing/2014/main" id="{BBC11D12-DC76-4870-9746-D7BB5B0194E5}"/>
              </a:ext>
            </a:extLst>
          </p:cNvPr>
          <p:cNvSpPr>
            <a:spLocks noGrp="1"/>
          </p:cNvSpPr>
          <p:nvPr>
            <p:ph type="body" sz="quarter" idx="10"/>
          </p:nvPr>
        </p:nvSpPr>
        <p:spPr>
          <a:xfrm>
            <a:off x="609599" y="1447800"/>
            <a:ext cx="3818709" cy="4953000"/>
          </a:xfrm>
        </p:spPr>
        <p:txBody>
          <a:bodyPr>
            <a:normAutofit fontScale="40000" lnSpcReduction="20000"/>
          </a:bodyPr>
          <a:lstStyle/>
          <a:p>
            <a:pPr marL="0" indent="0" defTabSz="914276">
              <a:lnSpc>
                <a:spcPct val="120000"/>
              </a:lnSpc>
              <a:buNone/>
            </a:pPr>
            <a:r>
              <a:rPr lang="en-US" sz="4000" dirty="0">
                <a:solidFill>
                  <a:srgbClr val="1C1C1C"/>
                </a:solidFill>
                <a:latin typeface="Arial" pitchFamily="34" charset="0"/>
                <a:cs typeface="Arial" pitchFamily="34" charset="0"/>
              </a:rPr>
              <a:t>According to the National Oceanic and Atmospheric Administration (NOAA), 2017 was the costliest year on record for natural disasters in the U.S., with a price tag of at least $306 billion.</a:t>
            </a:r>
          </a:p>
          <a:p>
            <a:pPr marL="0" indent="0" defTabSz="914276">
              <a:lnSpc>
                <a:spcPct val="120000"/>
              </a:lnSpc>
              <a:buNone/>
            </a:pPr>
            <a:endParaRPr lang="en-US" sz="4000" dirty="0">
              <a:solidFill>
                <a:srgbClr val="1C1C1C"/>
              </a:solidFill>
              <a:latin typeface="Arial" pitchFamily="34" charset="0"/>
              <a:cs typeface="Arial" pitchFamily="34" charset="0"/>
            </a:endParaRPr>
          </a:p>
          <a:p>
            <a:pPr marL="0" indent="0" defTabSz="914276">
              <a:lnSpc>
                <a:spcPct val="120000"/>
              </a:lnSpc>
              <a:buNone/>
            </a:pPr>
            <a:r>
              <a:rPr lang="en-US" sz="4000" dirty="0">
                <a:solidFill>
                  <a:srgbClr val="1C1C1C"/>
                </a:solidFill>
                <a:latin typeface="Arial" pitchFamily="34" charset="0"/>
                <a:cs typeface="Arial" pitchFamily="34" charset="0"/>
              </a:rPr>
              <a:t>Requests for federal disaster aid increased tenfold in 2017 compared to 2016, with 4.7 million people registering with the Federal Emergency Management Agency (FEMA). </a:t>
            </a:r>
          </a:p>
          <a:p>
            <a:pPr marL="0" indent="0" defTabSz="914276">
              <a:lnSpc>
                <a:spcPct val="120000"/>
              </a:lnSpc>
              <a:buNone/>
            </a:pPr>
            <a:endParaRPr lang="en-US" sz="4000" dirty="0">
              <a:solidFill>
                <a:srgbClr val="1C1C1C"/>
              </a:solidFill>
              <a:latin typeface="Arial" pitchFamily="34" charset="0"/>
              <a:cs typeface="Arial" pitchFamily="34" charset="0"/>
            </a:endParaRPr>
          </a:p>
          <a:p>
            <a:pPr marL="0" indent="0" defTabSz="914276">
              <a:lnSpc>
                <a:spcPct val="120000"/>
              </a:lnSpc>
              <a:buNone/>
            </a:pPr>
            <a:r>
              <a:rPr lang="en-US" sz="4000" dirty="0">
                <a:solidFill>
                  <a:srgbClr val="1C1C1C"/>
                </a:solidFill>
                <a:latin typeface="Arial" pitchFamily="34" charset="0"/>
                <a:cs typeface="Arial" pitchFamily="34" charset="0"/>
              </a:rPr>
              <a:t>These once-rare events are becoming more common and costlier according to NOAA. Hurricane Harvey’s record flooding in Houston was the city’s third 500-year flood event in as many years. </a:t>
            </a:r>
          </a:p>
          <a:p>
            <a:pPr marL="0" indent="0">
              <a:buNone/>
            </a:pPr>
            <a:endParaRPr lang="en-US" dirty="0"/>
          </a:p>
        </p:txBody>
      </p:sp>
    </p:spTree>
    <p:extLst>
      <p:ext uri="{BB962C8B-B14F-4D97-AF65-F5344CB8AC3E}">
        <p14:creationId xmlns:p14="http://schemas.microsoft.com/office/powerpoint/2010/main" val="27833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B5FD-038E-4F8D-B829-C41C607D9681}"/>
              </a:ext>
            </a:extLst>
          </p:cNvPr>
          <p:cNvSpPr>
            <a:spLocks noGrp="1"/>
          </p:cNvSpPr>
          <p:nvPr>
            <p:ph type="title"/>
          </p:nvPr>
        </p:nvSpPr>
        <p:spPr/>
        <p:txBody>
          <a:bodyPr>
            <a:normAutofit fontScale="90000"/>
          </a:bodyPr>
          <a:lstStyle/>
          <a:p>
            <a:r>
              <a:rPr lang="en-US" dirty="0"/>
              <a:t>Cost of Wildfires</a:t>
            </a:r>
          </a:p>
        </p:txBody>
      </p:sp>
      <p:sp>
        <p:nvSpPr>
          <p:cNvPr id="3" name="Content Placeholder 2">
            <a:extLst>
              <a:ext uri="{FF2B5EF4-FFF2-40B4-BE49-F238E27FC236}">
                <a16:creationId xmlns:a16="http://schemas.microsoft.com/office/drawing/2014/main" id="{5662865F-1542-4C26-8FB1-B5AFD9B3470F}"/>
              </a:ext>
            </a:extLst>
          </p:cNvPr>
          <p:cNvSpPr>
            <a:spLocks noGrp="1"/>
          </p:cNvSpPr>
          <p:nvPr>
            <p:ph type="body" sz="quarter" idx="10"/>
          </p:nvPr>
        </p:nvSpPr>
        <p:spPr>
          <a:xfrm>
            <a:off x="609600" y="1447800"/>
            <a:ext cx="3857897" cy="4953000"/>
          </a:xfrm>
        </p:spPr>
        <p:txBody>
          <a:bodyPr>
            <a:normAutofit fontScale="47500" lnSpcReduction="20000"/>
          </a:bodyPr>
          <a:lstStyle/>
          <a:p>
            <a:pPr marL="0" indent="0">
              <a:buNone/>
            </a:pPr>
            <a:r>
              <a:rPr lang="en-US" dirty="0"/>
              <a:t>According to Verisk Insurance Solutions, 4.5 million U.S. homes are at high or extreme risk of wildfire, with more than two million in California alone. </a:t>
            </a:r>
          </a:p>
          <a:p>
            <a:pPr marL="0" indent="0">
              <a:buNone/>
            </a:pPr>
            <a:endParaRPr lang="en-US" dirty="0"/>
          </a:p>
          <a:p>
            <a:pPr marL="0" indent="0">
              <a:buNone/>
            </a:pPr>
            <a:r>
              <a:rPr lang="en-US" dirty="0"/>
              <a:t>According to Munich RE, a reinsurer, there have been $23.1 billion in losses to wildfires in the U.S. over the past five years. </a:t>
            </a:r>
          </a:p>
          <a:p>
            <a:pPr marL="0" indent="0">
              <a:buNone/>
            </a:pPr>
            <a:endParaRPr lang="en-US" dirty="0"/>
          </a:p>
          <a:p>
            <a:pPr marL="0" indent="0">
              <a:buNone/>
            </a:pPr>
            <a:r>
              <a:rPr lang="en-US" dirty="0"/>
              <a:t>2017 was by far the worst year with $17 billion losses and that number will likely continue to grow due to climate change which is creating warmer and drier conditions.</a:t>
            </a:r>
          </a:p>
        </p:txBody>
      </p:sp>
      <p:pic>
        <p:nvPicPr>
          <p:cNvPr id="6" name="Picture 5" descr="A sunset over a city&#10;&#10;Description automatically generated">
            <a:extLst>
              <a:ext uri="{FF2B5EF4-FFF2-40B4-BE49-F238E27FC236}">
                <a16:creationId xmlns:a16="http://schemas.microsoft.com/office/drawing/2014/main" id="{2072B432-24C2-4D8E-8562-BC3DCB376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92" y="1600200"/>
            <a:ext cx="6877050" cy="4572000"/>
          </a:xfrm>
          <a:prstGeom prst="rect">
            <a:avLst/>
          </a:prstGeom>
        </p:spPr>
      </p:pic>
      <p:sp>
        <p:nvSpPr>
          <p:cNvPr id="7" name="TextBox 6">
            <a:extLst>
              <a:ext uri="{FF2B5EF4-FFF2-40B4-BE49-F238E27FC236}">
                <a16:creationId xmlns:a16="http://schemas.microsoft.com/office/drawing/2014/main" id="{67CC13FE-7774-4768-9723-8B9F1BBD9B53}"/>
              </a:ext>
            </a:extLst>
          </p:cNvPr>
          <p:cNvSpPr txBox="1"/>
          <p:nvPr/>
        </p:nvSpPr>
        <p:spPr>
          <a:xfrm>
            <a:off x="4724400" y="5879160"/>
            <a:ext cx="37217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a:t>
            </a:r>
            <a:r>
              <a:rPr lang="en-US" sz="1200" dirty="0" err="1">
                <a:solidFill>
                  <a:schemeClr val="bg1"/>
                </a:solidFill>
                <a:latin typeface="Arial" panose="020B0604020202020204" pitchFamily="34" charset="0"/>
                <a:cs typeface="Arial" panose="020B0604020202020204" pitchFamily="34" charset="0"/>
              </a:rPr>
              <a:t>FrozenShutter</a:t>
            </a:r>
            <a:r>
              <a:rPr lang="en-US" sz="12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178439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1098-A1E0-4D74-AF5A-547BEEF7A3D1}"/>
              </a:ext>
            </a:extLst>
          </p:cNvPr>
          <p:cNvSpPr>
            <a:spLocks noGrp="1"/>
          </p:cNvSpPr>
          <p:nvPr>
            <p:ph type="title"/>
          </p:nvPr>
        </p:nvSpPr>
        <p:spPr/>
        <p:txBody>
          <a:bodyPr>
            <a:normAutofit fontScale="90000"/>
          </a:bodyPr>
          <a:lstStyle/>
          <a:p>
            <a:r>
              <a:rPr lang="en-US" dirty="0"/>
              <a:t>Aftermath of Wildfires</a:t>
            </a:r>
          </a:p>
        </p:txBody>
      </p:sp>
      <p:sp>
        <p:nvSpPr>
          <p:cNvPr id="3" name="Content Placeholder 2">
            <a:extLst>
              <a:ext uri="{FF2B5EF4-FFF2-40B4-BE49-F238E27FC236}">
                <a16:creationId xmlns:a16="http://schemas.microsoft.com/office/drawing/2014/main" id="{60DA42CF-6555-4DE5-9A1A-6610BC2B9835}"/>
              </a:ext>
            </a:extLst>
          </p:cNvPr>
          <p:cNvSpPr>
            <a:spLocks noGrp="1"/>
          </p:cNvSpPr>
          <p:nvPr>
            <p:ph type="body" sz="quarter" idx="10"/>
          </p:nvPr>
        </p:nvSpPr>
        <p:spPr>
          <a:xfrm>
            <a:off x="361405" y="1460863"/>
            <a:ext cx="4262846" cy="4953000"/>
          </a:xfrm>
        </p:spPr>
        <p:txBody>
          <a:bodyPr>
            <a:normAutofit fontScale="40000" lnSpcReduction="20000"/>
          </a:bodyPr>
          <a:lstStyle/>
          <a:p>
            <a:pPr marL="0" indent="0">
              <a:lnSpc>
                <a:spcPct val="120000"/>
              </a:lnSpc>
              <a:buNone/>
            </a:pPr>
            <a:r>
              <a:rPr lang="en-US" dirty="0"/>
              <a:t>According to the Bloomberg Businessweek article </a:t>
            </a:r>
            <a:r>
              <a:rPr lang="en-US" i="1" dirty="0"/>
              <a:t>Why Is California Rebuilding in Fire Country? Because You’re Paying for It!, </a:t>
            </a:r>
            <a:r>
              <a:rPr lang="en-US" dirty="0"/>
              <a:t>the 1964 Hanley Fire in Sonoma County destroyed 100 homes whereas the 2017 Tubbs Fire, which covered nearly the same area, destroyed more than 5,000 homes and killed 22 people. </a:t>
            </a:r>
          </a:p>
          <a:p>
            <a:pPr marL="0" indent="0">
              <a:lnSpc>
                <a:spcPct val="120000"/>
              </a:lnSpc>
              <a:buNone/>
            </a:pPr>
            <a:endParaRPr lang="en-US" dirty="0"/>
          </a:p>
          <a:p>
            <a:pPr marL="0" indent="0">
              <a:lnSpc>
                <a:spcPct val="120000"/>
              </a:lnSpc>
              <a:buNone/>
            </a:pPr>
            <a:r>
              <a:rPr lang="en-US" dirty="0"/>
              <a:t>The Tubbs Fire was one of 131 across California in October of 2017. By the end of 2017, more than 1 million acres and 10,000 buildings had been destroyed.</a:t>
            </a:r>
          </a:p>
        </p:txBody>
      </p:sp>
      <p:pic>
        <p:nvPicPr>
          <p:cNvPr id="6" name="Picture 5" descr="A snow covered field&#10;&#10;Description automatically generated">
            <a:extLst>
              <a:ext uri="{FF2B5EF4-FFF2-40B4-BE49-F238E27FC236}">
                <a16:creationId xmlns:a16="http://schemas.microsoft.com/office/drawing/2014/main" id="{17F31EA5-C030-49D8-9D53-5024F2AD7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01250" y="1619250"/>
            <a:ext cx="6829345" cy="4572000"/>
          </a:xfrm>
          <a:prstGeom prst="rect">
            <a:avLst/>
          </a:prstGeom>
        </p:spPr>
      </p:pic>
      <p:sp>
        <p:nvSpPr>
          <p:cNvPr id="8" name="TextBox 7">
            <a:extLst>
              <a:ext uri="{FF2B5EF4-FFF2-40B4-BE49-F238E27FC236}">
                <a16:creationId xmlns:a16="http://schemas.microsoft.com/office/drawing/2014/main" id="{4A744853-9C29-44F3-B090-02895BC1A02B}"/>
              </a:ext>
            </a:extLst>
          </p:cNvPr>
          <p:cNvSpPr txBox="1"/>
          <p:nvPr/>
        </p:nvSpPr>
        <p:spPr>
          <a:xfrm>
            <a:off x="5012698" y="5895202"/>
            <a:ext cx="37217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Photo credit: Janos </a:t>
            </a:r>
            <a:r>
              <a:rPr lang="en-US" sz="1200" dirty="0" err="1">
                <a:solidFill>
                  <a:schemeClr val="bg1"/>
                </a:solidFill>
                <a:latin typeface="Arial" panose="020B0604020202020204" pitchFamily="34" charset="0"/>
                <a:cs typeface="Arial" panose="020B0604020202020204" pitchFamily="34" charset="0"/>
              </a:rPr>
              <a:t>Rautonen</a:t>
            </a:r>
            <a:r>
              <a:rPr lang="en-US" sz="1200" dirty="0">
                <a:solidFill>
                  <a:schemeClr val="bg1"/>
                </a:solidFill>
                <a:latin typeface="Arial" panose="020B0604020202020204" pitchFamily="34" charset="0"/>
                <a:cs typeface="Arial" panose="020B0604020202020204" pitchFamily="34" charset="0"/>
              </a:rPr>
              <a:t>/Shutterstock</a:t>
            </a:r>
          </a:p>
        </p:txBody>
      </p:sp>
    </p:spTree>
    <p:extLst>
      <p:ext uri="{BB962C8B-B14F-4D97-AF65-F5344CB8AC3E}">
        <p14:creationId xmlns:p14="http://schemas.microsoft.com/office/powerpoint/2010/main" val="261343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A32DA1-4C2D-4618-B22B-88887B3319E9}"/>
              </a:ext>
            </a:extLst>
          </p:cNvPr>
          <p:cNvSpPr/>
          <p:nvPr/>
        </p:nvSpPr>
        <p:spPr>
          <a:xfrm>
            <a:off x="6456874" y="1246909"/>
            <a:ext cx="5735126" cy="561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4478A3-7ADE-40D3-891F-FFC70DFA158D}"/>
              </a:ext>
            </a:extLst>
          </p:cNvPr>
          <p:cNvSpPr>
            <a:spLocks noGrp="1"/>
          </p:cNvSpPr>
          <p:nvPr>
            <p:ph type="title"/>
          </p:nvPr>
        </p:nvSpPr>
        <p:spPr/>
        <p:txBody>
          <a:bodyPr>
            <a:normAutofit fontScale="90000"/>
          </a:bodyPr>
          <a:lstStyle/>
          <a:p>
            <a:r>
              <a:rPr lang="en-US" dirty="0"/>
              <a:t>Wildfire Risk</a:t>
            </a:r>
          </a:p>
        </p:txBody>
      </p:sp>
      <p:sp>
        <p:nvSpPr>
          <p:cNvPr id="3" name="Content Placeholder 2">
            <a:extLst>
              <a:ext uri="{FF2B5EF4-FFF2-40B4-BE49-F238E27FC236}">
                <a16:creationId xmlns:a16="http://schemas.microsoft.com/office/drawing/2014/main" id="{7A6625B6-146A-41EC-B20C-E709D601421C}"/>
              </a:ext>
            </a:extLst>
          </p:cNvPr>
          <p:cNvSpPr>
            <a:spLocks noGrp="1"/>
          </p:cNvSpPr>
          <p:nvPr>
            <p:ph type="body" sz="quarter" idx="10"/>
          </p:nvPr>
        </p:nvSpPr>
        <p:spPr>
          <a:xfrm>
            <a:off x="496389" y="1447800"/>
            <a:ext cx="5960485" cy="4953000"/>
          </a:xfrm>
        </p:spPr>
        <p:txBody>
          <a:bodyPr>
            <a:normAutofit/>
          </a:bodyPr>
          <a:lstStyle/>
          <a:p>
            <a:pPr marL="0" indent="0">
              <a:lnSpc>
                <a:spcPct val="110000"/>
              </a:lnSpc>
              <a:buNone/>
            </a:pPr>
            <a:r>
              <a:rPr lang="en-US" sz="2000" dirty="0"/>
              <a:t>Although recent attention has been on California because of the major wildfires in 2017, there are wildfire risks in most states.</a:t>
            </a:r>
          </a:p>
          <a:p>
            <a:pPr marL="0" indent="0">
              <a:lnSpc>
                <a:spcPct val="110000"/>
              </a:lnSpc>
              <a:buNone/>
            </a:pPr>
            <a:endParaRPr lang="en-US" sz="2000" dirty="0"/>
          </a:p>
          <a:p>
            <a:pPr marL="0" indent="0">
              <a:lnSpc>
                <a:spcPct val="110000"/>
              </a:lnSpc>
              <a:spcBef>
                <a:spcPts val="0"/>
              </a:spcBef>
              <a:buNone/>
            </a:pPr>
            <a:r>
              <a:rPr lang="en-US" sz="2000" dirty="0"/>
              <a:t>According to Forest and Rangelands, the map shows the counties with the greatest risk of wildfires characterized by the higher-than-average annual area burned, structures lost, and homes exposed within the wildland urban interface.</a:t>
            </a:r>
          </a:p>
        </p:txBody>
      </p:sp>
      <p:pic>
        <p:nvPicPr>
          <p:cNvPr id="5" name="Picture 4" descr="A picture containing map, text&#10;&#10;Description automatically generated">
            <a:extLst>
              <a:ext uri="{FF2B5EF4-FFF2-40B4-BE49-F238E27FC236}">
                <a16:creationId xmlns:a16="http://schemas.microsoft.com/office/drawing/2014/main" id="{41E0E5C1-C17C-45DC-AED9-E6D5DB33C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431" y="1802499"/>
            <a:ext cx="5412186" cy="3455101"/>
          </a:xfrm>
          <a:prstGeom prst="rect">
            <a:avLst/>
          </a:prstGeom>
        </p:spPr>
      </p:pic>
      <p:sp>
        <p:nvSpPr>
          <p:cNvPr id="7" name="Rectangle 6">
            <a:extLst>
              <a:ext uri="{FF2B5EF4-FFF2-40B4-BE49-F238E27FC236}">
                <a16:creationId xmlns:a16="http://schemas.microsoft.com/office/drawing/2014/main" id="{C9727EF8-F3A8-4BFE-9880-845F2093C3CF}"/>
              </a:ext>
            </a:extLst>
          </p:cNvPr>
          <p:cNvSpPr/>
          <p:nvPr/>
        </p:nvSpPr>
        <p:spPr>
          <a:xfrm>
            <a:off x="7467600" y="4629150"/>
            <a:ext cx="228600" cy="247650"/>
          </a:xfrm>
          <a:prstGeom prst="rect">
            <a:avLst/>
          </a:prstGeom>
          <a:solidFill>
            <a:srgbClr val="F8670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0BC030-A50C-49C5-8F9D-3498C34BCBF1}"/>
              </a:ext>
            </a:extLst>
          </p:cNvPr>
          <p:cNvSpPr txBox="1"/>
          <p:nvPr/>
        </p:nvSpPr>
        <p:spPr>
          <a:xfrm>
            <a:off x="7696200" y="4629151"/>
            <a:ext cx="101072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High</a:t>
            </a:r>
          </a:p>
        </p:txBody>
      </p:sp>
      <p:sp>
        <p:nvSpPr>
          <p:cNvPr id="9" name="Rectangle 8">
            <a:extLst>
              <a:ext uri="{FF2B5EF4-FFF2-40B4-BE49-F238E27FC236}">
                <a16:creationId xmlns:a16="http://schemas.microsoft.com/office/drawing/2014/main" id="{1AF5810A-D91D-4F4D-B48F-793C7874F40A}"/>
              </a:ext>
            </a:extLst>
          </p:cNvPr>
          <p:cNvSpPr/>
          <p:nvPr/>
        </p:nvSpPr>
        <p:spPr>
          <a:xfrm>
            <a:off x="7467600" y="4929030"/>
            <a:ext cx="228600" cy="247650"/>
          </a:xfrm>
          <a:prstGeom prst="rect">
            <a:avLst/>
          </a:prstGeom>
          <a:solidFill>
            <a:srgbClr val="F9D17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F34EEA-0092-4BA4-8B9B-7F95932E514F}"/>
              </a:ext>
            </a:extLst>
          </p:cNvPr>
          <p:cNvSpPr/>
          <p:nvPr/>
        </p:nvSpPr>
        <p:spPr>
          <a:xfrm>
            <a:off x="7467600" y="5238750"/>
            <a:ext cx="228600" cy="247650"/>
          </a:xfrm>
          <a:prstGeom prst="rect">
            <a:avLst/>
          </a:prstGeom>
          <a:solidFill>
            <a:srgbClr val="F8FAD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E50A8A-0D0A-4188-AB29-E4D5BC4FC88F}"/>
              </a:ext>
            </a:extLst>
          </p:cNvPr>
          <p:cNvSpPr/>
          <p:nvPr/>
        </p:nvSpPr>
        <p:spPr>
          <a:xfrm>
            <a:off x="7467600" y="5543550"/>
            <a:ext cx="228600" cy="247650"/>
          </a:xfrm>
          <a:prstGeom prst="rect">
            <a:avLst/>
          </a:prstGeom>
          <a:solidFill>
            <a:srgbClr val="FFFFFF"/>
          </a:solidFill>
          <a:ln w="3175">
            <a:solidFill>
              <a:srgbClr val="211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AA1B84-7BB4-498D-B2C8-AB49C3BE6A70}"/>
              </a:ext>
            </a:extLst>
          </p:cNvPr>
          <p:cNvSpPr txBox="1"/>
          <p:nvPr/>
        </p:nvSpPr>
        <p:spPr>
          <a:xfrm>
            <a:off x="7696200" y="4914356"/>
            <a:ext cx="101072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Moderate</a:t>
            </a:r>
          </a:p>
        </p:txBody>
      </p:sp>
      <p:sp>
        <p:nvSpPr>
          <p:cNvPr id="13" name="TextBox 12">
            <a:extLst>
              <a:ext uri="{FF2B5EF4-FFF2-40B4-BE49-F238E27FC236}">
                <a16:creationId xmlns:a16="http://schemas.microsoft.com/office/drawing/2014/main" id="{81786954-14C7-460D-B920-F587BFCADD1C}"/>
              </a:ext>
            </a:extLst>
          </p:cNvPr>
          <p:cNvSpPr txBox="1"/>
          <p:nvPr/>
        </p:nvSpPr>
        <p:spPr>
          <a:xfrm>
            <a:off x="7727520" y="5228839"/>
            <a:ext cx="101072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Low</a:t>
            </a:r>
          </a:p>
        </p:txBody>
      </p:sp>
      <p:sp>
        <p:nvSpPr>
          <p:cNvPr id="14" name="TextBox 13">
            <a:extLst>
              <a:ext uri="{FF2B5EF4-FFF2-40B4-BE49-F238E27FC236}">
                <a16:creationId xmlns:a16="http://schemas.microsoft.com/office/drawing/2014/main" id="{57A2E595-3515-47C0-BA28-20AAD6117677}"/>
              </a:ext>
            </a:extLst>
          </p:cNvPr>
          <p:cNvSpPr txBox="1"/>
          <p:nvPr/>
        </p:nvSpPr>
        <p:spPr>
          <a:xfrm>
            <a:off x="7696200" y="5543551"/>
            <a:ext cx="101072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Very low</a:t>
            </a:r>
          </a:p>
        </p:txBody>
      </p:sp>
      <p:sp>
        <p:nvSpPr>
          <p:cNvPr id="4" name="TextBox 3">
            <a:extLst>
              <a:ext uri="{FF2B5EF4-FFF2-40B4-BE49-F238E27FC236}">
                <a16:creationId xmlns:a16="http://schemas.microsoft.com/office/drawing/2014/main" id="{C9523B52-5784-4A0C-AD0B-A869C02441E7}"/>
              </a:ext>
            </a:extLst>
          </p:cNvPr>
          <p:cNvSpPr txBox="1"/>
          <p:nvPr/>
        </p:nvSpPr>
        <p:spPr>
          <a:xfrm>
            <a:off x="8250490" y="1404986"/>
            <a:ext cx="2418274" cy="369332"/>
          </a:xfrm>
          <a:prstGeom prst="rect">
            <a:avLst/>
          </a:prstGeom>
          <a:noFill/>
        </p:spPr>
        <p:txBody>
          <a:bodyPr wrap="square" rtlCol="0">
            <a:spAutoFit/>
          </a:bodyPr>
          <a:lstStyle/>
          <a:p>
            <a:r>
              <a:rPr lang="en-US" dirty="0">
                <a:solidFill>
                  <a:srgbClr val="211D1E"/>
                </a:solidFill>
                <a:latin typeface="Arial" panose="020B0604020202020204" pitchFamily="34" charset="0"/>
                <a:cs typeface="Arial" panose="020B0604020202020204" pitchFamily="34" charset="0"/>
              </a:rPr>
              <a:t>U.S. Wildfire Risk</a:t>
            </a:r>
          </a:p>
        </p:txBody>
      </p:sp>
      <p:sp>
        <p:nvSpPr>
          <p:cNvPr id="6" name="TextBox 5">
            <a:extLst>
              <a:ext uri="{FF2B5EF4-FFF2-40B4-BE49-F238E27FC236}">
                <a16:creationId xmlns:a16="http://schemas.microsoft.com/office/drawing/2014/main" id="{21D6BC38-44BA-4198-AB82-51562ECEE51E}"/>
              </a:ext>
            </a:extLst>
          </p:cNvPr>
          <p:cNvSpPr txBox="1"/>
          <p:nvPr/>
        </p:nvSpPr>
        <p:spPr>
          <a:xfrm>
            <a:off x="7316728" y="5965247"/>
            <a:ext cx="4285798" cy="276999"/>
          </a:xfrm>
          <a:prstGeom prst="rect">
            <a:avLst/>
          </a:prstGeom>
          <a:noFill/>
        </p:spPr>
        <p:txBody>
          <a:bodyPr wrap="square" rtlCol="0">
            <a:spAutoFit/>
          </a:bodyPr>
          <a:lstStyle/>
          <a:p>
            <a:r>
              <a:rPr lang="en-US" sz="1200" dirty="0">
                <a:solidFill>
                  <a:srgbClr val="211D1E"/>
                </a:solidFill>
                <a:latin typeface="Arial" panose="020B0604020202020204" pitchFamily="34" charset="0"/>
                <a:cs typeface="Arial" panose="020B0604020202020204" pitchFamily="34" charset="0"/>
              </a:rPr>
              <a:t>Image courtesy of: </a:t>
            </a:r>
            <a:r>
              <a:rPr lang="en-US" sz="1200" dirty="0">
                <a:latin typeface="Arial" panose="020B0604020202020204" pitchFamily="34" charset="0"/>
                <a:cs typeface="Arial" panose="020B0604020202020204" pitchFamily="34" charset="0"/>
                <a:hlinkClick r:id="rId4"/>
              </a:rPr>
              <a:t>https://www.forestsandrangelands.gov/</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62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BWS16x9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ws">
      <a:dk1>
        <a:srgbClr val="000000"/>
      </a:dk1>
      <a:lt1>
        <a:srgbClr val="FFFFFF"/>
      </a:lt1>
      <a:dk2>
        <a:srgbClr val="44546A"/>
      </a:dk2>
      <a:lt2>
        <a:srgbClr val="E7E6E6"/>
      </a:lt2>
      <a:accent1>
        <a:srgbClr val="4879B1"/>
      </a:accent1>
      <a:accent2>
        <a:srgbClr val="D26928"/>
      </a:accent2>
      <a:accent3>
        <a:srgbClr val="809F3C"/>
      </a:accent3>
      <a:accent4>
        <a:srgbClr val="2B2720"/>
      </a:accent4>
      <a:accent5>
        <a:srgbClr val="FBD224"/>
      </a:accent5>
      <a:accent6>
        <a:srgbClr val="7070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21319</TotalTime>
  <Words>7607</Words>
  <Application>Microsoft Office PowerPoint</Application>
  <PresentationFormat>Widescreen</PresentationFormat>
  <Paragraphs>677</Paragraphs>
  <Slides>56</Slides>
  <Notes>56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56</vt:i4>
      </vt:variant>
    </vt:vector>
  </HeadingPairs>
  <TitlesOfParts>
    <vt:vector size="69" baseType="lpstr">
      <vt:lpstr>Arial</vt:lpstr>
      <vt:lpstr>Arial Narrow</vt:lpstr>
      <vt:lpstr>Calibri</vt:lpstr>
      <vt:lpstr>Helvetica Neue Condensed Black</vt:lpstr>
      <vt:lpstr>Impact</vt:lpstr>
      <vt:lpstr>Montserrat</vt:lpstr>
      <vt:lpstr>Montserrat ExtraBold</vt:lpstr>
      <vt:lpstr>Montserrat Medium</vt:lpstr>
      <vt:lpstr>Montserrat SemiBold</vt:lpstr>
      <vt:lpstr>Roboto</vt:lpstr>
      <vt:lpstr>Source Sans Pro</vt:lpstr>
      <vt:lpstr>BWS16x9_Template</vt:lpstr>
      <vt:lpstr>Office Theme</vt:lpstr>
      <vt:lpstr>Resiliency: Consideration Beyond Code Requirements</vt:lpstr>
      <vt:lpstr>About the Course</vt:lpstr>
      <vt:lpstr>Contents</vt:lpstr>
      <vt:lpstr>The Impact of Natural Disasters</vt:lpstr>
      <vt:lpstr>The Impact of Natural Disasters</vt:lpstr>
      <vt:lpstr>The Impact of Natural Disasters</vt:lpstr>
      <vt:lpstr>Cost of Wildfires</vt:lpstr>
      <vt:lpstr>Aftermath of Wildfires</vt:lpstr>
      <vt:lpstr>Wildfire Risk</vt:lpstr>
      <vt:lpstr>Proper Damage Due to Fires</vt:lpstr>
      <vt:lpstr>Proper Damage Due to Fires</vt:lpstr>
      <vt:lpstr>Massive Structure Fires</vt:lpstr>
      <vt:lpstr>Billion-Dollar Disaster Events on the Rise</vt:lpstr>
      <vt:lpstr>Cost of Billion-Dollar Disaster Events</vt:lpstr>
      <vt:lpstr>Why Are Disasters Costing More?</vt:lpstr>
      <vt:lpstr>What Is Resilience?</vt:lpstr>
      <vt:lpstr>Resilience and Sustainability</vt:lpstr>
      <vt:lpstr>Evolution to Resilience Based Design</vt:lpstr>
      <vt:lpstr>Steps to Disaster Resilience</vt:lpstr>
      <vt:lpstr>Steps to Disaster Resilience</vt:lpstr>
      <vt:lpstr>Adopt Updated Building Codes</vt:lpstr>
      <vt:lpstr>Adopt High Performance Building Standards</vt:lpstr>
      <vt:lpstr>Adopt High Performance Building Standards</vt:lpstr>
      <vt:lpstr>Adopt High Performance Building Standards</vt:lpstr>
      <vt:lpstr>Adopt High Performance Building Standards</vt:lpstr>
      <vt:lpstr>Adopt High Performance Building Standards</vt:lpstr>
      <vt:lpstr>Adopt High Performance Building Standards:  The REDi Rating System </vt:lpstr>
      <vt:lpstr>Incentivize Disaster Resilient Construction</vt:lpstr>
      <vt:lpstr>Incentivize Disaster Resilient Construction</vt:lpstr>
      <vt:lpstr>Incentivize Disaster Resilient Construction</vt:lpstr>
      <vt:lpstr> Build with Robust Materials</vt:lpstr>
      <vt:lpstr>Insulating Concrete Form System</vt:lpstr>
      <vt:lpstr>Insulating Concrete Form System</vt:lpstr>
      <vt:lpstr>Quantifying the Benefits of Resilient Construction</vt:lpstr>
      <vt:lpstr>Quantifying the Benefits of Resilient Construction</vt:lpstr>
      <vt:lpstr>A. Urban Land Institute (ULI)</vt:lpstr>
      <vt:lpstr>B. NRMCA Insurance Cost Study </vt:lpstr>
      <vt:lpstr>B. NRMCA Insurance Cost Study </vt:lpstr>
      <vt:lpstr>C. National Institute of Building Sciences (NIBS) </vt:lpstr>
      <vt:lpstr>C. National Institute of Building Sciences (NIBS) </vt:lpstr>
      <vt:lpstr>C. National Institute of Building Sciences (NIBS) </vt:lpstr>
      <vt:lpstr>D. MIT Break-Even Mitigation Percentage Tool </vt:lpstr>
      <vt:lpstr>D. MIT Break-Even Mitigation Percentage Tool </vt:lpstr>
      <vt:lpstr>Case Studies</vt:lpstr>
      <vt:lpstr>Case Study: Concrete Walls Provide  Fire Separations at Infill Site</vt:lpstr>
      <vt:lpstr>Case Study: Concrete Walls Provide  Fire Separations at Infill Site</vt:lpstr>
      <vt:lpstr>Case Study: Concrete Apartment Building Survives Blast and Fire</vt:lpstr>
      <vt:lpstr>Case Study: Concrete Apartment Building Survives Blast and Fire</vt:lpstr>
      <vt:lpstr>Case Study: Resilience to Tornadic Activity, South Warren Middle and High School, Bowling Green, KY</vt:lpstr>
      <vt:lpstr>Conclusion</vt:lpstr>
      <vt:lpstr>Questions?</vt:lpstr>
      <vt:lpstr>PowerPoint Presentation</vt:lpstr>
      <vt:lpstr>www.buildwithstrength.com/design-center</vt:lpstr>
      <vt:lpstr>Build With Strength: Concrete Design Center</vt:lpstr>
      <vt:lpstr>Build With Strength: Codes and Standards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Lionel Lemay</dc:creator>
  <cp:lastModifiedBy>Sunita Govind</cp:lastModifiedBy>
  <cp:revision>65</cp:revision>
  <cp:lastPrinted>2021-01-27T00:11:04Z</cp:lastPrinted>
  <dcterms:created xsi:type="dcterms:W3CDTF">2020-03-28T13:54:01Z</dcterms:created>
  <dcterms:modified xsi:type="dcterms:W3CDTF">2023-03-15T12:24:36Z</dcterms:modified>
</cp:coreProperties>
</file>