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1" r:id="rId5"/>
  </p:sldMasterIdLst>
  <p:notesMasterIdLst>
    <p:notesMasterId r:id="rId26"/>
  </p:notesMasterIdLst>
  <p:sldIdLst>
    <p:sldId id="328" r:id="rId6"/>
    <p:sldId id="2734" r:id="rId7"/>
    <p:sldId id="2737" r:id="rId8"/>
    <p:sldId id="2738" r:id="rId9"/>
    <p:sldId id="2739" r:id="rId10"/>
    <p:sldId id="2696" r:id="rId11"/>
    <p:sldId id="331" r:id="rId12"/>
    <p:sldId id="2723" r:id="rId13"/>
    <p:sldId id="2724" r:id="rId14"/>
    <p:sldId id="2725" r:id="rId15"/>
    <p:sldId id="2726" r:id="rId16"/>
    <p:sldId id="2727" r:id="rId17"/>
    <p:sldId id="2728" r:id="rId18"/>
    <p:sldId id="2729" r:id="rId19"/>
    <p:sldId id="2730" r:id="rId20"/>
    <p:sldId id="2731" r:id="rId21"/>
    <p:sldId id="2732" r:id="rId22"/>
    <p:sldId id="2733" r:id="rId23"/>
    <p:sldId id="455" r:id="rId24"/>
    <p:sldId id="45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BF83"/>
    <a:srgbClr val="494E5B"/>
    <a:srgbClr val="F8C4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5BAF20-0320-1212-B4DA-CF54BA48C31D}" v="1" dt="2022-12-29T19:50:29.899"/>
    <p1510:client id="{DA5F413C-8484-0F40-8375-AF12DBBC1EAE}" v="236" dt="2022-12-29T19:44:56.518"/>
    <p1510:client id="{DB76859A-2767-F0DA-2EAD-265818DB8D4B}" v="1" dt="2022-12-29T17:33:19.5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93"/>
    <p:restoredTop sz="94737"/>
  </p:normalViewPr>
  <p:slideViewPr>
    <p:cSldViewPr snapToGrid="0">
      <p:cViewPr varScale="1">
        <p:scale>
          <a:sx n="119" d="100"/>
          <a:sy n="119" d="100"/>
        </p:scale>
        <p:origin x="9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69859A-ED66-5345-95B8-D720CF9A2D66}" type="datetimeFigureOut">
              <a:rPr lang="en-US" smtClean="0"/>
              <a:t>2/12/24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A29B4-5568-F343-94B5-FA5F8A02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64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1D72D-0467-A948-9241-93E4FD8D34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910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8B5C4-AAAF-B94E-9CC1-178BB95196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840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8B5C4-AAAF-B94E-9CC1-178BB95196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660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8B5C4-AAAF-B94E-9CC1-178BB95196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0693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8B5C4-AAAF-B94E-9CC1-178BB95196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3281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8B5C4-AAAF-B94E-9CC1-178BB95196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3492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1D72D-0467-A948-9241-93E4FD8D34D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388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1D72D-0467-A948-9241-93E4FD8D34D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32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Morning Brew, </a:t>
            </a:r>
            <a:r>
              <a:rPr lang="en-US" err="1"/>
              <a:t>theSkimm</a:t>
            </a:r>
            <a:r>
              <a:rPr lang="en-US"/>
              <a:t>, </a:t>
            </a:r>
            <a:r>
              <a:rPr lang="en-US" err="1"/>
              <a:t>Snoozeletter</a:t>
            </a:r>
            <a:r>
              <a:rPr lang="en-US"/>
              <a:t>, Girls Night 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A29B4-5568-F343-94B5-FA5F8A029C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159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8B5C4-AAAF-B94E-9CC1-178BB95196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6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8B5C4-AAAF-B94E-9CC1-178BB95196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228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8B5C4-AAAF-B94E-9CC1-178BB95196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698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8B5C4-AAAF-B94E-9CC1-178BB95196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955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8B5C4-AAAF-B94E-9CC1-178BB95196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835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8B5C4-AAAF-B94E-9CC1-178BB95196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01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8B5C4-AAAF-B94E-9CC1-178BB95196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841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B78AB-E029-FC40-8F18-B1A87EE94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6AB708-6F02-9C41-9263-6F6DD6366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242FF-09BA-6846-9CD0-8561F86C3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26216-7268-0443-9DF6-013E9ADB13B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38B25-C5FE-F544-8A88-0D497505C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14F82-197D-754D-952B-6C43017B1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DC16-8AA3-0143-8756-999B4FD0A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64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AD044-C9CF-1245-9591-A82D1C150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81A9E1-4C17-4F46-B4AD-421C8C42E9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FFC5F-6E56-B247-8EA7-3BEFF6BDB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26216-7268-0443-9DF6-013E9ADB13B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07A06-5CED-0143-A81B-281692333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F9518-7F86-6644-84CA-F2EEC7E28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DC16-8AA3-0143-8756-999B4FD0A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006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05A1B6-6E43-8D43-8410-30E634D978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F7A861-6959-5E46-B51E-803EF2A8DF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BF269-12AD-3B4C-8B75-76DCC18AA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26216-7268-0443-9DF6-013E9ADB13B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F3AC2-6C5D-F946-AF67-38854F233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3EDD0-8C91-5849-8302-9036F71ED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DC16-8AA3-0143-8756-999B4FD0A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3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D39DF-DB69-0A43-A088-E813327EEE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F80A44-9638-8F46-B20B-458B717CFE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6A1C7-13E6-CF47-9C5D-8A2947B6E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E214B-012F-114C-8952-A58842DA501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041D8-20D3-7F4D-9941-304AB7D08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C3287-35A8-1D45-9C2B-83A96ED24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43D4-78A3-DD48-8291-E98791F57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34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B2826-5C66-4446-8604-EE561B773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E2688-ED28-C244-8A0B-EBC397C3F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FBAFD-C580-0249-A6AF-9A047E2F2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E214B-012F-114C-8952-A58842DA501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12B7B3-702D-EE4F-AD97-DC4E4B73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A97B5-6B7F-5042-9E72-8C904AF0D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43D4-78A3-DD48-8291-E98791F57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69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51501-F6C2-A94A-8F49-DE9B0511C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5AE5BD-9747-2341-B232-3F4DE65C6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9A69F-2818-AD4E-877A-0F46F8217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E214B-012F-114C-8952-A58842DA501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C9139-B4ED-F04C-9201-F2002DD4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CF92B-1946-D343-A379-9754CC4C8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43D4-78A3-DD48-8291-E98791F57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9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928AE-6361-9A4C-9FEA-FEADA092C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45F64-7683-AE4B-A00D-1AA3960DC5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869A9D-412B-B143-BA9E-E7B6EF5DBE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E926F5-01A2-D540-A898-B9788BB19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E214B-012F-114C-8952-A58842DA501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6C3E83-401F-814A-9BE6-B0BAB1567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B55589-81FA-6546-8C49-BAB739AE5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43D4-78A3-DD48-8291-E98791F57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98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90413-2229-7F4F-9C7E-98CAD030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4D651-6AD5-4B4D-B1F5-6BF5837A9A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261DD2-CF3C-0B44-B797-E69059BC30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B2BF44-1A79-7842-B358-888E0229A0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C76A44-5B15-B140-B3EF-AF44A3819E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F358CE-E3BF-3049-A13C-A20ACC8C7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E214B-012F-114C-8952-A58842DA501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039ED5-8FAA-1B4F-94C9-76CFEFD99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38F144-82B3-344B-AF2D-C9EE551AF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43D4-78A3-DD48-8291-E98791F57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903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65082-8AFE-A344-B5A4-DEFD129EB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2E53A0-7342-DF4E-8EFC-385AA83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E214B-012F-114C-8952-A58842DA501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198140-25B0-3E40-8639-67D2C6E9B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27B48F-FB32-8646-94EF-145C6C432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43D4-78A3-DD48-8291-E98791F57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687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0A6FC4-8477-AA45-AA71-5B624CAF9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E214B-012F-114C-8952-A58842DA501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10705D-ED60-D345-BB2B-F749A9426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7E40ED-9A58-2547-9EEE-86A6BC43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43D4-78A3-DD48-8291-E98791F57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35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307E8-031B-DD43-8E98-2176F319C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24D09-EAB6-D74B-9917-CC45BA639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D64E13-422C-CC40-BF9F-2F491D8D9D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CD73D6-56DF-FC42-A60B-6E5D338C8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E214B-012F-114C-8952-A58842DA501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622F65-5DEC-B94D-97A9-21629D2CB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8CF7C6-B117-014E-BAD2-663B5C910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43D4-78A3-DD48-8291-E98791F57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954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A1775-EF16-F14C-AF7D-F88A1A0C4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E6E4F-B87A-FA4C-AC0A-C59D9BE86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1CEE6-C03A-CD48-BD91-9596600D3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26216-7268-0443-9DF6-013E9ADB13B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E8B82-7B0F-1542-AC22-22EBE1866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52C90-49B2-634E-A614-4D8845410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DC16-8AA3-0143-8756-999B4FD0A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0544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9D28C-E0AE-4849-9CBC-53753327C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DE0801-A898-6244-AB5D-8A73585E86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AD5C49-815E-1A40-9B52-F7BB17B992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AD5B8A-8D66-6140-8BED-57C689658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E214B-012F-114C-8952-A58842DA501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F84189-91A7-2646-8B59-F7AEB6A56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08D199-64EF-324D-B3AD-7584AC176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43D4-78A3-DD48-8291-E98791F57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06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590C8-37D8-314C-9967-7DC856EAA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5CE0D2-1DFE-7048-9FFE-76D4DA1A20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CBFC4-F805-014A-98F3-2BA86A771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E214B-012F-114C-8952-A58842DA501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92273-5F29-BC4C-A4EC-5CFE14A42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D2303-4FC8-9347-9A48-47E44859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43D4-78A3-DD48-8291-E98791F57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70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90923F-86DE-EC41-9DB7-8899676F50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159ECB-2D31-6049-A58A-7FA62E04A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6FC52-49B2-BE4B-BE63-86F33DB59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E214B-012F-114C-8952-A58842DA501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C1BEC-44ED-D947-8281-0E07438B6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769F9-40EB-4644-89F2-370825B95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43D4-78A3-DD48-8291-E98791F57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69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CB0A6-3BC4-3F47-9760-37B8D3F19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38929-D116-224D-B756-FE1BAE58B5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9729C-1AC2-5E46-BDE7-08F3EF687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26216-7268-0443-9DF6-013E9ADB13B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D960A-A975-D24C-8306-610CA2260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60D09-D068-3A4F-B18D-16047C86D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DC16-8AA3-0143-8756-999B4FD0A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52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70F3C-E332-7144-AF89-1B27778A6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52A5A-7AE3-954F-B5D1-4BB3AC54E3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66B6B-4076-5643-BAAC-A537B1A37D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9848DB-1096-4648-A13A-24EE907BF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26216-7268-0443-9DF6-013E9ADB13B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6FD272-09F8-3844-B89E-714FE6BC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FF466E-018B-E749-912B-AFE25B10B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DC16-8AA3-0143-8756-999B4FD0A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23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0EF4F-528E-0C44-AD54-72667ECA5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1BCCF7-9B86-054A-A506-D735BB081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A6706-D521-3A4D-87D3-7E8C8B8E5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699A73-13EB-044A-B1D7-8973F617B5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BED2E9-9D73-F24B-981F-1CE3F4D840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EE5E57-5ADB-6144-B2E9-F06DBF7A3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26216-7268-0443-9DF6-013E9ADB13B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9EC47B-5FA3-1B46-9540-F1D955688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8376D0-34AF-6D41-A86A-21A2A2A27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DC16-8AA3-0143-8756-999B4FD0A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63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A3BE3-4994-7940-9EC5-EA3942163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3ACAF7-A34C-1849-92C9-C1AF22ABA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26216-7268-0443-9DF6-013E9ADB13B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855499-D475-0342-826A-9CA148E23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AC2B9C-0C95-1040-A360-DDCA158B2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DC16-8AA3-0143-8756-999B4FD0A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06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9A8D68-AD63-344C-9020-3E32A921C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26216-7268-0443-9DF6-013E9ADB13B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338FCD-FE46-B54C-AFD3-52A7CB1DE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75C50-5E40-B445-9E9D-A3A41FFC2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DC16-8AA3-0143-8756-999B4FD0A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787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A95C8-768A-8747-822A-BD9FE0801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A6908-6D41-C04E-8DC1-488F53974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66963-CD86-4944-9E04-0645EBC78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2D2EE3-47E2-554C-89B8-F2C0896DB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26216-7268-0443-9DF6-013E9ADB13B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C801F-585B-7746-BD94-65CEED00A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41C84A-5967-8447-AA3D-0643C4B55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DC16-8AA3-0143-8756-999B4FD0A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80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AE056-5BCD-FD48-B0B9-A4A42B833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6962F8-EC40-0C44-AF37-121BD45CF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548F82-970D-5141-90FC-8CD3629A12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469D2D-E4D2-6A4F-AA0C-AAFD2A350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26216-7268-0443-9DF6-013E9ADB13B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2DC74E-6E4C-5E45-B374-37FB90AD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1FCA15-5FCF-D840-9932-63B08F953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DC16-8AA3-0143-8756-999B4FD0A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20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7F79CC-00F5-CD47-BCDD-DA3860941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7E6FF8-EE2F-7A49-AD6B-3B94576A1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4497D6-991E-2C43-9B4D-1ABD6F3202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26216-7268-0443-9DF6-013E9ADB13B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03C79-67A9-8E40-8750-A581C9DE5A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52780A-02D5-0849-ABFC-0F500875E9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5DC16-8AA3-0143-8756-999B4FD0A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957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8A2645-AED5-3449-92A0-F6F765BF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7F33E-1D67-104E-B0D1-6111BD675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C017A-4AAF-A947-9DAB-8E65CA2396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E214B-012F-114C-8952-A58842DA501D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AE1B6-24F4-7A40-B26F-682F5F306D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A8F8F-774F-7144-A247-9CF78DAE6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843D4-78A3-DD48-8291-E98791F57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76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with many tall buildings&#10;&#10;Description automatically generated">
            <a:extLst>
              <a:ext uri="{FF2B5EF4-FFF2-40B4-BE49-F238E27FC236}">
                <a16:creationId xmlns:a16="http://schemas.microsoft.com/office/drawing/2014/main" id="{6644F5B6-1F56-FCAC-30DB-635022A0C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513" y="0"/>
            <a:ext cx="12238513" cy="687103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7B28760-ED30-3847-BE7B-CF2B4567E30D}"/>
              </a:ext>
            </a:extLst>
          </p:cNvPr>
          <p:cNvSpPr txBox="1">
            <a:spLocks/>
          </p:cNvSpPr>
          <p:nvPr/>
        </p:nvSpPr>
        <p:spPr>
          <a:xfrm>
            <a:off x="4920342" y="1497875"/>
            <a:ext cx="6599950" cy="30213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spc="-150" dirty="0">
                <a:solidFill>
                  <a:schemeClr val="bg1"/>
                </a:solidFill>
                <a:latin typeface="Trade Gothic LT Std Cn" pitchFamily="2" charset="0"/>
                <a:cs typeface="Trade Gothic Inline" panose="020F0502020204030204" pitchFamily="34" charset="0"/>
              </a:rPr>
              <a:t>The Insider’s Edge to Real Estate Investing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35240E5-5753-1B46-82EC-EA78B17BC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228" y="5609451"/>
            <a:ext cx="3296715" cy="76748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  <a:latin typeface="Futura PT Bold"/>
              </a:rPr>
              <a:t>James Nelson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  <a:defRPr/>
            </a:pPr>
            <a:r>
              <a:rPr lang="en-US" sz="1400" dirty="0">
                <a:solidFill>
                  <a:schemeClr val="bg1"/>
                </a:solidFill>
                <a:latin typeface="Futura PT Light"/>
              </a:rPr>
              <a:t>Principal and Head of Tri-State Investment Sales at Avison Young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  <a:defRPr/>
            </a:pPr>
            <a:r>
              <a:rPr lang="en-US" sz="1400" i="1" dirty="0">
                <a:solidFill>
                  <a:schemeClr val="bg1"/>
                </a:solidFill>
                <a:latin typeface="Futura PT Light"/>
              </a:rPr>
              <a:t>@</a:t>
            </a:r>
            <a:r>
              <a:rPr lang="en-US" sz="1400" i="1" dirty="0" err="1">
                <a:solidFill>
                  <a:schemeClr val="bg1"/>
                </a:solidFill>
                <a:latin typeface="Futura PT Light"/>
              </a:rPr>
              <a:t>jamesnelsonnyc</a:t>
            </a:r>
            <a:endParaRPr lang="en-US" sz="1400" i="1" dirty="0">
              <a:solidFill>
                <a:schemeClr val="bg1"/>
              </a:solidFill>
              <a:latin typeface="Futura PT Light"/>
            </a:endParaRPr>
          </a:p>
        </p:txBody>
      </p:sp>
      <p:pic>
        <p:nvPicPr>
          <p:cNvPr id="10" name="Picture 9" descr="A person in a suit and tie&#10;&#10;Description automatically generated">
            <a:extLst>
              <a:ext uri="{FF2B5EF4-FFF2-40B4-BE49-F238E27FC236}">
                <a16:creationId xmlns:a16="http://schemas.microsoft.com/office/drawing/2014/main" id="{769437DA-762B-2118-36DE-8AFC0305A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70232"/>
            <a:ext cx="457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67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A595D049-7D73-EB3D-1835-A3043BA543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89"/>
          <a:stretch/>
        </p:blipFill>
        <p:spPr>
          <a:xfrm>
            <a:off x="174014" y="795118"/>
            <a:ext cx="7772400" cy="5946955"/>
          </a:xfrm>
          <a:prstGeom prst="rect">
            <a:avLst/>
          </a:prstGeom>
        </p:spPr>
      </p:pic>
      <p:pic>
        <p:nvPicPr>
          <p:cNvPr id="2" name="Picture 1" descr="A line drawing of a shape&#10;&#10;Description automatically generated">
            <a:extLst>
              <a:ext uri="{FF2B5EF4-FFF2-40B4-BE49-F238E27FC236}">
                <a16:creationId xmlns:a16="http://schemas.microsoft.com/office/drawing/2014/main" id="{BCD8D48A-E143-8C25-F072-6ABB374D4D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54637" b="16639"/>
          <a:stretch/>
        </p:blipFill>
        <p:spPr>
          <a:xfrm>
            <a:off x="10707328" y="3723715"/>
            <a:ext cx="1484672" cy="3134285"/>
          </a:xfrm>
          <a:prstGeom prst="rect">
            <a:avLst/>
          </a:prstGeom>
        </p:spPr>
      </p:pic>
      <p:pic>
        <p:nvPicPr>
          <p:cNvPr id="7" name="Picture 6" descr="A white circle with brown dots&#10;&#10;Description automatically generated">
            <a:extLst>
              <a:ext uri="{FF2B5EF4-FFF2-40B4-BE49-F238E27FC236}">
                <a16:creationId xmlns:a16="http://schemas.microsoft.com/office/drawing/2014/main" id="{7EF20D13-9E4B-4DF9-E4DF-C9A2DAF950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4671" y="2939798"/>
            <a:ext cx="2184400" cy="2197100"/>
          </a:xfrm>
          <a:prstGeom prst="rect">
            <a:avLst/>
          </a:prstGeom>
        </p:spPr>
      </p:pic>
      <p:pic>
        <p:nvPicPr>
          <p:cNvPr id="3" name="Picture 2" descr="A logo with text on it&#10;&#10;Description automatically generated">
            <a:extLst>
              <a:ext uri="{FF2B5EF4-FFF2-40B4-BE49-F238E27FC236}">
                <a16:creationId xmlns:a16="http://schemas.microsoft.com/office/drawing/2014/main" id="{C4FFCC28-31EA-F3B7-7EAD-8B2094AFF2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926"/>
          <a:stretch/>
        </p:blipFill>
        <p:spPr>
          <a:xfrm>
            <a:off x="9353550" y="0"/>
            <a:ext cx="2838450" cy="1849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51D3FE-84DD-8FAD-BAF2-103D43325236}"/>
              </a:ext>
            </a:extLst>
          </p:cNvPr>
          <p:cNvSpPr txBox="1"/>
          <p:nvPr/>
        </p:nvSpPr>
        <p:spPr>
          <a:xfrm>
            <a:off x="2557913" y="2736502"/>
            <a:ext cx="91338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DON’T WAIT </a:t>
            </a:r>
            <a:r>
              <a:rPr lang="en-US" sz="28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for deals to come to you. </a:t>
            </a:r>
          </a:p>
          <a:p>
            <a:pPr algn="ctr"/>
            <a:r>
              <a:rPr lang="en-US" sz="28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LOOK</a:t>
            </a:r>
            <a:r>
              <a:rPr lang="en-US" sz="28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 for </a:t>
            </a:r>
            <a:r>
              <a:rPr lang="en-US" sz="28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OPPORTUNITIES</a:t>
            </a:r>
          </a:p>
          <a:p>
            <a:pPr algn="ctr"/>
            <a:r>
              <a:rPr lang="en-US" sz="28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in </a:t>
            </a:r>
            <a:r>
              <a:rPr lang="en-US" sz="28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UNLIKELY PLACES</a:t>
            </a:r>
            <a:r>
              <a:rPr lang="en-US" sz="28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.</a:t>
            </a:r>
            <a:endParaRPr lang="en-US" sz="2800" b="1" dirty="0">
              <a:solidFill>
                <a:srgbClr val="FFC000"/>
              </a:solidFill>
              <a:latin typeface="Futura" panose="020B0602020204020303" pitchFamily="34" charset="-79"/>
              <a:ea typeface="Lato Light" charset="0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15626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B2FAB0-A789-5300-A1A0-3BDE1EC3D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393" y="1907444"/>
            <a:ext cx="7074045" cy="4684548"/>
          </a:xfrm>
          <a:prstGeom prst="rect">
            <a:avLst/>
          </a:prstGeom>
        </p:spPr>
      </p:pic>
      <p:pic>
        <p:nvPicPr>
          <p:cNvPr id="5" name="Picture 4" descr="A line drawing of a shape&#10;&#10;Description automatically generated">
            <a:extLst>
              <a:ext uri="{FF2B5EF4-FFF2-40B4-BE49-F238E27FC236}">
                <a16:creationId xmlns:a16="http://schemas.microsoft.com/office/drawing/2014/main" id="{EB2F2387-DCF7-1C11-CF0A-0F56D36632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54637" b="16639"/>
          <a:stretch/>
        </p:blipFill>
        <p:spPr>
          <a:xfrm>
            <a:off x="10707328" y="3723715"/>
            <a:ext cx="1484672" cy="3134285"/>
          </a:xfrm>
          <a:prstGeom prst="rect">
            <a:avLst/>
          </a:prstGeom>
        </p:spPr>
      </p:pic>
      <p:pic>
        <p:nvPicPr>
          <p:cNvPr id="6" name="Picture 5" descr="A logo with text on it&#10;&#10;Description automatically generated">
            <a:extLst>
              <a:ext uri="{FF2B5EF4-FFF2-40B4-BE49-F238E27FC236}">
                <a16:creationId xmlns:a16="http://schemas.microsoft.com/office/drawing/2014/main" id="{A2A0C0B7-7EED-04E1-0552-2880B55CC7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926"/>
          <a:stretch/>
        </p:blipFill>
        <p:spPr>
          <a:xfrm>
            <a:off x="9353550" y="0"/>
            <a:ext cx="2838450" cy="1849898"/>
          </a:xfrm>
          <a:prstGeom prst="rect">
            <a:avLst/>
          </a:prstGeom>
        </p:spPr>
      </p:pic>
      <p:pic>
        <p:nvPicPr>
          <p:cNvPr id="7" name="Picture 6" descr="A white circle with brown dots&#10;&#10;Description automatically generated">
            <a:extLst>
              <a:ext uri="{FF2B5EF4-FFF2-40B4-BE49-F238E27FC236}">
                <a16:creationId xmlns:a16="http://schemas.microsoft.com/office/drawing/2014/main" id="{4FF087C0-B5B5-DE7D-C81A-BB68058DCB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954" y="40046"/>
            <a:ext cx="2184400" cy="2197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51D3FE-84DD-8FAD-BAF2-103D43325236}"/>
              </a:ext>
            </a:extLst>
          </p:cNvPr>
          <p:cNvSpPr txBox="1"/>
          <p:nvPr/>
        </p:nvSpPr>
        <p:spPr>
          <a:xfrm>
            <a:off x="889745" y="1028433"/>
            <a:ext cx="6527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FIND OUT </a:t>
            </a:r>
            <a:r>
              <a:rPr lang="en-US" sz="28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the seller’s motivation! </a:t>
            </a:r>
          </a:p>
          <a:p>
            <a:pPr algn="ctr"/>
            <a:endParaRPr lang="en-US" sz="2800" dirty="0">
              <a:latin typeface="Futura" panose="020B0602020204020303" pitchFamily="34" charset="-79"/>
              <a:ea typeface="Lato Light" charset="0"/>
              <a:cs typeface="Futura" panose="020B0602020204020303" pitchFamily="34" charset="-79"/>
            </a:endParaRPr>
          </a:p>
          <a:p>
            <a:pPr algn="ctr"/>
            <a:r>
              <a:rPr lang="en-US" sz="28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It is the </a:t>
            </a:r>
            <a:r>
              <a:rPr lang="en-US" sz="28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SINGLE MOST IMPORTANT QUESTION </a:t>
            </a:r>
            <a:r>
              <a:rPr lang="en-US" sz="28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to </a:t>
            </a:r>
            <a:r>
              <a:rPr lang="en-US" sz="28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DETERMINE</a:t>
            </a:r>
            <a:r>
              <a:rPr lang="en-US" sz="2800" b="1" dirty="0">
                <a:solidFill>
                  <a:schemeClr val="accent4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 </a:t>
            </a:r>
            <a:r>
              <a:rPr lang="en-US" sz="28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if you can get a </a:t>
            </a:r>
            <a:r>
              <a:rPr lang="en-US" sz="28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GREAT DEAL</a:t>
            </a:r>
          </a:p>
        </p:txBody>
      </p:sp>
    </p:spTree>
    <p:extLst>
      <p:ext uri="{BB962C8B-B14F-4D97-AF65-F5344CB8AC3E}">
        <p14:creationId xmlns:p14="http://schemas.microsoft.com/office/powerpoint/2010/main" val="62308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724869-FCD7-520A-4167-EDED68AE1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848" y="3610935"/>
            <a:ext cx="7313467" cy="3124578"/>
          </a:xfrm>
          <a:prstGeom prst="rect">
            <a:avLst/>
          </a:prstGeom>
        </p:spPr>
      </p:pic>
      <p:pic>
        <p:nvPicPr>
          <p:cNvPr id="2" name="Picture 1" descr="A line drawing of a shape&#10;&#10;Description automatically generated">
            <a:extLst>
              <a:ext uri="{FF2B5EF4-FFF2-40B4-BE49-F238E27FC236}">
                <a16:creationId xmlns:a16="http://schemas.microsoft.com/office/drawing/2014/main" id="{B40992CB-DCD5-4155-656E-A378D6B195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54637" b="16639"/>
          <a:stretch/>
        </p:blipFill>
        <p:spPr>
          <a:xfrm>
            <a:off x="10707328" y="3723715"/>
            <a:ext cx="1484672" cy="3134285"/>
          </a:xfrm>
          <a:prstGeom prst="rect">
            <a:avLst/>
          </a:prstGeom>
        </p:spPr>
      </p:pic>
      <p:pic>
        <p:nvPicPr>
          <p:cNvPr id="5" name="Picture 4" descr="A logo with text on it&#10;&#10;Description automatically generated">
            <a:extLst>
              <a:ext uri="{FF2B5EF4-FFF2-40B4-BE49-F238E27FC236}">
                <a16:creationId xmlns:a16="http://schemas.microsoft.com/office/drawing/2014/main" id="{8FBB8F99-2F8A-AD60-1983-A65C5311D0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926"/>
          <a:stretch/>
        </p:blipFill>
        <p:spPr>
          <a:xfrm>
            <a:off x="9353550" y="0"/>
            <a:ext cx="2838450" cy="1849898"/>
          </a:xfrm>
          <a:prstGeom prst="rect">
            <a:avLst/>
          </a:prstGeom>
        </p:spPr>
      </p:pic>
      <p:pic>
        <p:nvPicPr>
          <p:cNvPr id="7" name="Picture 6" descr="A white circle with brown dots&#10;&#10;Description automatically generated">
            <a:extLst>
              <a:ext uri="{FF2B5EF4-FFF2-40B4-BE49-F238E27FC236}">
                <a16:creationId xmlns:a16="http://schemas.microsoft.com/office/drawing/2014/main" id="{8B39D2A2-CDD6-08D4-FFD4-35419F6F3A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91" y="1780355"/>
            <a:ext cx="2184400" cy="2197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51D3FE-84DD-8FAD-BAF2-103D43325236}"/>
              </a:ext>
            </a:extLst>
          </p:cNvPr>
          <p:cNvSpPr txBox="1"/>
          <p:nvPr/>
        </p:nvSpPr>
        <p:spPr>
          <a:xfrm>
            <a:off x="911081" y="1431184"/>
            <a:ext cx="103825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The </a:t>
            </a:r>
            <a:r>
              <a:rPr lang="en-US" sz="28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ONLY THING </a:t>
            </a:r>
            <a:r>
              <a:rPr lang="en-US" sz="28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you </a:t>
            </a:r>
            <a:r>
              <a:rPr lang="en-US" sz="28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CAN’T CHANGE</a:t>
            </a:r>
            <a:r>
              <a:rPr lang="en-US" sz="2800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 </a:t>
            </a:r>
            <a:r>
              <a:rPr lang="en-US" sz="28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about </a:t>
            </a:r>
          </a:p>
          <a:p>
            <a:pPr algn="ctr"/>
            <a:r>
              <a:rPr lang="en-US" sz="28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an investment is what you </a:t>
            </a:r>
            <a:r>
              <a:rPr lang="en-US" sz="28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PAID FOR</a:t>
            </a:r>
            <a:r>
              <a:rPr lang="en-US" sz="2800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 </a:t>
            </a:r>
            <a:r>
              <a:rPr lang="en-US" sz="28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it. </a:t>
            </a:r>
          </a:p>
          <a:p>
            <a:pPr algn="ctr"/>
            <a:endParaRPr lang="en-US" sz="2800" dirty="0">
              <a:latin typeface="Futura" panose="020B0602020204020303" pitchFamily="34" charset="-79"/>
              <a:ea typeface="Lato Light" charset="0"/>
              <a:cs typeface="Futura" panose="020B0602020204020303" pitchFamily="34" charset="-79"/>
            </a:endParaRPr>
          </a:p>
          <a:p>
            <a:pPr algn="ctr"/>
            <a:r>
              <a:rPr lang="en-US" sz="28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Look at </a:t>
            </a:r>
            <a:r>
              <a:rPr lang="en-US" sz="28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DOZENS</a:t>
            </a:r>
            <a:r>
              <a:rPr lang="en-US" sz="28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, if not </a:t>
            </a:r>
            <a:r>
              <a:rPr lang="en-US" sz="28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HUNDREDS</a:t>
            </a:r>
            <a:r>
              <a:rPr lang="en-US" sz="28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, of </a:t>
            </a:r>
            <a:r>
              <a:rPr lang="en-US" sz="28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OPPORTUNITIES</a:t>
            </a:r>
            <a:r>
              <a:rPr lang="en-US" sz="28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99733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3D1156B9-294F-58DD-BC7C-FD6E26F806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1"/>
          <a:stretch/>
        </p:blipFill>
        <p:spPr>
          <a:xfrm>
            <a:off x="0" y="1168475"/>
            <a:ext cx="6898042" cy="5398168"/>
          </a:xfrm>
          <a:prstGeom prst="rect">
            <a:avLst/>
          </a:prstGeom>
        </p:spPr>
      </p:pic>
      <p:pic>
        <p:nvPicPr>
          <p:cNvPr id="2" name="Picture 1" descr="A line drawing of a shape&#10;&#10;Description automatically generated">
            <a:extLst>
              <a:ext uri="{FF2B5EF4-FFF2-40B4-BE49-F238E27FC236}">
                <a16:creationId xmlns:a16="http://schemas.microsoft.com/office/drawing/2014/main" id="{3FC0C449-F4F5-F1C1-F28C-96213BF63A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54637" b="16639"/>
          <a:stretch/>
        </p:blipFill>
        <p:spPr>
          <a:xfrm>
            <a:off x="10707328" y="3723715"/>
            <a:ext cx="1484672" cy="3134285"/>
          </a:xfrm>
          <a:prstGeom prst="rect">
            <a:avLst/>
          </a:prstGeom>
        </p:spPr>
      </p:pic>
      <p:pic>
        <p:nvPicPr>
          <p:cNvPr id="3" name="Picture 2" descr="A logo with text on it&#10;&#10;Description automatically generated">
            <a:extLst>
              <a:ext uri="{FF2B5EF4-FFF2-40B4-BE49-F238E27FC236}">
                <a16:creationId xmlns:a16="http://schemas.microsoft.com/office/drawing/2014/main" id="{0CFEAB04-ECB6-3633-A637-E013EDE2C7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926"/>
          <a:stretch/>
        </p:blipFill>
        <p:spPr>
          <a:xfrm>
            <a:off x="9353550" y="0"/>
            <a:ext cx="2838450" cy="1849898"/>
          </a:xfrm>
          <a:prstGeom prst="rect">
            <a:avLst/>
          </a:prstGeom>
        </p:spPr>
      </p:pic>
      <p:pic>
        <p:nvPicPr>
          <p:cNvPr id="7" name="Picture 6" descr="A white circle with brown dots&#10;&#10;Description automatically generated">
            <a:extLst>
              <a:ext uri="{FF2B5EF4-FFF2-40B4-BE49-F238E27FC236}">
                <a16:creationId xmlns:a16="http://schemas.microsoft.com/office/drawing/2014/main" id="{F4D2AB31-6B7E-49F3-130C-28438FD88F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0192" y="1419984"/>
            <a:ext cx="2184400" cy="2197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51D3FE-84DD-8FAD-BAF2-103D43325236}"/>
              </a:ext>
            </a:extLst>
          </p:cNvPr>
          <p:cNvSpPr txBox="1"/>
          <p:nvPr/>
        </p:nvSpPr>
        <p:spPr>
          <a:xfrm>
            <a:off x="4455969" y="2446191"/>
            <a:ext cx="74837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Pick a </a:t>
            </a:r>
            <a:r>
              <a:rPr lang="en-US" sz="28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TRUSTWORTHY</a:t>
            </a:r>
            <a:r>
              <a:rPr lang="en-US" sz="2800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 </a:t>
            </a:r>
            <a:r>
              <a:rPr lang="en-US" sz="28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PARTNER</a:t>
            </a:r>
          </a:p>
          <a:p>
            <a:pPr algn="ctr"/>
            <a:r>
              <a:rPr lang="en-US" sz="28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who has a </a:t>
            </a:r>
            <a:r>
              <a:rPr lang="en-US" sz="28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STRONG TRACK</a:t>
            </a:r>
          </a:p>
          <a:p>
            <a:pPr algn="ctr"/>
            <a:r>
              <a:rPr lang="en-US" sz="28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RECORD </a:t>
            </a:r>
            <a:r>
              <a:rPr lang="en-US" sz="28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with great investor</a:t>
            </a:r>
          </a:p>
          <a:p>
            <a:pPr algn="ctr"/>
            <a:r>
              <a:rPr lang="en-US" sz="28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and lender </a:t>
            </a:r>
            <a:r>
              <a:rPr lang="en-US" sz="28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RELATIONSHIP</a:t>
            </a:r>
            <a:r>
              <a:rPr lang="en-US" sz="2800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92657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group of people&#10;&#10;Description automatically generated with low confidence">
            <a:extLst>
              <a:ext uri="{FF2B5EF4-FFF2-40B4-BE49-F238E27FC236}">
                <a16:creationId xmlns:a16="http://schemas.microsoft.com/office/drawing/2014/main" id="{07133A91-075E-27BC-44B1-282B616AC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9159"/>
            <a:ext cx="7108723" cy="5257193"/>
          </a:xfrm>
          <a:prstGeom prst="rect">
            <a:avLst/>
          </a:prstGeom>
        </p:spPr>
      </p:pic>
      <p:pic>
        <p:nvPicPr>
          <p:cNvPr id="2" name="Picture 1" descr="A line drawing of a shape&#10;&#10;Description automatically generated">
            <a:extLst>
              <a:ext uri="{FF2B5EF4-FFF2-40B4-BE49-F238E27FC236}">
                <a16:creationId xmlns:a16="http://schemas.microsoft.com/office/drawing/2014/main" id="{36043C48-B2A4-C6EE-A539-5FE5315F58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54637" b="16639"/>
          <a:stretch/>
        </p:blipFill>
        <p:spPr>
          <a:xfrm>
            <a:off x="10707328" y="3723715"/>
            <a:ext cx="1484672" cy="3134285"/>
          </a:xfrm>
          <a:prstGeom prst="rect">
            <a:avLst/>
          </a:prstGeom>
        </p:spPr>
      </p:pic>
      <p:pic>
        <p:nvPicPr>
          <p:cNvPr id="6" name="Picture 5" descr="A logo with text on it&#10;&#10;Description automatically generated">
            <a:extLst>
              <a:ext uri="{FF2B5EF4-FFF2-40B4-BE49-F238E27FC236}">
                <a16:creationId xmlns:a16="http://schemas.microsoft.com/office/drawing/2014/main" id="{149598D7-C18A-512E-9849-9BDE1F0526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926"/>
          <a:stretch/>
        </p:blipFill>
        <p:spPr>
          <a:xfrm>
            <a:off x="9353550" y="0"/>
            <a:ext cx="2838450" cy="1849898"/>
          </a:xfrm>
          <a:prstGeom prst="rect">
            <a:avLst/>
          </a:prstGeom>
        </p:spPr>
      </p:pic>
      <p:pic>
        <p:nvPicPr>
          <p:cNvPr id="7" name="Picture 6" descr="A white circle with brown dots&#10;&#10;Description automatically generated">
            <a:extLst>
              <a:ext uri="{FF2B5EF4-FFF2-40B4-BE49-F238E27FC236}">
                <a16:creationId xmlns:a16="http://schemas.microsoft.com/office/drawing/2014/main" id="{A1A2BC86-3075-2326-649E-610917DC02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5501" y="2087054"/>
            <a:ext cx="2184400" cy="2197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51D3FE-84DD-8FAD-BAF2-103D43325236}"/>
              </a:ext>
            </a:extLst>
          </p:cNvPr>
          <p:cNvSpPr txBox="1"/>
          <p:nvPr/>
        </p:nvSpPr>
        <p:spPr>
          <a:xfrm>
            <a:off x="6625242" y="2887778"/>
            <a:ext cx="48591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Your </a:t>
            </a:r>
            <a:r>
              <a:rPr lang="en-US" sz="28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BUSINESS PLAN </a:t>
            </a:r>
            <a:r>
              <a:rPr lang="en-US" sz="28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is the </a:t>
            </a:r>
            <a:r>
              <a:rPr lang="en-US" sz="28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KEY</a:t>
            </a:r>
            <a:r>
              <a:rPr lang="en-US" sz="2800" b="1" dirty="0">
                <a:solidFill>
                  <a:srgbClr val="FFC000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 </a:t>
            </a:r>
            <a:r>
              <a:rPr lang="en-US" sz="28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to your</a:t>
            </a:r>
            <a:r>
              <a:rPr lang="en-US" sz="2800" b="1" dirty="0">
                <a:solidFill>
                  <a:srgbClr val="FFC000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 </a:t>
            </a:r>
            <a:r>
              <a:rPr lang="en-US" sz="28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SUCCESS</a:t>
            </a:r>
            <a:endParaRPr lang="en-US" sz="2800" dirty="0">
              <a:solidFill>
                <a:srgbClr val="D9BF83"/>
              </a:solidFill>
              <a:latin typeface="Futura" panose="020B0602020204020303" pitchFamily="34" charset="-79"/>
              <a:ea typeface="Lato Light" charset="0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30639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ine drawing of a shape&#10;&#10;Description automatically generated">
            <a:extLst>
              <a:ext uri="{FF2B5EF4-FFF2-40B4-BE49-F238E27FC236}">
                <a16:creationId xmlns:a16="http://schemas.microsoft.com/office/drawing/2014/main" id="{EB63B8FE-DA80-46A1-CADB-C9B555EE68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54637" b="16639"/>
          <a:stretch/>
        </p:blipFill>
        <p:spPr>
          <a:xfrm>
            <a:off x="10707328" y="3723715"/>
            <a:ext cx="1484672" cy="31342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44A3AF-066A-35F7-D6DF-BB1D9E0F0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9331" y="2081026"/>
            <a:ext cx="5073444" cy="3986277"/>
          </a:xfrm>
          <a:prstGeom prst="rect">
            <a:avLst/>
          </a:prstGeom>
        </p:spPr>
      </p:pic>
      <p:pic>
        <p:nvPicPr>
          <p:cNvPr id="6" name="Picture 5" descr="A logo with text on it&#10;&#10;Description automatically generated">
            <a:extLst>
              <a:ext uri="{FF2B5EF4-FFF2-40B4-BE49-F238E27FC236}">
                <a16:creationId xmlns:a16="http://schemas.microsoft.com/office/drawing/2014/main" id="{7836A6B2-01B8-D4DE-DC8D-A0B4E10F84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926"/>
          <a:stretch/>
        </p:blipFill>
        <p:spPr>
          <a:xfrm>
            <a:off x="9353550" y="0"/>
            <a:ext cx="2838450" cy="1849898"/>
          </a:xfrm>
          <a:prstGeom prst="rect">
            <a:avLst/>
          </a:prstGeom>
        </p:spPr>
      </p:pic>
      <p:pic>
        <p:nvPicPr>
          <p:cNvPr id="7" name="Picture 6" descr="A white circle with brown dots&#10;&#10;Description automatically generated">
            <a:extLst>
              <a:ext uri="{FF2B5EF4-FFF2-40B4-BE49-F238E27FC236}">
                <a16:creationId xmlns:a16="http://schemas.microsoft.com/office/drawing/2014/main" id="{6A96CED2-9577-55A3-18A1-897D45AB70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004" y="1231900"/>
            <a:ext cx="2184400" cy="2197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51D3FE-84DD-8FAD-BAF2-103D43325236}"/>
              </a:ext>
            </a:extLst>
          </p:cNvPr>
          <p:cNvSpPr txBox="1"/>
          <p:nvPr/>
        </p:nvSpPr>
        <p:spPr>
          <a:xfrm>
            <a:off x="352926" y="2081026"/>
            <a:ext cx="61601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You’re ultimately </a:t>
            </a:r>
            <a:r>
              <a:rPr lang="en-US" sz="28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RESPONSIBLE</a:t>
            </a:r>
            <a:r>
              <a:rPr lang="en-US" sz="28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 </a:t>
            </a:r>
          </a:p>
          <a:p>
            <a:pPr algn="ctr"/>
            <a:r>
              <a:rPr lang="en-US" sz="28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for </a:t>
            </a:r>
            <a:r>
              <a:rPr lang="en-US" sz="28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DILIGENCING</a:t>
            </a:r>
            <a:r>
              <a:rPr lang="en-US" sz="28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 the deal.</a:t>
            </a:r>
          </a:p>
          <a:p>
            <a:pPr algn="ctr"/>
            <a:endParaRPr lang="en-US" sz="2800" dirty="0">
              <a:latin typeface="Futura" panose="020B0602020204020303" pitchFamily="34" charset="-79"/>
              <a:ea typeface="Lato Light" charset="0"/>
              <a:cs typeface="Futura" panose="020B0602020204020303" pitchFamily="34" charset="-79"/>
            </a:endParaRPr>
          </a:p>
          <a:p>
            <a:pPr algn="ctr"/>
            <a:r>
              <a:rPr lang="en-US" sz="28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This will </a:t>
            </a:r>
            <a:r>
              <a:rPr lang="en-US" sz="28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SAVE YOU</a:t>
            </a:r>
            <a:r>
              <a:rPr lang="en-US" sz="2800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 </a:t>
            </a:r>
          </a:p>
          <a:p>
            <a:pPr algn="ctr"/>
            <a:r>
              <a:rPr lang="en-US" sz="28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headaches—and lost returns—</a:t>
            </a:r>
            <a:r>
              <a:rPr lang="en-US" sz="28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LATER</a:t>
            </a:r>
            <a:r>
              <a:rPr lang="en-US" sz="28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. </a:t>
            </a:r>
            <a:endParaRPr lang="en-US" sz="2800" b="1" dirty="0">
              <a:solidFill>
                <a:srgbClr val="FFC000"/>
              </a:solidFill>
              <a:latin typeface="Futura" panose="020B0602020204020303" pitchFamily="34" charset="-79"/>
              <a:ea typeface="Lato Light" charset="0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98077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6998DB-29CE-D891-B585-168EF6F19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585" y="3429000"/>
            <a:ext cx="3900830" cy="3064566"/>
          </a:xfrm>
          <a:prstGeom prst="rect">
            <a:avLst/>
          </a:prstGeom>
        </p:spPr>
      </p:pic>
      <p:pic>
        <p:nvPicPr>
          <p:cNvPr id="2" name="Picture 1" descr="A line drawing of a shape&#10;&#10;Description automatically generated">
            <a:extLst>
              <a:ext uri="{FF2B5EF4-FFF2-40B4-BE49-F238E27FC236}">
                <a16:creationId xmlns:a16="http://schemas.microsoft.com/office/drawing/2014/main" id="{D5A10AF8-C796-4B6A-7BDF-402F147F3E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54637" b="16639"/>
          <a:stretch/>
        </p:blipFill>
        <p:spPr>
          <a:xfrm>
            <a:off x="10707328" y="3723715"/>
            <a:ext cx="1484672" cy="3134285"/>
          </a:xfrm>
          <a:prstGeom prst="rect">
            <a:avLst/>
          </a:prstGeom>
        </p:spPr>
      </p:pic>
      <p:pic>
        <p:nvPicPr>
          <p:cNvPr id="5" name="Picture 4" descr="A logo with text on it&#10;&#10;Description automatically generated">
            <a:extLst>
              <a:ext uri="{FF2B5EF4-FFF2-40B4-BE49-F238E27FC236}">
                <a16:creationId xmlns:a16="http://schemas.microsoft.com/office/drawing/2014/main" id="{5214D686-69EC-632F-8037-86154CDCB8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926"/>
          <a:stretch/>
        </p:blipFill>
        <p:spPr>
          <a:xfrm>
            <a:off x="9353550" y="0"/>
            <a:ext cx="2838450" cy="1849898"/>
          </a:xfrm>
          <a:prstGeom prst="rect">
            <a:avLst/>
          </a:prstGeom>
        </p:spPr>
      </p:pic>
      <p:pic>
        <p:nvPicPr>
          <p:cNvPr id="6" name="Picture 5" descr="A white circle with brown dots&#10;&#10;Description automatically generated">
            <a:extLst>
              <a:ext uri="{FF2B5EF4-FFF2-40B4-BE49-F238E27FC236}">
                <a16:creationId xmlns:a16="http://schemas.microsoft.com/office/drawing/2014/main" id="{783297F6-731C-F625-3BEC-C2B221A1C4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1185" y="1231900"/>
            <a:ext cx="2184400" cy="2197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51D3FE-84DD-8FAD-BAF2-103D43325236}"/>
              </a:ext>
            </a:extLst>
          </p:cNvPr>
          <p:cNvSpPr txBox="1"/>
          <p:nvPr/>
        </p:nvSpPr>
        <p:spPr>
          <a:xfrm>
            <a:off x="2037338" y="2049988"/>
            <a:ext cx="8117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DON’T</a:t>
            </a:r>
            <a:r>
              <a:rPr lang="en-US" sz="3000" b="1" dirty="0">
                <a:solidFill>
                  <a:srgbClr val="FFC000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 </a:t>
            </a:r>
            <a:r>
              <a:rPr lang="en-US" sz="30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shy away </a:t>
            </a:r>
            <a:r>
              <a:rPr lang="en-US" sz="30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RAISING CAPITAL</a:t>
            </a:r>
            <a:r>
              <a:rPr lang="en-US" sz="3000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, </a:t>
            </a:r>
            <a:r>
              <a:rPr lang="en-US" sz="30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especially from</a:t>
            </a:r>
            <a:r>
              <a:rPr lang="en-US" sz="3000" b="1" dirty="0">
                <a:solidFill>
                  <a:srgbClr val="FFC000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 </a:t>
            </a:r>
            <a:r>
              <a:rPr lang="en-US" sz="30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FAMILY &amp; FRIENDS</a:t>
            </a:r>
            <a:r>
              <a:rPr lang="en-US" sz="30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.</a:t>
            </a:r>
            <a:endParaRPr lang="en-US" sz="3000" b="1" dirty="0">
              <a:solidFill>
                <a:srgbClr val="FFC000"/>
              </a:solidFill>
              <a:latin typeface="Futura" panose="020B0602020204020303" pitchFamily="34" charset="-79"/>
              <a:ea typeface="Lato Light" charset="0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17410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901C63-D2DF-F959-D25B-C78C2C3A5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240" y="3131298"/>
            <a:ext cx="6709515" cy="3113083"/>
          </a:xfrm>
          <a:prstGeom prst="rect">
            <a:avLst/>
          </a:prstGeom>
        </p:spPr>
      </p:pic>
      <p:pic>
        <p:nvPicPr>
          <p:cNvPr id="3" name="Picture 2" descr="A line drawing of a shape&#10;&#10;Description automatically generated">
            <a:extLst>
              <a:ext uri="{FF2B5EF4-FFF2-40B4-BE49-F238E27FC236}">
                <a16:creationId xmlns:a16="http://schemas.microsoft.com/office/drawing/2014/main" id="{34442868-DD00-7194-4206-4970AFC751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54637" b="16639"/>
          <a:stretch/>
        </p:blipFill>
        <p:spPr>
          <a:xfrm>
            <a:off x="10707328" y="3723715"/>
            <a:ext cx="1484672" cy="3134285"/>
          </a:xfrm>
          <a:prstGeom prst="rect">
            <a:avLst/>
          </a:prstGeom>
        </p:spPr>
      </p:pic>
      <p:pic>
        <p:nvPicPr>
          <p:cNvPr id="5" name="Picture 4" descr="A logo with text on it&#10;&#10;Description automatically generated">
            <a:extLst>
              <a:ext uri="{FF2B5EF4-FFF2-40B4-BE49-F238E27FC236}">
                <a16:creationId xmlns:a16="http://schemas.microsoft.com/office/drawing/2014/main" id="{D43F3118-1214-CB17-AD24-7145DF2D5C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926"/>
          <a:stretch/>
        </p:blipFill>
        <p:spPr>
          <a:xfrm>
            <a:off x="9353550" y="0"/>
            <a:ext cx="2838450" cy="1849898"/>
          </a:xfrm>
          <a:prstGeom prst="rect">
            <a:avLst/>
          </a:prstGeom>
        </p:spPr>
      </p:pic>
      <p:pic>
        <p:nvPicPr>
          <p:cNvPr id="7" name="Picture 6" descr="A white circle with brown dots&#10;&#10;Description automatically generated">
            <a:extLst>
              <a:ext uri="{FF2B5EF4-FFF2-40B4-BE49-F238E27FC236}">
                <a16:creationId xmlns:a16="http://schemas.microsoft.com/office/drawing/2014/main" id="{75DBF5C4-8CB2-31C3-798D-92F7D82A0A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18" y="884216"/>
            <a:ext cx="2184400" cy="2197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51D3FE-84DD-8FAD-BAF2-103D43325236}"/>
              </a:ext>
            </a:extLst>
          </p:cNvPr>
          <p:cNvSpPr txBox="1"/>
          <p:nvPr/>
        </p:nvSpPr>
        <p:spPr>
          <a:xfrm>
            <a:off x="343014" y="1982766"/>
            <a:ext cx="115059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KNOW</a:t>
            </a:r>
            <a:r>
              <a:rPr lang="en-US" sz="30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 the </a:t>
            </a:r>
            <a:r>
              <a:rPr lang="en-US" sz="30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COMPETITION</a:t>
            </a:r>
            <a:r>
              <a:rPr lang="en-US" sz="3000" b="1" dirty="0">
                <a:solidFill>
                  <a:srgbClr val="FFC000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 </a:t>
            </a:r>
            <a:r>
              <a:rPr lang="en-US" sz="30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when you </a:t>
            </a:r>
            <a:r>
              <a:rPr lang="en-US" sz="30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LOOK</a:t>
            </a:r>
            <a:r>
              <a:rPr lang="en-US" sz="3000" b="1" dirty="0">
                <a:solidFill>
                  <a:srgbClr val="FFC000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 </a:t>
            </a:r>
            <a:r>
              <a:rPr lang="en-US" sz="30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to</a:t>
            </a:r>
            <a:r>
              <a:rPr lang="en-US" sz="3000" b="1" dirty="0">
                <a:solidFill>
                  <a:srgbClr val="FFC000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 </a:t>
            </a:r>
            <a:r>
              <a:rPr lang="en-US" sz="30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RENOVATE. </a:t>
            </a:r>
          </a:p>
          <a:p>
            <a:pPr algn="ctr"/>
            <a:r>
              <a:rPr lang="en-US" sz="30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Don’t over improve, but stay </a:t>
            </a:r>
            <a:r>
              <a:rPr lang="en-US" sz="30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AHEAD OF DEMAND</a:t>
            </a:r>
          </a:p>
        </p:txBody>
      </p:sp>
    </p:spTree>
    <p:extLst>
      <p:ext uri="{BB962C8B-B14F-4D97-AF65-F5344CB8AC3E}">
        <p14:creationId xmlns:p14="http://schemas.microsoft.com/office/powerpoint/2010/main" val="2602143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55DD7B-21B4-C1EE-05D5-F15B3E34C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700" y="3794087"/>
            <a:ext cx="5128599" cy="2624920"/>
          </a:xfrm>
          <a:prstGeom prst="rect">
            <a:avLst/>
          </a:prstGeom>
        </p:spPr>
      </p:pic>
      <p:pic>
        <p:nvPicPr>
          <p:cNvPr id="2" name="Picture 1" descr="A line drawing of a shape&#10;&#10;Description automatically generated">
            <a:extLst>
              <a:ext uri="{FF2B5EF4-FFF2-40B4-BE49-F238E27FC236}">
                <a16:creationId xmlns:a16="http://schemas.microsoft.com/office/drawing/2014/main" id="{AC2DB710-8E94-0DF9-B7D4-E7DE04597E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54637" b="16639"/>
          <a:stretch/>
        </p:blipFill>
        <p:spPr>
          <a:xfrm>
            <a:off x="10707328" y="3723715"/>
            <a:ext cx="1484672" cy="3134285"/>
          </a:xfrm>
          <a:prstGeom prst="rect">
            <a:avLst/>
          </a:prstGeom>
        </p:spPr>
      </p:pic>
      <p:pic>
        <p:nvPicPr>
          <p:cNvPr id="5" name="Picture 4" descr="A logo with text on it&#10;&#10;Description automatically generated">
            <a:extLst>
              <a:ext uri="{FF2B5EF4-FFF2-40B4-BE49-F238E27FC236}">
                <a16:creationId xmlns:a16="http://schemas.microsoft.com/office/drawing/2014/main" id="{488D2E09-FF2B-2CB9-6E34-EA0C7B4E6D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926" b="18376"/>
          <a:stretch/>
        </p:blipFill>
        <p:spPr>
          <a:xfrm>
            <a:off x="9353550" y="0"/>
            <a:ext cx="2838450" cy="1484671"/>
          </a:xfrm>
          <a:prstGeom prst="rect">
            <a:avLst/>
          </a:prstGeom>
        </p:spPr>
      </p:pic>
      <p:pic>
        <p:nvPicPr>
          <p:cNvPr id="7" name="Picture 6" descr="A white circle with brown dots&#10;&#10;Description automatically generated">
            <a:extLst>
              <a:ext uri="{FF2B5EF4-FFF2-40B4-BE49-F238E27FC236}">
                <a16:creationId xmlns:a16="http://schemas.microsoft.com/office/drawing/2014/main" id="{3BE0B1F9-7FD0-33FE-49FD-10097D9DF1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7300" y="603907"/>
            <a:ext cx="2184400" cy="2197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51D3FE-84DD-8FAD-BAF2-103D43325236}"/>
              </a:ext>
            </a:extLst>
          </p:cNvPr>
          <p:cNvSpPr txBox="1"/>
          <p:nvPr/>
        </p:nvSpPr>
        <p:spPr>
          <a:xfrm>
            <a:off x="1992161" y="1477379"/>
            <a:ext cx="82076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REPUTATION</a:t>
            </a:r>
            <a:r>
              <a:rPr lang="en-US" sz="30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---and </a:t>
            </a:r>
            <a:r>
              <a:rPr lang="en-US" sz="30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BEING SURROUNDED </a:t>
            </a:r>
            <a:r>
              <a:rPr lang="en-US" sz="30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by</a:t>
            </a:r>
            <a:r>
              <a:rPr lang="en-US" sz="3000" b="1" dirty="0">
                <a:solidFill>
                  <a:srgbClr val="FFC000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 </a:t>
            </a:r>
            <a:r>
              <a:rPr lang="en-US" sz="30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CREDIBLE PEOPLE</a:t>
            </a:r>
            <a:r>
              <a:rPr lang="en-US" sz="30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---is </a:t>
            </a:r>
            <a:r>
              <a:rPr lang="en-US" sz="30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EVERYTHING</a:t>
            </a:r>
            <a:r>
              <a:rPr lang="en-US" sz="30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.</a:t>
            </a:r>
            <a:r>
              <a:rPr lang="en-US" sz="3000" b="1" dirty="0">
                <a:solidFill>
                  <a:srgbClr val="FFC000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 </a:t>
            </a:r>
          </a:p>
          <a:p>
            <a:pPr algn="ctr"/>
            <a:endParaRPr lang="en-US" sz="3000" b="1" dirty="0">
              <a:solidFill>
                <a:srgbClr val="FFC000"/>
              </a:solidFill>
              <a:latin typeface="Futura" panose="020B0602020204020303" pitchFamily="34" charset="-79"/>
              <a:ea typeface="Lato Light" charset="0"/>
              <a:cs typeface="Futura" panose="020B0602020204020303" pitchFamily="34" charset="-79"/>
            </a:endParaRPr>
          </a:p>
          <a:p>
            <a:pPr algn="ctr"/>
            <a:r>
              <a:rPr lang="en-US" sz="30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Always do the </a:t>
            </a:r>
            <a:r>
              <a:rPr lang="en-US" sz="30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RIGHT THING</a:t>
            </a:r>
            <a:r>
              <a:rPr lang="en-US" sz="30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.</a:t>
            </a:r>
            <a:endParaRPr lang="en-US" sz="3000" b="1" dirty="0">
              <a:solidFill>
                <a:srgbClr val="FFC000"/>
              </a:solidFill>
              <a:latin typeface="Futura" panose="020B0602020204020303" pitchFamily="34" charset="-79"/>
              <a:ea typeface="Lato Light" charset="0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39632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circle with brown dots&#10;&#10;Description automatically generated">
            <a:extLst>
              <a:ext uri="{FF2B5EF4-FFF2-40B4-BE49-F238E27FC236}">
                <a16:creationId xmlns:a16="http://schemas.microsoft.com/office/drawing/2014/main" id="{6A09F88F-8A80-DBA3-0ACC-C3310F022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13" y="1403308"/>
            <a:ext cx="2184400" cy="2197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52F173-05E6-A9EC-BA53-DEC5A96B7960}"/>
              </a:ext>
            </a:extLst>
          </p:cNvPr>
          <p:cNvSpPr txBox="1"/>
          <p:nvPr/>
        </p:nvSpPr>
        <p:spPr>
          <a:xfrm>
            <a:off x="433136" y="2428725"/>
            <a:ext cx="714663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Light" panose="020B0402020204020303" pitchFamily="34" charset="77"/>
                <a:ea typeface="+mn-ea"/>
                <a:cs typeface="+mn-cs"/>
              </a:rPr>
              <a:t>PLEASE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9BF83"/>
                </a:solidFill>
                <a:effectLst/>
                <a:uLnTx/>
                <a:uFillTx/>
                <a:latin typeface="Futura PT Light" panose="020B0402020204020303" pitchFamily="34" charset="77"/>
                <a:ea typeface="+mn-ea"/>
                <a:cs typeface="+mn-cs"/>
              </a:rPr>
              <a:t>VISIT JAMESNELSON.COM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atin typeface="Futura PT Light" panose="020B0402020204020303" pitchFamily="34" charset="77"/>
              </a:rPr>
              <a:t>And sign up to my newsletter!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utura PT Light" panose="020B0402020204020303" pitchFamily="34" charset="77"/>
                <a:ea typeface="+mn-ea"/>
                <a:cs typeface="+mn-cs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D42596D-CB41-3B0F-5658-C96CC0F1F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651" y="1739692"/>
            <a:ext cx="3378616" cy="337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642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standing next to a graph&#10;&#10;Description automatically generated">
            <a:extLst>
              <a:ext uri="{FF2B5EF4-FFF2-40B4-BE49-F238E27FC236}">
                <a16:creationId xmlns:a16="http://schemas.microsoft.com/office/drawing/2014/main" id="{0C003E7A-C229-DFD4-DF2F-273A7D03EB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2818" r="-337" b="9108"/>
          <a:stretch/>
        </p:blipFill>
        <p:spPr>
          <a:xfrm>
            <a:off x="67184" y="1023438"/>
            <a:ext cx="9125977" cy="5682162"/>
          </a:xfrm>
          <a:prstGeom prst="rect">
            <a:avLst/>
          </a:prstGeom>
        </p:spPr>
      </p:pic>
      <p:pic>
        <p:nvPicPr>
          <p:cNvPr id="4" name="Picture 3" descr="A white circle with brown dots&#10;&#10;Description automatically generated">
            <a:extLst>
              <a:ext uri="{FF2B5EF4-FFF2-40B4-BE49-F238E27FC236}">
                <a16:creationId xmlns:a16="http://schemas.microsoft.com/office/drawing/2014/main" id="{2D019B53-135F-F198-799F-42F675A5B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216" y="253250"/>
            <a:ext cx="2184400" cy="2197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3F3820-302B-0F5F-DFB7-8AA278374D2F}"/>
              </a:ext>
            </a:extLst>
          </p:cNvPr>
          <p:cNvSpPr txBox="1"/>
          <p:nvPr/>
        </p:nvSpPr>
        <p:spPr>
          <a:xfrm>
            <a:off x="242428" y="1212454"/>
            <a:ext cx="105303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0" i="0" dirty="0"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Who</a:t>
            </a:r>
            <a:r>
              <a:rPr lang="en-US" sz="3000" b="0" i="0" dirty="0">
                <a:solidFill>
                  <a:srgbClr val="242424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US" sz="3000" b="1" dirty="0">
                <a:solidFill>
                  <a:srgbClr val="D9BF83"/>
                </a:solidFill>
                <a:latin typeface="Futura PT Bold" panose="020B0502020204020303" pitchFamily="34" charset="77"/>
                <a:cs typeface="Lato Light" charset="0"/>
              </a:rPr>
              <a:t>INVESTS</a:t>
            </a:r>
            <a:r>
              <a:rPr lang="en-US" sz="3000" b="0" i="0" dirty="0">
                <a:solidFill>
                  <a:srgbClr val="242424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US" sz="3000" b="0" i="0" dirty="0"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in real</a:t>
            </a:r>
            <a:r>
              <a:rPr lang="en-US" sz="3000" dirty="0">
                <a:latin typeface="Futura Medium" panose="020B0602020204020303" pitchFamily="34" charset="-79"/>
                <a:ea typeface="Lato Light" charset="0"/>
                <a:cs typeface="Futura Medium" panose="020B0602020204020303" pitchFamily="34" charset="-79"/>
              </a:rPr>
              <a:t> </a:t>
            </a:r>
            <a:r>
              <a:rPr lang="en-US" sz="3000" b="0" i="0" dirty="0"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estate?</a:t>
            </a:r>
          </a:p>
        </p:txBody>
      </p:sp>
      <p:pic>
        <p:nvPicPr>
          <p:cNvPr id="6" name="Picture 5" descr="A line drawing of a shape&#10;&#10;Description automatically generated">
            <a:extLst>
              <a:ext uri="{FF2B5EF4-FFF2-40B4-BE49-F238E27FC236}">
                <a16:creationId xmlns:a16="http://schemas.microsoft.com/office/drawing/2014/main" id="{E2CC3713-6EF3-4831-9D87-8413F4F05B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54637" b="16639"/>
          <a:stretch/>
        </p:blipFill>
        <p:spPr>
          <a:xfrm>
            <a:off x="10707328" y="3723715"/>
            <a:ext cx="1484672" cy="3134285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4FB9FCAC-7AEE-1876-FCB0-8E80808B07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926"/>
          <a:stretch/>
        </p:blipFill>
        <p:spPr>
          <a:xfrm>
            <a:off x="9353550" y="0"/>
            <a:ext cx="2838450" cy="18498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2C85F4D-7A39-9765-BCE9-FA5FCA8E8F7D}"/>
              </a:ext>
            </a:extLst>
          </p:cNvPr>
          <p:cNvSpPr txBox="1"/>
          <p:nvPr/>
        </p:nvSpPr>
        <p:spPr>
          <a:xfrm>
            <a:off x="6323783" y="2209784"/>
            <a:ext cx="664660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0" i="0" dirty="0"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For those who don’t,</a:t>
            </a:r>
          </a:p>
          <a:p>
            <a:pPr algn="ctr"/>
            <a:r>
              <a:rPr lang="en-US" sz="3000" b="1" i="0" dirty="0">
                <a:solidFill>
                  <a:srgbClr val="D9BF83"/>
                </a:solidFill>
                <a:effectLst/>
                <a:latin typeface="Futura PT Bold" panose="020B0502020204020303" pitchFamily="34" charset="77"/>
                <a:cs typeface="Lato Light" charset="0"/>
              </a:rPr>
              <a:t>WHAT</a:t>
            </a:r>
            <a:r>
              <a:rPr lang="en-US" sz="3000" b="1" dirty="0">
                <a:solidFill>
                  <a:srgbClr val="D9BF83"/>
                </a:solidFill>
                <a:latin typeface="Futura PT Bold" panose="020B0502020204020303" pitchFamily="34" charset="77"/>
                <a:cs typeface="Lato Light" charset="0"/>
              </a:rPr>
              <a:t>’S HOLDING</a:t>
            </a:r>
          </a:p>
          <a:p>
            <a:pPr algn="ctr"/>
            <a:r>
              <a:rPr lang="en-US" sz="3000" b="1" dirty="0">
                <a:solidFill>
                  <a:srgbClr val="D9BF83"/>
                </a:solidFill>
                <a:latin typeface="Futura PT Bold" panose="020B0502020204020303" pitchFamily="34" charset="77"/>
                <a:cs typeface="Lato Light" charset="0"/>
              </a:rPr>
              <a:t>YOU BACK?</a:t>
            </a:r>
            <a:endParaRPr lang="en-US" sz="3000" b="1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58021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ity with many tall buildings&#10;&#10;Description automatically generated">
            <a:extLst>
              <a:ext uri="{FF2B5EF4-FFF2-40B4-BE49-F238E27FC236}">
                <a16:creationId xmlns:a16="http://schemas.microsoft.com/office/drawing/2014/main" id="{030E26FB-D3C0-871B-5069-0C947F10B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513" y="0"/>
            <a:ext cx="12238513" cy="68710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BEBD34-AA76-1017-F633-771E66D48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543" y="2734041"/>
            <a:ext cx="7772400" cy="140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317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with his head in his hands&#10;&#10;Description automatically generated">
            <a:extLst>
              <a:ext uri="{FF2B5EF4-FFF2-40B4-BE49-F238E27FC236}">
                <a16:creationId xmlns:a16="http://schemas.microsoft.com/office/drawing/2014/main" id="{19611A24-239D-5189-AB0B-F19CFC25DC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" t="5737" r="1795" b="1510"/>
          <a:stretch/>
        </p:blipFill>
        <p:spPr>
          <a:xfrm>
            <a:off x="0" y="2025445"/>
            <a:ext cx="7275872" cy="4832555"/>
          </a:xfrm>
          <a:prstGeom prst="rect">
            <a:avLst/>
          </a:prstGeom>
        </p:spPr>
      </p:pic>
      <p:pic>
        <p:nvPicPr>
          <p:cNvPr id="6" name="Picture 5" descr="A logo with text on it&#10;&#10;Description automatically generated">
            <a:extLst>
              <a:ext uri="{FF2B5EF4-FFF2-40B4-BE49-F238E27FC236}">
                <a16:creationId xmlns:a16="http://schemas.microsoft.com/office/drawing/2014/main" id="{27AF858C-CA73-DEEA-0613-143F16CF43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26"/>
          <a:stretch/>
        </p:blipFill>
        <p:spPr>
          <a:xfrm>
            <a:off x="9353550" y="0"/>
            <a:ext cx="2838450" cy="1849898"/>
          </a:xfrm>
          <a:prstGeom prst="rect">
            <a:avLst/>
          </a:prstGeom>
        </p:spPr>
      </p:pic>
      <p:pic>
        <p:nvPicPr>
          <p:cNvPr id="7" name="Picture 6" descr="A line drawing of a shape&#10;&#10;Description automatically generated">
            <a:extLst>
              <a:ext uri="{FF2B5EF4-FFF2-40B4-BE49-F238E27FC236}">
                <a16:creationId xmlns:a16="http://schemas.microsoft.com/office/drawing/2014/main" id="{B962EAB2-308F-B8DC-E033-91B97FC9B9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54637" b="16639"/>
          <a:stretch/>
        </p:blipFill>
        <p:spPr>
          <a:xfrm>
            <a:off x="10707328" y="3723715"/>
            <a:ext cx="1484672" cy="3134285"/>
          </a:xfrm>
          <a:prstGeom prst="rect">
            <a:avLst/>
          </a:prstGeom>
        </p:spPr>
      </p:pic>
      <p:pic>
        <p:nvPicPr>
          <p:cNvPr id="4" name="Picture 3" descr="A white circle with brown dots&#10;&#10;Description automatically generated">
            <a:extLst>
              <a:ext uri="{FF2B5EF4-FFF2-40B4-BE49-F238E27FC236}">
                <a16:creationId xmlns:a16="http://schemas.microsoft.com/office/drawing/2014/main" id="{45D35157-8886-686C-4756-CAEE91E2F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2321" y="1366263"/>
            <a:ext cx="2184400" cy="2197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9ADAD2-155E-2910-9BB2-16178D46E4A3}"/>
              </a:ext>
            </a:extLst>
          </p:cNvPr>
          <p:cNvSpPr txBox="1"/>
          <p:nvPr/>
        </p:nvSpPr>
        <p:spPr>
          <a:xfrm>
            <a:off x="2517876" y="2278975"/>
            <a:ext cx="10530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0" dirty="0">
                <a:solidFill>
                  <a:srgbClr val="D9BF83"/>
                </a:solidFill>
                <a:effectLst/>
                <a:latin typeface="Futura PT Bold" panose="020B0502020204020303" pitchFamily="34" charset="77"/>
                <a:cs typeface="Lato Light" charset="0"/>
              </a:rPr>
              <a:t>FEAR?</a:t>
            </a:r>
            <a:r>
              <a:rPr lang="en-US" sz="3000" b="0" i="0" dirty="0"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Lack of….</a:t>
            </a:r>
          </a:p>
          <a:p>
            <a:pPr algn="ctr"/>
            <a:r>
              <a:rPr lang="en-US" sz="3000" b="0" i="0" dirty="0"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capital, knowledge, infrastructure? </a:t>
            </a:r>
            <a:endParaRPr lang="en-US" sz="3000" b="1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09583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43026-06D9-B8BE-49EF-4AE24FEB7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ntinuous line drawing of hands shaking&#10;&#10;Description automatically generated">
            <a:extLst>
              <a:ext uri="{FF2B5EF4-FFF2-40B4-BE49-F238E27FC236}">
                <a16:creationId xmlns:a16="http://schemas.microsoft.com/office/drawing/2014/main" id="{C93D698B-609C-A695-E575-B1FBCA9120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4" t="18061" r="8379" b="17152"/>
          <a:stretch/>
        </p:blipFill>
        <p:spPr>
          <a:xfrm>
            <a:off x="2111478" y="378729"/>
            <a:ext cx="7969043" cy="3890710"/>
          </a:xfrm>
          <a:prstGeom prst="rect">
            <a:avLst/>
          </a:prstGeom>
        </p:spPr>
      </p:pic>
      <p:pic>
        <p:nvPicPr>
          <p:cNvPr id="4" name="Picture 3" descr="A white circle with brown dots&#10;&#10;Description automatically generated">
            <a:extLst>
              <a:ext uri="{FF2B5EF4-FFF2-40B4-BE49-F238E27FC236}">
                <a16:creationId xmlns:a16="http://schemas.microsoft.com/office/drawing/2014/main" id="{D713593D-2208-231A-9E98-26D1A4D04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381" y="4013425"/>
            <a:ext cx="2184400" cy="2197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C6460E-43F7-154E-9D5B-CF25D84BB9B9}"/>
              </a:ext>
            </a:extLst>
          </p:cNvPr>
          <p:cNvSpPr txBox="1"/>
          <p:nvPr/>
        </p:nvSpPr>
        <p:spPr>
          <a:xfrm>
            <a:off x="1332272" y="4269439"/>
            <a:ext cx="105303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0" i="0" dirty="0"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The </a:t>
            </a:r>
            <a:r>
              <a:rPr lang="en-US" sz="3000" b="1" i="0" dirty="0">
                <a:solidFill>
                  <a:srgbClr val="D9BF83"/>
                </a:solidFill>
                <a:effectLst/>
                <a:latin typeface="Futura PT Bold" panose="020B0502020204020303" pitchFamily="34" charset="77"/>
                <a:cs typeface="Lato Light" charset="0"/>
              </a:rPr>
              <a:t>GOOD </a:t>
            </a:r>
            <a:r>
              <a:rPr lang="en-US" sz="3000" b="0" i="0" dirty="0"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news, </a:t>
            </a:r>
          </a:p>
          <a:p>
            <a:pPr algn="ctr"/>
            <a:r>
              <a:rPr lang="en-US" sz="3000" b="0" i="0" dirty="0"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there’s likely</a:t>
            </a:r>
            <a:r>
              <a:rPr lang="en-US" sz="3000" b="1" i="0" dirty="0">
                <a:solidFill>
                  <a:srgbClr val="D9BF83"/>
                </a:solidFill>
                <a:effectLst/>
                <a:latin typeface="Futura PT Bold" panose="020B0502020204020303" pitchFamily="34" charset="77"/>
                <a:cs typeface="Lato Light" charset="0"/>
              </a:rPr>
              <a:t> A DEAL </a:t>
            </a:r>
            <a:r>
              <a:rPr lang="en-US" sz="3000" b="0" i="0" dirty="0"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in</a:t>
            </a:r>
            <a:r>
              <a:rPr lang="en-US" sz="3000" b="1" i="0" dirty="0">
                <a:solidFill>
                  <a:srgbClr val="D9BF83"/>
                </a:solidFill>
                <a:effectLst/>
                <a:latin typeface="Futura PT Bold" panose="020B0502020204020303" pitchFamily="34" charset="77"/>
                <a:cs typeface="Lato Light" charset="0"/>
              </a:rPr>
              <a:t> THE ROOM</a:t>
            </a:r>
          </a:p>
          <a:p>
            <a:pPr algn="ctr"/>
            <a:r>
              <a:rPr lang="en-US" sz="3000" b="0" i="0" dirty="0"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with the people to </a:t>
            </a:r>
            <a:r>
              <a:rPr lang="en-US" sz="3000" b="1" i="0" dirty="0">
                <a:solidFill>
                  <a:srgbClr val="D9BF83"/>
                </a:solidFill>
                <a:effectLst/>
                <a:latin typeface="Futura PT Bold" panose="020B0502020204020303" pitchFamily="34" charset="77"/>
                <a:cs typeface="Lato Light" charset="0"/>
              </a:rPr>
              <a:t>EXECUTE </a:t>
            </a:r>
            <a:r>
              <a:rPr lang="en-US" sz="3000" b="0" i="0" dirty="0"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on it.</a:t>
            </a:r>
            <a:endParaRPr lang="en-US" sz="3000" b="1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7" name="Picture 6" descr="A line drawing of a shape&#10;&#10;Description automatically generated">
            <a:extLst>
              <a:ext uri="{FF2B5EF4-FFF2-40B4-BE49-F238E27FC236}">
                <a16:creationId xmlns:a16="http://schemas.microsoft.com/office/drawing/2014/main" id="{7F4CAEDE-FB97-B9D8-F44E-96714D458B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54637" b="16639"/>
          <a:stretch/>
        </p:blipFill>
        <p:spPr>
          <a:xfrm>
            <a:off x="10707328" y="3723715"/>
            <a:ext cx="1484672" cy="3134285"/>
          </a:xfrm>
          <a:prstGeom prst="rect">
            <a:avLst/>
          </a:prstGeom>
        </p:spPr>
      </p:pic>
      <p:pic>
        <p:nvPicPr>
          <p:cNvPr id="8" name="Picture 7" descr="A logo with text on it&#10;&#10;Description automatically generated">
            <a:extLst>
              <a:ext uri="{FF2B5EF4-FFF2-40B4-BE49-F238E27FC236}">
                <a16:creationId xmlns:a16="http://schemas.microsoft.com/office/drawing/2014/main" id="{482EEA67-382B-129B-86E9-3CAD50C615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926"/>
          <a:stretch/>
        </p:blipFill>
        <p:spPr>
          <a:xfrm>
            <a:off x="9353550" y="0"/>
            <a:ext cx="2838450" cy="184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76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3917B-B62B-E0C3-63B8-61C816A5D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9440BF-72F7-9D21-FF91-47262BFCB5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3" t="5839" r="1191" b="1780"/>
          <a:stretch/>
        </p:blipFill>
        <p:spPr>
          <a:xfrm>
            <a:off x="3593691" y="776789"/>
            <a:ext cx="7855973" cy="5304422"/>
          </a:xfrm>
          <a:prstGeom prst="rect">
            <a:avLst/>
          </a:prstGeom>
        </p:spPr>
      </p:pic>
      <p:pic>
        <p:nvPicPr>
          <p:cNvPr id="4" name="Picture 3" descr="A white circle with brown dots&#10;&#10;Description automatically generated">
            <a:extLst>
              <a:ext uri="{FF2B5EF4-FFF2-40B4-BE49-F238E27FC236}">
                <a16:creationId xmlns:a16="http://schemas.microsoft.com/office/drawing/2014/main" id="{C2BC2655-ADA6-A73B-AE82-65F011B4F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52" y="965220"/>
            <a:ext cx="2184400" cy="2197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2CF370-C676-42CB-22B9-0334842F9947}"/>
              </a:ext>
            </a:extLst>
          </p:cNvPr>
          <p:cNvSpPr txBox="1"/>
          <p:nvPr/>
        </p:nvSpPr>
        <p:spPr>
          <a:xfrm>
            <a:off x="-2130325" y="2063770"/>
            <a:ext cx="105303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0" i="0" dirty="0"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 </a:t>
            </a:r>
            <a:r>
              <a:rPr lang="en-US" sz="3000" b="1" dirty="0">
                <a:solidFill>
                  <a:srgbClr val="D9BF83"/>
                </a:solidFill>
                <a:latin typeface="Futura PT Bold" panose="020B0502020204020303" pitchFamily="34" charset="77"/>
                <a:cs typeface="Lato Light" charset="0"/>
              </a:rPr>
              <a:t>STORY</a:t>
            </a:r>
            <a:r>
              <a:rPr lang="en-US" sz="3000" b="0" i="0" dirty="0"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about</a:t>
            </a:r>
          </a:p>
          <a:p>
            <a:pPr algn="ctr"/>
            <a:r>
              <a:rPr lang="en-US" sz="3000" b="0" i="0" dirty="0"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my </a:t>
            </a:r>
            <a:r>
              <a:rPr lang="en-US" sz="3000" b="1" dirty="0">
                <a:solidFill>
                  <a:srgbClr val="D9BF83"/>
                </a:solidFill>
                <a:latin typeface="Futura PT Bold" panose="020B0502020204020303" pitchFamily="34" charset="77"/>
                <a:cs typeface="Lato Light" charset="0"/>
              </a:rPr>
              <a:t>FIRST </a:t>
            </a:r>
            <a:r>
              <a:rPr lang="en-US" sz="3000" b="0" i="0" dirty="0"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investment –</a:t>
            </a:r>
            <a:br>
              <a:rPr lang="en-US" sz="3000" b="0" i="0" dirty="0"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3000" b="0" i="0" dirty="0"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The </a:t>
            </a:r>
            <a:r>
              <a:rPr lang="en-US" sz="3000" b="1" dirty="0">
                <a:solidFill>
                  <a:srgbClr val="D9BF83"/>
                </a:solidFill>
                <a:latin typeface="Futura PT Bold" panose="020B0502020204020303" pitchFamily="34" charset="77"/>
                <a:cs typeface="Lato Light" charset="0"/>
              </a:rPr>
              <a:t>GIVING TREE</a:t>
            </a:r>
            <a:endParaRPr lang="en-US" sz="3000" b="1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6" name="Picture 5" descr="A logo with text on it&#10;&#10;Description automatically generated">
            <a:extLst>
              <a:ext uri="{FF2B5EF4-FFF2-40B4-BE49-F238E27FC236}">
                <a16:creationId xmlns:a16="http://schemas.microsoft.com/office/drawing/2014/main" id="{CC462FF0-050E-A5DA-B634-504226BBA6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26"/>
          <a:stretch/>
        </p:blipFill>
        <p:spPr>
          <a:xfrm>
            <a:off x="9353550" y="0"/>
            <a:ext cx="2838450" cy="1849898"/>
          </a:xfrm>
          <a:prstGeom prst="rect">
            <a:avLst/>
          </a:prstGeom>
        </p:spPr>
      </p:pic>
      <p:pic>
        <p:nvPicPr>
          <p:cNvPr id="7" name="Picture 6" descr="A line drawing of a shape&#10;&#10;Description automatically generated">
            <a:extLst>
              <a:ext uri="{FF2B5EF4-FFF2-40B4-BE49-F238E27FC236}">
                <a16:creationId xmlns:a16="http://schemas.microsoft.com/office/drawing/2014/main" id="{8314043D-C7CA-02FC-46BE-12613219DC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54637" b="16639"/>
          <a:stretch/>
        </p:blipFill>
        <p:spPr>
          <a:xfrm>
            <a:off x="10707328" y="3723715"/>
            <a:ext cx="1484672" cy="313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617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skyline with buildings and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43672A8-FEA7-C269-9F23-D5459451E5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91" t="-2678" r="32150"/>
          <a:stretch/>
        </p:blipFill>
        <p:spPr>
          <a:xfrm>
            <a:off x="0" y="-255639"/>
            <a:ext cx="4892359" cy="7129681"/>
          </a:xfrm>
          <a:prstGeom prst="rect">
            <a:avLst/>
          </a:prstGeom>
        </p:spPr>
      </p:pic>
      <p:pic>
        <p:nvPicPr>
          <p:cNvPr id="16" name="Picture 15" descr="A logo with text on it&#10;&#10;Description automatically generated">
            <a:extLst>
              <a:ext uri="{FF2B5EF4-FFF2-40B4-BE49-F238E27FC236}">
                <a16:creationId xmlns:a16="http://schemas.microsoft.com/office/drawing/2014/main" id="{FAFF3A60-1FC8-49AA-F2DC-2086E5EA0E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26"/>
          <a:stretch/>
        </p:blipFill>
        <p:spPr>
          <a:xfrm>
            <a:off x="9353550" y="0"/>
            <a:ext cx="2838450" cy="1849898"/>
          </a:xfrm>
          <a:prstGeom prst="rect">
            <a:avLst/>
          </a:prstGeom>
        </p:spPr>
      </p:pic>
      <p:pic>
        <p:nvPicPr>
          <p:cNvPr id="17" name="Picture 16" descr="A white circle with brown dots&#10;&#10;Description automatically generated">
            <a:extLst>
              <a:ext uri="{FF2B5EF4-FFF2-40B4-BE49-F238E27FC236}">
                <a16:creationId xmlns:a16="http://schemas.microsoft.com/office/drawing/2014/main" id="{61863093-DD26-EFAD-F19C-784879476D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450" y="1434204"/>
            <a:ext cx="2184400" cy="2197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42C17F-49F8-2F47-8FA5-59DF1F2FD981}"/>
              </a:ext>
            </a:extLst>
          </p:cNvPr>
          <p:cNvSpPr txBox="1"/>
          <p:nvPr/>
        </p:nvSpPr>
        <p:spPr>
          <a:xfrm>
            <a:off x="5386950" y="2430976"/>
            <a:ext cx="65772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D9BF83"/>
                </a:solidFill>
                <a:latin typeface="Futura PT Bold" panose="020B0502020204020303" pitchFamily="34" charset="77"/>
                <a:ea typeface="Lato Light" charset="0"/>
                <a:cs typeface="Lato Light" charset="0"/>
              </a:rPr>
              <a:t>REAL ESTATE INVESTING </a:t>
            </a:r>
          </a:p>
          <a:p>
            <a:pPr algn="ctr"/>
            <a:r>
              <a:rPr lang="en-US" sz="3000" dirty="0">
                <a:latin typeface="Futura Medium" panose="020B0602020204020303" pitchFamily="34" charset="-79"/>
                <a:ea typeface="Lato Light" charset="0"/>
                <a:cs typeface="Futura Medium" panose="020B0602020204020303" pitchFamily="34" charset="-79"/>
              </a:rPr>
              <a:t>is an insider’s game </a:t>
            </a:r>
          </a:p>
          <a:p>
            <a:pPr algn="ctr"/>
            <a:r>
              <a:rPr lang="en-US" sz="3000" b="1" dirty="0">
                <a:latin typeface="Futura PT Bold" panose="020B0502020204020303" pitchFamily="34" charset="77"/>
                <a:ea typeface="Lato Light" charset="0"/>
                <a:cs typeface="Lato Light" charset="0"/>
              </a:rPr>
              <a:t> </a:t>
            </a:r>
          </a:p>
          <a:p>
            <a:pPr algn="ctr"/>
            <a:r>
              <a:rPr lang="en-US" sz="3000" dirty="0">
                <a:latin typeface="Futura Medium" panose="020B0602020204020303" pitchFamily="34" charset="-79"/>
                <a:ea typeface="Lato Light" charset="0"/>
                <a:cs typeface="Futura Medium" panose="020B0602020204020303" pitchFamily="34" charset="-79"/>
              </a:rPr>
              <a:t>You can gain the</a:t>
            </a:r>
            <a:r>
              <a:rPr lang="en-US" sz="3000" b="1" dirty="0">
                <a:latin typeface="Futura PT Bold" panose="020B0502020204020303" pitchFamily="34" charset="77"/>
                <a:ea typeface="Lato Light" charset="0"/>
                <a:cs typeface="Lato Light" charset="0"/>
              </a:rPr>
              <a:t> </a:t>
            </a:r>
            <a:r>
              <a:rPr lang="en-US" sz="3000" b="1" dirty="0">
                <a:solidFill>
                  <a:srgbClr val="D9BF83"/>
                </a:solidFill>
                <a:latin typeface="Futura PT Bold" panose="020B0502020204020303" pitchFamily="34" charset="77"/>
                <a:ea typeface="Lato Light" charset="0"/>
                <a:cs typeface="Lato Light" charset="0"/>
              </a:rPr>
              <a:t>ADVANTAGE</a:t>
            </a:r>
            <a:r>
              <a:rPr lang="en-US" sz="3000" b="1" dirty="0">
                <a:latin typeface="Futura PT Bold" panose="020B0502020204020303" pitchFamily="34" charset="77"/>
                <a:ea typeface="Lato Light" charset="0"/>
                <a:cs typeface="Lato Light" charset="0"/>
              </a:rPr>
              <a:t> </a:t>
            </a:r>
            <a:br>
              <a:rPr lang="en-US" sz="3000" b="1" dirty="0">
                <a:latin typeface="Futura PT Bold" panose="020B0502020204020303" pitchFamily="34" charset="77"/>
                <a:ea typeface="Lato Light" charset="0"/>
                <a:cs typeface="Lato Light" charset="0"/>
              </a:rPr>
            </a:br>
            <a:r>
              <a:rPr lang="en-US" sz="3000" dirty="0">
                <a:latin typeface="Futura Medium" panose="020B0602020204020303" pitchFamily="34" charset="-79"/>
                <a:ea typeface="Lato Light" charset="0"/>
                <a:cs typeface="Futura Medium" panose="020B0602020204020303" pitchFamily="34" charset="-79"/>
              </a:rPr>
              <a:t>to</a:t>
            </a:r>
            <a:r>
              <a:rPr lang="en-US" sz="3000" b="1" dirty="0">
                <a:solidFill>
                  <a:srgbClr val="FFC000"/>
                </a:solidFill>
                <a:latin typeface="Futura PT Bold" panose="020B0502020204020303" pitchFamily="34" charset="77"/>
                <a:ea typeface="Lato Light" charset="0"/>
                <a:cs typeface="Lato Light" charset="0"/>
              </a:rPr>
              <a:t> </a:t>
            </a:r>
            <a:r>
              <a:rPr lang="en-US" sz="3000" b="1" dirty="0">
                <a:solidFill>
                  <a:srgbClr val="D9BF83"/>
                </a:solidFill>
                <a:latin typeface="Futura PT Bold" panose="020B0502020204020303" pitchFamily="34" charset="77"/>
                <a:ea typeface="Lato Light" charset="0"/>
                <a:cs typeface="Lato Light" charset="0"/>
              </a:rPr>
              <a:t>OUTPERFORM THE MARKET</a:t>
            </a:r>
          </a:p>
        </p:txBody>
      </p:sp>
    </p:spTree>
    <p:extLst>
      <p:ext uri="{BB962C8B-B14F-4D97-AF65-F5344CB8AC3E}">
        <p14:creationId xmlns:p14="http://schemas.microsoft.com/office/powerpoint/2010/main" val="8092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5FFD6D3A-A709-0655-404A-D4439C59F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8188"/>
            <a:ext cx="7098890" cy="5205853"/>
          </a:xfrm>
          <a:prstGeom prst="rect">
            <a:avLst/>
          </a:prstGeom>
        </p:spPr>
      </p:pic>
      <p:pic>
        <p:nvPicPr>
          <p:cNvPr id="17" name="Picture 16" descr="A white circle with brown dots&#10;&#10;Description automatically generated">
            <a:extLst>
              <a:ext uri="{FF2B5EF4-FFF2-40B4-BE49-F238E27FC236}">
                <a16:creationId xmlns:a16="http://schemas.microsoft.com/office/drawing/2014/main" id="{9C522AC1-A395-C346-B7B8-411BB60AA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5947" y="1646126"/>
            <a:ext cx="2184400" cy="2197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49DF7D-9ABE-8D35-E496-24A308A15E8A}"/>
              </a:ext>
            </a:extLst>
          </p:cNvPr>
          <p:cNvSpPr txBox="1"/>
          <p:nvPr/>
        </p:nvSpPr>
        <p:spPr>
          <a:xfrm>
            <a:off x="4913711" y="2911825"/>
            <a:ext cx="52096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Futura Medium" panose="020B0602020204020303" pitchFamily="34" charset="-79"/>
                <a:ea typeface="Lato Light" charset="0"/>
                <a:cs typeface="Futura Medium" panose="020B0602020204020303" pitchFamily="34" charset="-79"/>
              </a:rPr>
              <a:t>Find your</a:t>
            </a:r>
            <a:r>
              <a:rPr lang="en-US" sz="3000" dirty="0">
                <a:solidFill>
                  <a:srgbClr val="D9BF83"/>
                </a:solidFill>
                <a:latin typeface="Futura Medium" panose="020B0602020204020303" pitchFamily="34" charset="-79"/>
                <a:ea typeface="Lato Light" charset="0"/>
                <a:cs typeface="Futura Medium" panose="020B0602020204020303" pitchFamily="34" charset="-79"/>
              </a:rPr>
              <a:t> </a:t>
            </a:r>
            <a:r>
              <a:rPr lang="en-US" sz="3000" b="1" dirty="0">
                <a:solidFill>
                  <a:srgbClr val="D9BF83"/>
                </a:solidFill>
                <a:latin typeface="Futura PT Bold" panose="020B0502020204020303" pitchFamily="34" charset="77"/>
                <a:ea typeface="Lato Light" charset="0"/>
                <a:cs typeface="Lato Light" charset="0"/>
              </a:rPr>
              <a:t>NICHE </a:t>
            </a:r>
            <a:r>
              <a:rPr lang="en-US" sz="3000" dirty="0">
                <a:latin typeface="Futura Medium" panose="020B0602020204020303" pitchFamily="34" charset="-79"/>
                <a:ea typeface="Lato Light" charset="0"/>
                <a:cs typeface="Futura Medium" panose="020B0602020204020303" pitchFamily="34" charset="-79"/>
              </a:rPr>
              <a:t>and become </a:t>
            </a:r>
            <a:r>
              <a:rPr lang="en-US" sz="3000" b="1" dirty="0">
                <a:solidFill>
                  <a:srgbClr val="D9BF83"/>
                </a:solidFill>
                <a:latin typeface="Futura PT Bold" panose="020B0502020204020303" pitchFamily="34" charset="77"/>
                <a:ea typeface="Lato Light" charset="0"/>
                <a:cs typeface="Lato Light" charset="0"/>
              </a:rPr>
              <a:t>THE EXPERT</a:t>
            </a:r>
          </a:p>
        </p:txBody>
      </p:sp>
      <p:pic>
        <p:nvPicPr>
          <p:cNvPr id="15" name="Picture 14" descr="A line drawing of a shape&#10;&#10;Description automatically generated">
            <a:extLst>
              <a:ext uri="{FF2B5EF4-FFF2-40B4-BE49-F238E27FC236}">
                <a16:creationId xmlns:a16="http://schemas.microsoft.com/office/drawing/2014/main" id="{B0D8B027-023A-F370-8386-2700F83835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54637" b="16639"/>
          <a:stretch/>
        </p:blipFill>
        <p:spPr>
          <a:xfrm>
            <a:off x="10707328" y="3723715"/>
            <a:ext cx="1484672" cy="3134285"/>
          </a:xfrm>
          <a:prstGeom prst="rect">
            <a:avLst/>
          </a:prstGeom>
        </p:spPr>
      </p:pic>
      <p:pic>
        <p:nvPicPr>
          <p:cNvPr id="19" name="Picture 18" descr="A logo with text on it&#10;&#10;Description automatically generated">
            <a:extLst>
              <a:ext uri="{FF2B5EF4-FFF2-40B4-BE49-F238E27FC236}">
                <a16:creationId xmlns:a16="http://schemas.microsoft.com/office/drawing/2014/main" id="{CC5590AF-5B9E-638C-C41D-57EE1B52B7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926"/>
          <a:stretch/>
        </p:blipFill>
        <p:spPr>
          <a:xfrm>
            <a:off x="9353550" y="0"/>
            <a:ext cx="2838450" cy="184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72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10C3EC2B-AA0C-3BFD-9312-9DCEE9978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415" y="2409868"/>
            <a:ext cx="6349170" cy="4216562"/>
          </a:xfrm>
          <a:prstGeom prst="rect">
            <a:avLst/>
          </a:prstGeom>
        </p:spPr>
      </p:pic>
      <p:pic>
        <p:nvPicPr>
          <p:cNvPr id="4" name="Picture 3" descr="A white circle with brown dots&#10;&#10;Description automatically generated">
            <a:extLst>
              <a:ext uri="{FF2B5EF4-FFF2-40B4-BE49-F238E27FC236}">
                <a16:creationId xmlns:a16="http://schemas.microsoft.com/office/drawing/2014/main" id="{CC2CAD36-D77D-6594-0264-FEBF93AD4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398" y="171807"/>
            <a:ext cx="2184400" cy="2197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D9F348-4EEA-E67E-87F2-F96E806FF6CA}"/>
              </a:ext>
            </a:extLst>
          </p:cNvPr>
          <p:cNvSpPr txBox="1"/>
          <p:nvPr/>
        </p:nvSpPr>
        <p:spPr>
          <a:xfrm>
            <a:off x="2402400" y="362416"/>
            <a:ext cx="73871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SUCCESS</a:t>
            </a:r>
            <a:r>
              <a:rPr lang="en-US" sz="2800" dirty="0">
                <a:latin typeface="Futura Medium" panose="020B0602020204020303" pitchFamily="34" charset="-79"/>
                <a:ea typeface="Lato Light" charset="0"/>
                <a:cs typeface="Futura Medium" panose="020B0602020204020303" pitchFamily="34" charset="-79"/>
              </a:rPr>
              <a:t> is a </a:t>
            </a:r>
            <a:r>
              <a:rPr lang="en-US" sz="28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TEAM</a:t>
            </a:r>
            <a:r>
              <a:rPr lang="en-US" sz="2800" b="1" dirty="0">
                <a:solidFill>
                  <a:srgbClr val="FFC000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 </a:t>
            </a:r>
            <a:r>
              <a:rPr lang="en-US" sz="2800" dirty="0">
                <a:latin typeface="Futura Medium" panose="020B0602020204020303" pitchFamily="34" charset="-79"/>
                <a:ea typeface="Lato Light" charset="0"/>
                <a:cs typeface="Futura Medium" panose="020B0602020204020303" pitchFamily="34" charset="-79"/>
              </a:rPr>
              <a:t>sport. </a:t>
            </a:r>
          </a:p>
          <a:p>
            <a:pPr algn="ctr"/>
            <a:endParaRPr lang="en-US" sz="2800" dirty="0">
              <a:latin typeface="Futura Medium" panose="020B0602020204020303" pitchFamily="34" charset="-79"/>
              <a:ea typeface="Lato Light" charset="0"/>
              <a:cs typeface="Futura Medium" panose="020B0602020204020303" pitchFamily="34" charset="-79"/>
            </a:endParaRPr>
          </a:p>
          <a:p>
            <a:pPr algn="ctr"/>
            <a:r>
              <a:rPr lang="en-US" sz="2800" dirty="0">
                <a:latin typeface="Futura Medium" panose="020B0602020204020303" pitchFamily="34" charset="-79"/>
                <a:ea typeface="Lato Light" charset="0"/>
                <a:cs typeface="Futura Medium" panose="020B0602020204020303" pitchFamily="34" charset="-79"/>
              </a:rPr>
              <a:t>Bringing the </a:t>
            </a:r>
            <a:r>
              <a:rPr lang="en-US" sz="28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RIGHT PLAYERS </a:t>
            </a:r>
            <a:r>
              <a:rPr lang="en-US" sz="2800" dirty="0">
                <a:latin typeface="Futura Medium" panose="020B0602020204020303" pitchFamily="34" charset="-79"/>
                <a:ea typeface="Lato Light" charset="0"/>
                <a:cs typeface="Futura Medium" panose="020B0602020204020303" pitchFamily="34" charset="-79"/>
              </a:rPr>
              <a:t>to the table will </a:t>
            </a:r>
            <a:r>
              <a:rPr lang="en-US" sz="28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HELP YOU GAIN AN EDGE</a:t>
            </a:r>
            <a:r>
              <a:rPr lang="en-US" sz="2800" dirty="0">
                <a:latin typeface="Futura Medium" panose="020B0602020204020303" pitchFamily="34" charset="-79"/>
                <a:ea typeface="Lato Light" charset="0"/>
                <a:cs typeface="Futura Medium" panose="020B0602020204020303" pitchFamily="34" charset="-79"/>
              </a:rPr>
              <a:t>.</a:t>
            </a:r>
            <a:endParaRPr lang="en-US" sz="2800" b="1" dirty="0">
              <a:solidFill>
                <a:srgbClr val="FFC000"/>
              </a:solidFill>
              <a:latin typeface="Futura" panose="020B0602020204020303" pitchFamily="34" charset="-79"/>
              <a:ea typeface="Lato Light" charset="0"/>
              <a:cs typeface="Futura" panose="020B0602020204020303" pitchFamily="34" charset="-79"/>
            </a:endParaRPr>
          </a:p>
        </p:txBody>
      </p:sp>
      <p:pic>
        <p:nvPicPr>
          <p:cNvPr id="2" name="Picture 1" descr="A line drawing of a shape&#10;&#10;Description automatically generated">
            <a:extLst>
              <a:ext uri="{FF2B5EF4-FFF2-40B4-BE49-F238E27FC236}">
                <a16:creationId xmlns:a16="http://schemas.microsoft.com/office/drawing/2014/main" id="{CF53A389-C119-1ED6-A3AA-055562A1B1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54637" b="16639"/>
          <a:stretch/>
        </p:blipFill>
        <p:spPr>
          <a:xfrm>
            <a:off x="10707328" y="3723715"/>
            <a:ext cx="1484672" cy="3134285"/>
          </a:xfrm>
          <a:prstGeom prst="rect">
            <a:avLst/>
          </a:prstGeom>
        </p:spPr>
      </p:pic>
      <p:pic>
        <p:nvPicPr>
          <p:cNvPr id="3" name="Picture 2" descr="A logo with text on it&#10;&#10;Description automatically generated">
            <a:extLst>
              <a:ext uri="{FF2B5EF4-FFF2-40B4-BE49-F238E27FC236}">
                <a16:creationId xmlns:a16="http://schemas.microsoft.com/office/drawing/2014/main" id="{52A1CC3B-4CAF-4A6A-DEAF-92C5B2ECFC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926"/>
          <a:stretch/>
        </p:blipFill>
        <p:spPr>
          <a:xfrm>
            <a:off x="9353550" y="0"/>
            <a:ext cx="2838450" cy="184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96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EEF24B1-7947-E8E4-2CBC-D5229C17E3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" b="245"/>
          <a:stretch/>
        </p:blipFill>
        <p:spPr>
          <a:xfrm>
            <a:off x="2409692" y="2465232"/>
            <a:ext cx="6943858" cy="3993517"/>
          </a:xfrm>
          <a:prstGeom prst="rect">
            <a:avLst/>
          </a:prstGeom>
        </p:spPr>
      </p:pic>
      <p:pic>
        <p:nvPicPr>
          <p:cNvPr id="2" name="Picture 1" descr="A line drawing of a shape&#10;&#10;Description automatically generated">
            <a:extLst>
              <a:ext uri="{FF2B5EF4-FFF2-40B4-BE49-F238E27FC236}">
                <a16:creationId xmlns:a16="http://schemas.microsoft.com/office/drawing/2014/main" id="{10893C5D-F347-3A25-7DBF-36A9059BDA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54637" b="16639"/>
          <a:stretch/>
        </p:blipFill>
        <p:spPr>
          <a:xfrm>
            <a:off x="10707328" y="3723715"/>
            <a:ext cx="1484672" cy="3134285"/>
          </a:xfrm>
          <a:prstGeom prst="rect">
            <a:avLst/>
          </a:prstGeom>
        </p:spPr>
      </p:pic>
      <p:pic>
        <p:nvPicPr>
          <p:cNvPr id="8" name="Picture 7" descr="A white circle with brown dots&#10;&#10;Description automatically generated">
            <a:extLst>
              <a:ext uri="{FF2B5EF4-FFF2-40B4-BE49-F238E27FC236}">
                <a16:creationId xmlns:a16="http://schemas.microsoft.com/office/drawing/2014/main" id="{E296B2A6-8EA9-E5F5-0C05-83D0D4096F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2734" y="924949"/>
            <a:ext cx="2184400" cy="2197100"/>
          </a:xfrm>
          <a:prstGeom prst="rect">
            <a:avLst/>
          </a:prstGeom>
        </p:spPr>
      </p:pic>
      <p:pic>
        <p:nvPicPr>
          <p:cNvPr id="5" name="Picture 4" descr="A logo with text on it&#10;&#10;Description automatically generated">
            <a:extLst>
              <a:ext uri="{FF2B5EF4-FFF2-40B4-BE49-F238E27FC236}">
                <a16:creationId xmlns:a16="http://schemas.microsoft.com/office/drawing/2014/main" id="{17E46F74-6768-28C0-CACB-F5F2B0A2B1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926"/>
          <a:stretch/>
        </p:blipFill>
        <p:spPr>
          <a:xfrm>
            <a:off x="9353550" y="0"/>
            <a:ext cx="2838450" cy="1849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51D3FE-84DD-8FAD-BAF2-103D43325236}"/>
              </a:ext>
            </a:extLst>
          </p:cNvPr>
          <p:cNvSpPr txBox="1"/>
          <p:nvPr/>
        </p:nvSpPr>
        <p:spPr>
          <a:xfrm>
            <a:off x="1324974" y="709314"/>
            <a:ext cx="95420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Make </a:t>
            </a:r>
            <a:r>
              <a:rPr lang="en-US" sz="28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BROKERS</a:t>
            </a:r>
            <a:r>
              <a:rPr lang="en-US" sz="2800" dirty="0">
                <a:solidFill>
                  <a:srgbClr val="F8C416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 </a:t>
            </a:r>
            <a:r>
              <a:rPr lang="en-US" sz="28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your </a:t>
            </a:r>
            <a:r>
              <a:rPr lang="en-US" sz="28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BEST FRIENDS</a:t>
            </a:r>
            <a:r>
              <a:rPr lang="en-US" sz="28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. </a:t>
            </a:r>
          </a:p>
          <a:p>
            <a:pPr algn="ctr"/>
            <a:r>
              <a:rPr lang="en-US" sz="28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They are the </a:t>
            </a:r>
            <a:r>
              <a:rPr lang="en-US" sz="28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SOURCE</a:t>
            </a:r>
            <a:br>
              <a:rPr lang="en-US" sz="28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</a:br>
            <a:r>
              <a:rPr lang="en-US" sz="28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of </a:t>
            </a:r>
            <a:r>
              <a:rPr lang="en-US" sz="2800" b="1" dirty="0">
                <a:solidFill>
                  <a:srgbClr val="D9BF83"/>
                </a:solidFill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MOST OPPORTUNITIES</a:t>
            </a:r>
            <a:r>
              <a:rPr lang="en-US" sz="2800" dirty="0">
                <a:latin typeface="Futura" panose="020B0602020204020303" pitchFamily="34" charset="-79"/>
                <a:ea typeface="Lato Light" charset="0"/>
                <a:cs typeface="Futura" panose="020B0602020204020303" pitchFamily="34" charset="-79"/>
              </a:rPr>
              <a:t>.</a:t>
            </a:r>
            <a:endParaRPr lang="en-US" sz="2800" b="1" dirty="0">
              <a:solidFill>
                <a:srgbClr val="FFC000"/>
              </a:solidFill>
              <a:latin typeface="Futura" panose="020B0602020204020303" pitchFamily="34" charset="-79"/>
              <a:ea typeface="Lato Light" charset="0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81909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yle Scott-Storytelling" id="{1B4A9C27-4992-E149-8905-9992D634118C}" vid="{BF118817-B012-7F49-8279-4CC1D619886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557a72b8-df82-4cac-a15a-f8e1e3480620" xsi:nil="true"/>
    <lcf76f155ced4ddcb4097134ff3c332f xmlns="557a72b8-df82-4cac-a15a-f8e1e3480620">
      <Terms xmlns="http://schemas.microsoft.com/office/infopath/2007/PartnerControls"/>
    </lcf76f155ced4ddcb4097134ff3c332f>
    <TaxCatchAll xmlns="53903375-e3d6-4ab6-9349-47fb8979c6d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B5A1ADAD8DE94ABFCD86A7DD97EC42" ma:contentTypeVersion="17" ma:contentTypeDescription="Create a new document." ma:contentTypeScope="" ma:versionID="412455b8919a21344f36a3b676c22af3">
  <xsd:schema xmlns:xsd="http://www.w3.org/2001/XMLSchema" xmlns:xs="http://www.w3.org/2001/XMLSchema" xmlns:p="http://schemas.microsoft.com/office/2006/metadata/properties" xmlns:ns2="557a72b8-df82-4cac-a15a-f8e1e3480620" xmlns:ns3="53903375-e3d6-4ab6-9349-47fb8979c6d7" targetNamespace="http://schemas.microsoft.com/office/2006/metadata/properties" ma:root="true" ma:fieldsID="1563a0775b7040f334f03d04cb135610" ns2:_="" ns3:_="">
    <xsd:import namespace="557a72b8-df82-4cac-a15a-f8e1e3480620"/>
    <xsd:import namespace="53903375-e3d6-4ab6-9349-47fb8979c6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Statu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7a72b8-df82-4cac-a15a-f8e1e34806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Status" ma:index="21" nillable="true" ma:displayName="Status" ma:format="Dropdown" ma:internalName="Status">
      <xsd:simpleType>
        <xsd:restriction base="dms:Text">
          <xsd:maxLength value="255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1d769bd-f50c-4b36-b283-e760fab75e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903375-e3d6-4ab6-9349-47fb8979c6d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4833e014-d028-4ca8-9d5d-e8b1196241d8}" ma:internalName="TaxCatchAll" ma:showField="CatchAllData" ma:web="53903375-e3d6-4ab6-9349-47fb8979c6d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6B839E9-197F-4AFD-91BB-9E4DEE81BEB3}">
  <ds:schemaRefs>
    <ds:schemaRef ds:uri="53903375-e3d6-4ab6-9349-47fb8979c6d7"/>
    <ds:schemaRef ds:uri="557a72b8-df82-4cac-a15a-f8e1e348062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CD471A8-A31E-4B75-8DBF-84CF93C8971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FB8CF8-6D81-4779-BA78-5235E052290C}">
  <ds:schemaRefs>
    <ds:schemaRef ds:uri="53903375-e3d6-4ab6-9349-47fb8979c6d7"/>
    <ds:schemaRef ds:uri="557a72b8-df82-4cac-a15a-f8e1e348062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336</Words>
  <Application>Microsoft Macintosh PowerPoint</Application>
  <PresentationFormat>Widescreen</PresentationFormat>
  <Paragraphs>70</Paragraphs>
  <Slides>20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Calibri Light</vt:lpstr>
      <vt:lpstr>Futura</vt:lpstr>
      <vt:lpstr>Futura Medium</vt:lpstr>
      <vt:lpstr>Futura Medium</vt:lpstr>
      <vt:lpstr>Futura PT Bold</vt:lpstr>
      <vt:lpstr>Futura PT Light</vt:lpstr>
      <vt:lpstr>Trade Gothic LT Std Cn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Sydney Sherman</dc:creator>
  <cp:lastModifiedBy>Anne Lise Cailliez</cp:lastModifiedBy>
  <cp:revision>48</cp:revision>
  <dcterms:created xsi:type="dcterms:W3CDTF">2021-08-31T17:48:52Z</dcterms:created>
  <dcterms:modified xsi:type="dcterms:W3CDTF">2024-02-12T21:14:29Z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0x01010093B5A1ADAD8DE94ABFCD86A7DD97EC42</vt:lpwstr>
  </property>
  <property fmtid="{D5CDD505-2E9C-101B-9397-08002B2CF9AE}" pid="3" name="MediaServiceImageTags">
    <vt:lpwstr/>
  </property>
</Properties>
</file>