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rittany" charset="1" panose="00000000000000000000"/>
      <p:regular r:id="rId10"/>
    </p:embeddedFont>
    <p:embeddedFont>
      <p:font typeface="Codec Pro ExtraBold" charset="1" panose="00000700000000000000"/>
      <p:regular r:id="rId11"/>
    </p:embeddedFont>
    <p:embeddedFont>
      <p:font typeface="Codec Pro ExtraBold Bold" charset="1" panose="00000900000000000000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  <p:embeddedFont>
      <p:font typeface="Gotham" charset="1" panose="00000000000000000000"/>
      <p:regular r:id="rId17"/>
    </p:embeddedFont>
    <p:embeddedFont>
      <p:font typeface="Gotham Bold" charset="1" panose="00000000000000000000"/>
      <p:regular r:id="rId18"/>
    </p:embeddedFont>
    <p:embeddedFont>
      <p:font typeface="Gotham Italics" charset="1" panose="00000000000000000000"/>
      <p:regular r:id="rId19"/>
    </p:embeddedFont>
    <p:embeddedFont>
      <p:font typeface="Gotham Bold Italics" charset="1" panose="02000000000000000000"/>
      <p:regular r:id="rId20"/>
    </p:embeddedFont>
    <p:embeddedFont>
      <p:font typeface="Gotham Light" charset="1" panose="00000000000000000000"/>
      <p:regular r:id="rId21"/>
    </p:embeddedFont>
    <p:embeddedFont>
      <p:font typeface="Gotham Light Italics" charset="1" panose="00000000000000000000"/>
      <p:regular r:id="rId22"/>
    </p:embeddedFont>
    <p:embeddedFont>
      <p:font typeface="Gotham Heavy" charset="1" panose="02000900000000000000"/>
      <p:regular r:id="rId23"/>
    </p:embeddedFont>
    <p:embeddedFont>
      <p:font typeface="Gotham Heavy Italics" charset="1" panose="020009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5.jpe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6.jpe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7.jpe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0.jpe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2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20.jpe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05195" y="3290505"/>
            <a:ext cx="7200900" cy="7200900"/>
          </a:xfrm>
          <a:custGeom>
            <a:avLst/>
            <a:gdLst/>
            <a:ahLst/>
            <a:cxnLst/>
            <a:rect r="r" b="b" t="t" l="l"/>
            <a:pathLst>
              <a:path h="7200900" w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89818" y="3812066"/>
            <a:ext cx="7200900" cy="7200900"/>
          </a:xfrm>
          <a:custGeom>
            <a:avLst/>
            <a:gdLst/>
            <a:ahLst/>
            <a:cxnLst/>
            <a:rect r="r" b="b" t="t" l="l"/>
            <a:pathLst>
              <a:path h="7200900" w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10113" y="2652012"/>
            <a:ext cx="1276987" cy="1276987"/>
          </a:xfrm>
          <a:custGeom>
            <a:avLst/>
            <a:gdLst/>
            <a:ahLst/>
            <a:cxnLst/>
            <a:rect r="r" b="b" t="t" l="l"/>
            <a:pathLst>
              <a:path h="1276987" w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682761">
            <a:off x="-1383321" y="-185949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28596" y="567355"/>
            <a:ext cx="3723344" cy="2283326"/>
          </a:xfrm>
          <a:custGeom>
            <a:avLst/>
            <a:gdLst/>
            <a:ahLst/>
            <a:cxnLst/>
            <a:rect r="r" b="b" t="t" l="l"/>
            <a:pathLst>
              <a:path h="2283326" w="3723344">
                <a:moveTo>
                  <a:pt x="0" y="0"/>
                </a:moveTo>
                <a:lnTo>
                  <a:pt x="3723344" y="0"/>
                </a:lnTo>
                <a:lnTo>
                  <a:pt x="3723344" y="2283327"/>
                </a:lnTo>
                <a:lnTo>
                  <a:pt x="0" y="22833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62080" r="0" b="-5534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65552" y="7355366"/>
            <a:ext cx="8883055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6"/>
              </a:lnSpc>
            </a:pPr>
            <a:r>
              <a:rPr lang="en-US" sz="4230" spc="287">
                <a:solidFill>
                  <a:srgbClr val="F35000"/>
                </a:solidFill>
                <a:latin typeface="Codec Pro ExtraBold"/>
              </a:rPr>
              <a:t>NY Build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5552" y="3036620"/>
            <a:ext cx="9051479" cy="401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68"/>
              </a:lnSpc>
            </a:pPr>
            <a:r>
              <a:rPr lang="en-US" sz="6473" spc="440">
                <a:solidFill>
                  <a:srgbClr val="000000"/>
                </a:solidFill>
                <a:latin typeface="Codec Pro ExtraBold"/>
              </a:rPr>
              <a:t>Training the </a:t>
            </a:r>
          </a:p>
          <a:p>
            <a:pPr>
              <a:lnSpc>
                <a:spcPts val="7768"/>
              </a:lnSpc>
            </a:pPr>
            <a:r>
              <a:rPr lang="en-US" sz="6473" spc="440">
                <a:solidFill>
                  <a:srgbClr val="000000"/>
                </a:solidFill>
                <a:latin typeface="Codec Pro ExtraBold"/>
              </a:rPr>
              <a:t>Next Generation to </a:t>
            </a:r>
          </a:p>
          <a:p>
            <a:pPr>
              <a:lnSpc>
                <a:spcPts val="7768"/>
              </a:lnSpc>
            </a:pPr>
            <a:r>
              <a:rPr lang="en-US" sz="6473" spc="440">
                <a:solidFill>
                  <a:srgbClr val="000000"/>
                </a:solidFill>
                <a:latin typeface="Codec Pro ExtraBold"/>
              </a:rPr>
              <a:t>Supplement the </a:t>
            </a:r>
          </a:p>
          <a:p>
            <a:pPr>
              <a:lnSpc>
                <a:spcPts val="7768"/>
              </a:lnSpc>
            </a:pPr>
            <a:r>
              <a:rPr lang="en-US" sz="6473" spc="440">
                <a:solidFill>
                  <a:srgbClr val="000000"/>
                </a:solidFill>
                <a:latin typeface="Codec Pro ExtraBold"/>
              </a:rPr>
              <a:t>ACED Industry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94523" y="-148429"/>
            <a:ext cx="11689749" cy="10994424"/>
            <a:chOff x="0" y="0"/>
            <a:chExt cx="864204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4204" cy="812800"/>
            </a:xfrm>
            <a:custGeom>
              <a:avLst/>
              <a:gdLst/>
              <a:ahLst/>
              <a:cxnLst/>
              <a:rect r="r" b="b" t="t" l="l"/>
              <a:pathLst>
                <a:path h="812800" w="864204">
                  <a:moveTo>
                    <a:pt x="432102" y="0"/>
                  </a:moveTo>
                  <a:cubicBezTo>
                    <a:pt x="193459" y="0"/>
                    <a:pt x="0" y="181951"/>
                    <a:pt x="0" y="406400"/>
                  </a:cubicBezTo>
                  <a:cubicBezTo>
                    <a:pt x="0" y="630849"/>
                    <a:pt x="193459" y="812800"/>
                    <a:pt x="432102" y="812800"/>
                  </a:cubicBezTo>
                  <a:cubicBezTo>
                    <a:pt x="670746" y="812800"/>
                    <a:pt x="864204" y="630849"/>
                    <a:pt x="864204" y="406400"/>
                  </a:cubicBezTo>
                  <a:cubicBezTo>
                    <a:pt x="864204" y="181951"/>
                    <a:pt x="670746" y="0"/>
                    <a:pt x="43210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1808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81019" y="47625"/>
              <a:ext cx="702166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13420" y="9104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394523" y="-232563"/>
            <a:ext cx="7253603" cy="10519563"/>
            <a:chOff x="0" y="0"/>
            <a:chExt cx="4378545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78545" cy="6350000"/>
            </a:xfrm>
            <a:custGeom>
              <a:avLst/>
              <a:gdLst/>
              <a:ahLst/>
              <a:cxnLst/>
              <a:rect r="r" b="b" t="t" l="l"/>
              <a:pathLst>
                <a:path h="6350000" w="4378545">
                  <a:moveTo>
                    <a:pt x="0" y="3175000"/>
                  </a:moveTo>
                  <a:cubicBezTo>
                    <a:pt x="0" y="4928870"/>
                    <a:pt x="1959837" y="6350000"/>
                    <a:pt x="4378545" y="6350000"/>
                  </a:cubicBezTo>
                  <a:lnTo>
                    <a:pt x="4378545" y="0"/>
                  </a:lnTo>
                  <a:cubicBezTo>
                    <a:pt x="1959837" y="0"/>
                    <a:pt x="0" y="142113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0" t="-2098" r="-19585" b="-7845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059253" y="3610328"/>
            <a:ext cx="6590512" cy="230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82"/>
              </a:lnSpc>
            </a:pPr>
            <a:r>
              <a:rPr lang="en-US" sz="9054" spc="452">
                <a:solidFill>
                  <a:srgbClr val="191919"/>
                </a:solidFill>
                <a:latin typeface="Gotham Bold"/>
              </a:rPr>
              <a:t>Derek</a:t>
            </a:r>
          </a:p>
          <a:p>
            <a:pPr>
              <a:lnSpc>
                <a:spcPts val="8782"/>
              </a:lnSpc>
            </a:pPr>
            <a:r>
              <a:rPr lang="en-US" sz="9054" spc="452">
                <a:solidFill>
                  <a:srgbClr val="191919"/>
                </a:solidFill>
                <a:latin typeface="Gotham Bold"/>
              </a:rPr>
              <a:t>Perkinson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59253" y="6113188"/>
            <a:ext cx="7595275" cy="130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58"/>
              </a:lnSpc>
            </a:pPr>
            <a:r>
              <a:rPr lang="en-US" sz="3470">
                <a:solidFill>
                  <a:srgbClr val="191919"/>
                </a:solidFill>
                <a:latin typeface="Gotham Bold Italics"/>
              </a:rPr>
              <a:t>Executive Director</a:t>
            </a:r>
          </a:p>
          <a:p>
            <a:pPr>
              <a:lnSpc>
                <a:spcPts val="5593"/>
              </a:lnSpc>
            </a:pPr>
            <a:r>
              <a:rPr lang="en-US" sz="4269">
                <a:solidFill>
                  <a:srgbClr val="191919"/>
                </a:solidFill>
                <a:latin typeface="Gotham Bold"/>
              </a:rPr>
              <a:t>Youth Construct</a:t>
            </a:r>
          </a:p>
        </p:txBody>
      </p:sp>
      <p:grpSp>
        <p:nvGrpSpPr>
          <p:cNvPr name="Group 10" id="10"/>
          <p:cNvGrpSpPr/>
          <p:nvPr/>
        </p:nvGrpSpPr>
        <p:grpSpPr>
          <a:xfrm rot="3945801">
            <a:off x="9065796" y="8457793"/>
            <a:ext cx="4776403" cy="477640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810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3945801">
            <a:off x="9470198" y="7690953"/>
            <a:ext cx="1577153" cy="3243522"/>
          </a:xfrm>
          <a:custGeom>
            <a:avLst/>
            <a:gdLst/>
            <a:ahLst/>
            <a:cxnLst/>
            <a:rect r="r" b="b" t="t" l="l"/>
            <a:pathLst>
              <a:path h="3243522" w="1577153">
                <a:moveTo>
                  <a:pt x="0" y="0"/>
                </a:moveTo>
                <a:lnTo>
                  <a:pt x="1577153" y="0"/>
                </a:lnTo>
                <a:lnTo>
                  <a:pt x="1577153" y="3243522"/>
                </a:lnTo>
                <a:lnTo>
                  <a:pt x="0" y="3243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204881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-5335168" y="3199690"/>
            <a:ext cx="7200900" cy="7200900"/>
          </a:xfrm>
          <a:custGeom>
            <a:avLst/>
            <a:gdLst/>
            <a:ahLst/>
            <a:cxnLst/>
            <a:rect r="r" b="b" t="t" l="l"/>
            <a:pathLst>
              <a:path h="7200900" w="7200900">
                <a:moveTo>
                  <a:pt x="7200900" y="0"/>
                </a:moveTo>
                <a:lnTo>
                  <a:pt x="0" y="0"/>
                </a:lnTo>
                <a:lnTo>
                  <a:pt x="0" y="7200900"/>
                </a:lnTo>
                <a:lnTo>
                  <a:pt x="7200900" y="7200900"/>
                </a:lnTo>
                <a:lnTo>
                  <a:pt x="72009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5776075" y="3496627"/>
            <a:ext cx="7200900" cy="7200900"/>
          </a:xfrm>
          <a:custGeom>
            <a:avLst/>
            <a:gdLst/>
            <a:ahLst/>
            <a:cxnLst/>
            <a:rect r="r" b="b" t="t" l="l"/>
            <a:pathLst>
              <a:path h="7200900" w="7200900">
                <a:moveTo>
                  <a:pt x="7200900" y="0"/>
                </a:moveTo>
                <a:lnTo>
                  <a:pt x="0" y="0"/>
                </a:lnTo>
                <a:lnTo>
                  <a:pt x="0" y="7200900"/>
                </a:lnTo>
                <a:lnTo>
                  <a:pt x="7200900" y="7200900"/>
                </a:lnTo>
                <a:lnTo>
                  <a:pt x="72009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65668" y="-5606768"/>
            <a:ext cx="10994424" cy="1099442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1808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13420" y="9104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098456" y="-681207"/>
            <a:ext cx="8316561" cy="12061121"/>
            <a:chOff x="0" y="0"/>
            <a:chExt cx="4378545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78545" cy="6350000"/>
            </a:xfrm>
            <a:custGeom>
              <a:avLst/>
              <a:gdLst/>
              <a:ahLst/>
              <a:cxnLst/>
              <a:rect r="r" b="b" t="t" l="l"/>
              <a:pathLst>
                <a:path h="6350000" w="4378545">
                  <a:moveTo>
                    <a:pt x="0" y="3175000"/>
                  </a:moveTo>
                  <a:cubicBezTo>
                    <a:pt x="0" y="4928870"/>
                    <a:pt x="1959837" y="6350000"/>
                    <a:pt x="4378545" y="6350000"/>
                  </a:cubicBezTo>
                  <a:lnTo>
                    <a:pt x="4378545" y="0"/>
                  </a:lnTo>
                  <a:cubicBezTo>
                    <a:pt x="1959837" y="0"/>
                    <a:pt x="0" y="142113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-9655" t="-30576" r="-48491" b="-93576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65732" y="2440459"/>
            <a:ext cx="5966462" cy="230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82"/>
              </a:lnSpc>
            </a:pPr>
            <a:r>
              <a:rPr lang="en-US" sz="9054" spc="452">
                <a:solidFill>
                  <a:srgbClr val="191919"/>
                </a:solidFill>
                <a:latin typeface="Gotham Bold"/>
              </a:rPr>
              <a:t>Alexis McSween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64003" y="4676619"/>
            <a:ext cx="7595275" cy="323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58"/>
              </a:lnSpc>
            </a:pPr>
            <a:r>
              <a:rPr lang="en-US" sz="3470">
                <a:solidFill>
                  <a:srgbClr val="191919"/>
                </a:solidFill>
                <a:latin typeface="Gotham Bold Italics"/>
              </a:rPr>
              <a:t>Founder</a:t>
            </a:r>
          </a:p>
          <a:p>
            <a:pPr>
              <a:lnSpc>
                <a:spcPts val="4099"/>
              </a:lnSpc>
            </a:pPr>
            <a:r>
              <a:rPr lang="en-US" sz="4269">
                <a:solidFill>
                  <a:srgbClr val="191919"/>
                </a:solidFill>
                <a:latin typeface="Gotham Bold"/>
              </a:rPr>
              <a:t>Bottom Line Construction </a:t>
            </a:r>
          </a:p>
          <a:p>
            <a:pPr>
              <a:lnSpc>
                <a:spcPts val="5593"/>
              </a:lnSpc>
            </a:pPr>
            <a:r>
              <a:rPr lang="en-US" sz="4269">
                <a:solidFill>
                  <a:srgbClr val="191919"/>
                </a:solidFill>
                <a:latin typeface="Gotham Bold"/>
              </a:rPr>
              <a:t>&amp; Development</a:t>
            </a:r>
          </a:p>
          <a:p>
            <a:pPr>
              <a:lnSpc>
                <a:spcPts val="5593"/>
              </a:lnSpc>
            </a:pPr>
          </a:p>
          <a:p>
            <a:pPr>
              <a:lnSpc>
                <a:spcPts val="5593"/>
              </a:lnSpc>
            </a:pPr>
            <a:r>
              <a:rPr lang="en-US" sz="4269">
                <a:solidFill>
                  <a:srgbClr val="191919"/>
                </a:solidFill>
                <a:latin typeface="Gotham Bold"/>
              </a:rPr>
              <a:t>Youth Construct</a:t>
            </a:r>
          </a:p>
        </p:txBody>
      </p:sp>
      <p:grpSp>
        <p:nvGrpSpPr>
          <p:cNvPr name="Group 10" id="10"/>
          <p:cNvGrpSpPr/>
          <p:nvPr/>
        </p:nvGrpSpPr>
        <p:grpSpPr>
          <a:xfrm rot="3945801">
            <a:off x="9065796" y="8457793"/>
            <a:ext cx="4776403" cy="477640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810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3945801">
            <a:off x="9470198" y="7670951"/>
            <a:ext cx="1577153" cy="3243522"/>
          </a:xfrm>
          <a:custGeom>
            <a:avLst/>
            <a:gdLst/>
            <a:ahLst/>
            <a:cxnLst/>
            <a:rect r="r" b="b" t="t" l="l"/>
            <a:pathLst>
              <a:path h="3243522" w="1577153">
                <a:moveTo>
                  <a:pt x="0" y="0"/>
                </a:moveTo>
                <a:lnTo>
                  <a:pt x="1577153" y="0"/>
                </a:lnTo>
                <a:lnTo>
                  <a:pt x="1577153" y="3243522"/>
                </a:lnTo>
                <a:lnTo>
                  <a:pt x="0" y="3243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204881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964003" y="681919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982494" y="-6477135"/>
            <a:ext cx="10994424" cy="1099442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1808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466105" y="-147859"/>
            <a:ext cx="10994424" cy="1099442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104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313420" y="9104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971439" y="-681207"/>
            <a:ext cx="8316561" cy="12061121"/>
            <a:chOff x="0" y="0"/>
            <a:chExt cx="4378545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78545" cy="6350000"/>
            </a:xfrm>
            <a:custGeom>
              <a:avLst/>
              <a:gdLst/>
              <a:ahLst/>
              <a:cxnLst/>
              <a:rect r="r" b="b" t="t" l="l"/>
              <a:pathLst>
                <a:path h="6350000" w="4378545">
                  <a:moveTo>
                    <a:pt x="0" y="3175000"/>
                  </a:moveTo>
                  <a:cubicBezTo>
                    <a:pt x="0" y="4928870"/>
                    <a:pt x="1959837" y="6350000"/>
                    <a:pt x="4378545" y="6350000"/>
                  </a:cubicBezTo>
                  <a:lnTo>
                    <a:pt x="4378545" y="0"/>
                  </a:lnTo>
                  <a:cubicBezTo>
                    <a:pt x="1959837" y="0"/>
                    <a:pt x="0" y="142113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-24969" t="0" r="-75403" b="-88741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4087333"/>
            <a:ext cx="5966462" cy="230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82"/>
              </a:lnSpc>
            </a:pPr>
            <a:r>
              <a:rPr lang="en-US" sz="9054" spc="452">
                <a:solidFill>
                  <a:srgbClr val="191919"/>
                </a:solidFill>
                <a:latin typeface="Gotham Bold"/>
              </a:rPr>
              <a:t>Fuquan Collins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619951"/>
            <a:ext cx="9069756" cy="133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58"/>
              </a:lnSpc>
            </a:pPr>
            <a:r>
              <a:rPr lang="en-US" sz="3470">
                <a:solidFill>
                  <a:srgbClr val="191919"/>
                </a:solidFill>
                <a:latin typeface="Gotham Bold Italics"/>
              </a:rPr>
              <a:t>Vice President Chief Diversity Officer </a:t>
            </a:r>
          </a:p>
          <a:p>
            <a:pPr>
              <a:lnSpc>
                <a:spcPts val="5978"/>
              </a:lnSpc>
            </a:pPr>
            <a:r>
              <a:rPr lang="en-US" sz="4270">
                <a:solidFill>
                  <a:srgbClr val="191919"/>
                </a:solidFill>
                <a:latin typeface="Gotham Bold"/>
              </a:rPr>
              <a:t>Turner Construction Company</a:t>
            </a:r>
          </a:p>
        </p:txBody>
      </p:sp>
      <p:grpSp>
        <p:nvGrpSpPr>
          <p:cNvPr name="Group 13" id="13"/>
          <p:cNvGrpSpPr/>
          <p:nvPr/>
        </p:nvGrpSpPr>
        <p:grpSpPr>
          <a:xfrm rot="3945801">
            <a:off x="1033906" y="8592565"/>
            <a:ext cx="4776403" cy="477640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810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3945801">
            <a:off x="1420823" y="7839992"/>
            <a:ext cx="1577153" cy="3243522"/>
          </a:xfrm>
          <a:custGeom>
            <a:avLst/>
            <a:gdLst/>
            <a:ahLst/>
            <a:cxnLst/>
            <a:rect r="r" b="b" t="t" l="l"/>
            <a:pathLst>
              <a:path h="3243522" w="1577153">
                <a:moveTo>
                  <a:pt x="0" y="0"/>
                </a:moveTo>
                <a:lnTo>
                  <a:pt x="1577153" y="0"/>
                </a:lnTo>
                <a:lnTo>
                  <a:pt x="1577153" y="3243522"/>
                </a:lnTo>
                <a:lnTo>
                  <a:pt x="0" y="3243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204881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29116" y="-279783"/>
            <a:ext cx="10846566" cy="1084656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10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556162" y="-8441865"/>
            <a:ext cx="10994424" cy="1099442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18083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8927858" y="-353712"/>
            <a:ext cx="10994424" cy="1099442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10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313420" y="9104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098456" y="-681207"/>
            <a:ext cx="8316561" cy="12061121"/>
            <a:chOff x="0" y="0"/>
            <a:chExt cx="4378545" cy="6350000"/>
          </a:xfrm>
        </p:grpSpPr>
        <p:sp>
          <p:nvSpPr>
            <p:cNvPr name="Freeform 13" id="13"/>
            <p:cNvSpPr/>
            <p:nvPr/>
          </p:nvSpPr>
          <p:spPr>
            <a:xfrm flipH="true" flipV="false" rot="0">
              <a:off x="0" y="0"/>
              <a:ext cx="4378545" cy="6350000"/>
            </a:xfrm>
            <a:custGeom>
              <a:avLst/>
              <a:gdLst/>
              <a:ahLst/>
              <a:cxnLst/>
              <a:rect r="r" b="b" t="t" l="l"/>
              <a:pathLst>
                <a:path h="6350000" w="4378545">
                  <a:moveTo>
                    <a:pt x="4378545" y="3175000"/>
                  </a:moveTo>
                  <a:cubicBezTo>
                    <a:pt x="4378545" y="4928870"/>
                    <a:pt x="2418708" y="6350000"/>
                    <a:pt x="0" y="6350000"/>
                  </a:cubicBezTo>
                  <a:lnTo>
                    <a:pt x="0" y="0"/>
                  </a:lnTo>
                  <a:cubicBezTo>
                    <a:pt x="2418708" y="0"/>
                    <a:pt x="4378545" y="1421130"/>
                    <a:pt x="4378545" y="3175000"/>
                  </a:cubicBezTo>
                  <a:close/>
                </a:path>
              </a:pathLst>
            </a:custGeom>
            <a:blipFill>
              <a:blip r:embed="rId4"/>
              <a:stretch>
                <a:fillRect l="-30472" t="0" r="-4966" b="-3074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66567" y="3749235"/>
            <a:ext cx="5966462" cy="230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82"/>
              </a:lnSpc>
            </a:pPr>
            <a:r>
              <a:rPr lang="en-US" sz="9054" spc="452">
                <a:solidFill>
                  <a:srgbClr val="191919"/>
                </a:solidFill>
                <a:latin typeface="Gotham Bold"/>
              </a:rPr>
              <a:t>Nelly Vasquez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66567" y="6250045"/>
            <a:ext cx="10225677" cy="1330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58"/>
              </a:lnSpc>
            </a:pPr>
            <a:r>
              <a:rPr lang="en-US" sz="3470">
                <a:solidFill>
                  <a:srgbClr val="191919"/>
                </a:solidFill>
                <a:latin typeface="Gotham Bold"/>
              </a:rPr>
              <a:t>Business Development Manager</a:t>
            </a:r>
          </a:p>
          <a:p>
            <a:pPr>
              <a:lnSpc>
                <a:spcPts val="5977"/>
              </a:lnSpc>
            </a:pPr>
            <a:r>
              <a:rPr lang="en-US" sz="4269">
                <a:solidFill>
                  <a:srgbClr val="191919"/>
                </a:solidFill>
                <a:latin typeface="Gotham Bold"/>
              </a:rPr>
              <a:t>Turner Construction Company</a:t>
            </a:r>
          </a:p>
        </p:txBody>
      </p:sp>
      <p:grpSp>
        <p:nvGrpSpPr>
          <p:cNvPr name="Group 16" id="16"/>
          <p:cNvGrpSpPr/>
          <p:nvPr/>
        </p:nvGrpSpPr>
        <p:grpSpPr>
          <a:xfrm rot="3945801">
            <a:off x="1033906" y="8178581"/>
            <a:ext cx="4776403" cy="477640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808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3945801">
            <a:off x="1277990" y="7343549"/>
            <a:ext cx="1577153" cy="3243522"/>
          </a:xfrm>
          <a:custGeom>
            <a:avLst/>
            <a:gdLst/>
            <a:ahLst/>
            <a:cxnLst/>
            <a:rect r="r" b="b" t="t" l="l"/>
            <a:pathLst>
              <a:path h="3243522" w="1577153">
                <a:moveTo>
                  <a:pt x="0" y="0"/>
                </a:moveTo>
                <a:lnTo>
                  <a:pt x="1577153" y="0"/>
                </a:lnTo>
                <a:lnTo>
                  <a:pt x="1577153" y="3243522"/>
                </a:lnTo>
                <a:lnTo>
                  <a:pt x="0" y="3243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204881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66105" y="0"/>
            <a:ext cx="10994424" cy="1099442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10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6739469" y="-6178419"/>
            <a:ext cx="10994424" cy="1099442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18083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8708378" y="-353712"/>
            <a:ext cx="10994424" cy="1099442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10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313420" y="9104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098456" y="-681207"/>
            <a:ext cx="8316561" cy="12061121"/>
            <a:chOff x="0" y="0"/>
            <a:chExt cx="4378545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378545" cy="6350000"/>
            </a:xfrm>
            <a:custGeom>
              <a:avLst/>
              <a:gdLst/>
              <a:ahLst/>
              <a:cxnLst/>
              <a:rect r="r" b="b" t="t" l="l"/>
              <a:pathLst>
                <a:path h="6350000" w="4378545">
                  <a:moveTo>
                    <a:pt x="0" y="3175000"/>
                  </a:moveTo>
                  <a:cubicBezTo>
                    <a:pt x="0" y="4928870"/>
                    <a:pt x="1959837" y="6350000"/>
                    <a:pt x="4378545" y="6350000"/>
                  </a:cubicBezTo>
                  <a:lnTo>
                    <a:pt x="4378545" y="0"/>
                  </a:lnTo>
                  <a:cubicBezTo>
                    <a:pt x="1959837" y="0"/>
                    <a:pt x="0" y="142113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-155" t="0" r="-8613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647996" y="4156657"/>
            <a:ext cx="4868285" cy="230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82"/>
              </a:lnSpc>
            </a:pPr>
            <a:r>
              <a:rPr lang="en-US" sz="9054" spc="452">
                <a:solidFill>
                  <a:srgbClr val="191919"/>
                </a:solidFill>
                <a:latin typeface="Gotham Bold"/>
              </a:rPr>
              <a:t>Joshua</a:t>
            </a:r>
          </a:p>
          <a:p>
            <a:pPr>
              <a:lnSpc>
                <a:spcPts val="8782"/>
              </a:lnSpc>
            </a:pPr>
            <a:r>
              <a:rPr lang="en-US" sz="9054" spc="452">
                <a:solidFill>
                  <a:srgbClr val="191919"/>
                </a:solidFill>
                <a:latin typeface="Gotham Bold"/>
              </a:rPr>
              <a:t>Reid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47996" y="6392817"/>
            <a:ext cx="7450460" cy="19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58"/>
              </a:lnSpc>
            </a:pPr>
            <a:r>
              <a:rPr lang="en-US" sz="3470">
                <a:solidFill>
                  <a:srgbClr val="191919"/>
                </a:solidFill>
                <a:latin typeface="Gotham"/>
              </a:rPr>
              <a:t>Youth Construct Graduate ‘23</a:t>
            </a:r>
          </a:p>
          <a:p>
            <a:pPr>
              <a:lnSpc>
                <a:spcPts val="4858"/>
              </a:lnSpc>
            </a:pPr>
            <a:r>
              <a:rPr lang="en-US" sz="3470">
                <a:solidFill>
                  <a:srgbClr val="191919"/>
                </a:solidFill>
                <a:latin typeface="Gotham Bold Italics"/>
              </a:rPr>
              <a:t>Helper</a:t>
            </a:r>
          </a:p>
          <a:p>
            <a:pPr>
              <a:lnSpc>
                <a:spcPts val="5978"/>
              </a:lnSpc>
            </a:pPr>
            <a:r>
              <a:rPr lang="en-US" sz="4270">
                <a:solidFill>
                  <a:srgbClr val="191919"/>
                </a:solidFill>
                <a:latin typeface="Gotham Bold"/>
              </a:rPr>
              <a:t>Almar Plumbing</a:t>
            </a:r>
          </a:p>
        </p:txBody>
      </p:sp>
      <p:grpSp>
        <p:nvGrpSpPr>
          <p:cNvPr name="Group 16" id="16"/>
          <p:cNvGrpSpPr/>
          <p:nvPr/>
        </p:nvGrpSpPr>
        <p:grpSpPr>
          <a:xfrm rot="3945801">
            <a:off x="10593542" y="7592015"/>
            <a:ext cx="4776403" cy="477640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50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3945801">
            <a:off x="11112411" y="6973643"/>
            <a:ext cx="1577153" cy="3243522"/>
          </a:xfrm>
          <a:custGeom>
            <a:avLst/>
            <a:gdLst/>
            <a:ahLst/>
            <a:cxnLst/>
            <a:rect r="r" b="b" t="t" l="l"/>
            <a:pathLst>
              <a:path h="3243522" w="1577153">
                <a:moveTo>
                  <a:pt x="0" y="0"/>
                </a:moveTo>
                <a:lnTo>
                  <a:pt x="1577153" y="0"/>
                </a:lnTo>
                <a:lnTo>
                  <a:pt x="1577153" y="3243522"/>
                </a:lnTo>
                <a:lnTo>
                  <a:pt x="0" y="3243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204881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29513" y="1796061"/>
            <a:ext cx="2980506" cy="298050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741672">
              <a:off x="-38627" y="-38627"/>
              <a:ext cx="890054" cy="890054"/>
            </a:xfrm>
            <a:custGeom>
              <a:avLst/>
              <a:gdLst/>
              <a:ahLst/>
              <a:cxnLst/>
              <a:rect r="r" b="b" t="t" l="l"/>
              <a:pathLst>
                <a:path h="890054" w="890054">
                  <a:moveTo>
                    <a:pt x="358027" y="48048"/>
                  </a:moveTo>
                  <a:cubicBezTo>
                    <a:pt x="138782" y="96097"/>
                    <a:pt x="0" y="312782"/>
                    <a:pt x="48048" y="532027"/>
                  </a:cubicBezTo>
                  <a:cubicBezTo>
                    <a:pt x="96097" y="751272"/>
                    <a:pt x="312782" y="890054"/>
                    <a:pt x="532027" y="842006"/>
                  </a:cubicBezTo>
                  <a:cubicBezTo>
                    <a:pt x="751272" y="793957"/>
                    <a:pt x="890054" y="577272"/>
                    <a:pt x="842006" y="358027"/>
                  </a:cubicBezTo>
                  <a:cubicBezTo>
                    <a:pt x="793957" y="138782"/>
                    <a:pt x="577272" y="0"/>
                    <a:pt x="358027" y="48048"/>
                  </a:cubicBezTo>
                  <a:close/>
                </a:path>
              </a:pathLst>
            </a:custGeom>
            <a:blipFill>
              <a:blip r:embed="rId2"/>
              <a:stretch>
                <a:fillRect l="0" t="-9497" r="0" b="-2383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118776" y="5768184"/>
            <a:ext cx="12391244" cy="4265598"/>
            <a:chOff x="0" y="0"/>
            <a:chExt cx="16521658" cy="568746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426080" y="0"/>
              <a:ext cx="2894467" cy="2894467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t="-29826" r="0" b="-75728"/>
                </a:stretch>
              </a:blip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671186" y="0"/>
              <a:ext cx="2894467" cy="2894467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8100" t="0" r="-43025" b="-106446"/>
                </a:stretch>
              </a:blip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8913152" y="0"/>
              <a:ext cx="2894467" cy="2894467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0" r="0" b="-40000"/>
                </a:stretch>
              </a:blip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3155119" y="0"/>
              <a:ext cx="2894467" cy="2894467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0" t="0" r="0" b="-33333"/>
                </a:stretch>
              </a:blip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3173957"/>
              <a:ext cx="3646205" cy="2513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 Bold"/>
                </a:rPr>
                <a:t>Alexis McSween</a:t>
              </a:r>
            </a:p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"/>
                </a:rPr>
                <a:t>Bottom Line Construction &amp; Development </a:t>
              </a:r>
            </a:p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"/>
                </a:rPr>
                <a:t>Youth Construct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4347122" y="3173957"/>
              <a:ext cx="3646205" cy="2005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 Bold"/>
                </a:rPr>
                <a:t>Fuquan Collins</a:t>
              </a:r>
            </a:p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"/>
                </a:rPr>
                <a:t>Turner Construction Company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8533765" y="3173957"/>
              <a:ext cx="3646205" cy="2005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 Bold"/>
                </a:rPr>
                <a:t>Nelly Vasquez</a:t>
              </a:r>
            </a:p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"/>
                </a:rPr>
                <a:t>Turner Construction Company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2875453" y="3173957"/>
              <a:ext cx="3646205" cy="1497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 Bold"/>
                </a:rPr>
                <a:t>Joshua Reid</a:t>
              </a:r>
            </a:p>
            <a:p>
              <a:pPr algn="ctr">
                <a:lnSpc>
                  <a:spcPts val="3063"/>
                </a:lnSpc>
              </a:pPr>
              <a:r>
                <a:rPr lang="en-US" sz="2188">
                  <a:solidFill>
                    <a:srgbClr val="191919"/>
                  </a:solidFill>
                  <a:latin typeface="Gotham"/>
                </a:rPr>
                <a:t>Youth Construct Graduate ‘23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true" flipV="true" rot="0">
            <a:off x="-192342" y="-2424333"/>
            <a:ext cx="7200900" cy="7200900"/>
          </a:xfrm>
          <a:custGeom>
            <a:avLst/>
            <a:gdLst/>
            <a:ahLst/>
            <a:cxnLst/>
            <a:rect r="r" b="b" t="t" l="l"/>
            <a:pathLst>
              <a:path h="7200900" w="7200900">
                <a:moveTo>
                  <a:pt x="7200900" y="7200900"/>
                </a:moveTo>
                <a:lnTo>
                  <a:pt x="0" y="7200900"/>
                </a:lnTo>
                <a:lnTo>
                  <a:pt x="0" y="0"/>
                </a:lnTo>
                <a:lnTo>
                  <a:pt x="7200900" y="0"/>
                </a:lnTo>
                <a:lnTo>
                  <a:pt x="7200900" y="72009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true" rot="0">
            <a:off x="-481674" y="-2681508"/>
            <a:ext cx="7200900" cy="7200900"/>
          </a:xfrm>
          <a:custGeom>
            <a:avLst/>
            <a:gdLst/>
            <a:ahLst/>
            <a:cxnLst/>
            <a:rect r="r" b="b" t="t" l="l"/>
            <a:pathLst>
              <a:path h="7200900" w="7200900">
                <a:moveTo>
                  <a:pt x="7200900" y="7200900"/>
                </a:moveTo>
                <a:lnTo>
                  <a:pt x="0" y="7200900"/>
                </a:lnTo>
                <a:lnTo>
                  <a:pt x="0" y="0"/>
                </a:lnTo>
                <a:lnTo>
                  <a:pt x="7200900" y="0"/>
                </a:lnTo>
                <a:lnTo>
                  <a:pt x="7200900" y="72009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613105" y="556992"/>
            <a:ext cx="5320308" cy="83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57">
                <a:solidFill>
                  <a:srgbClr val="191919"/>
                </a:solidFill>
                <a:latin typeface="Gotham Bold"/>
              </a:rPr>
              <a:t>MODERATOR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506352">
            <a:off x="15815262" y="8552654"/>
            <a:ext cx="4491105" cy="4491105"/>
          </a:xfrm>
          <a:custGeom>
            <a:avLst/>
            <a:gdLst/>
            <a:ahLst/>
            <a:cxnLst/>
            <a:rect r="r" b="b" t="t" l="l"/>
            <a:pathLst>
              <a:path h="4491105" w="4491105">
                <a:moveTo>
                  <a:pt x="0" y="0"/>
                </a:moveTo>
                <a:lnTo>
                  <a:pt x="4491105" y="0"/>
                </a:lnTo>
                <a:lnTo>
                  <a:pt x="4491105" y="4491105"/>
                </a:lnTo>
                <a:lnTo>
                  <a:pt x="0" y="449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4273259" y="7851790"/>
            <a:ext cx="10994424" cy="1099442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18083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7976602">
            <a:off x="15242929" y="-762741"/>
            <a:ext cx="4032742" cy="4032742"/>
          </a:xfrm>
          <a:custGeom>
            <a:avLst/>
            <a:gdLst/>
            <a:ahLst/>
            <a:cxnLst/>
            <a:rect r="r" b="b" t="t" l="l"/>
            <a:pathLst>
              <a:path h="4032742" w="4032742">
                <a:moveTo>
                  <a:pt x="0" y="0"/>
                </a:moveTo>
                <a:lnTo>
                  <a:pt x="4032742" y="0"/>
                </a:lnTo>
                <a:lnTo>
                  <a:pt x="4032742" y="4032742"/>
                </a:lnTo>
                <a:lnTo>
                  <a:pt x="0" y="403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144000" y="2834688"/>
            <a:ext cx="3195944" cy="878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557">
                <a:solidFill>
                  <a:srgbClr val="191919"/>
                </a:solidFill>
                <a:latin typeface="Gotham Bold"/>
              </a:rPr>
              <a:t>Derek Perkinson</a:t>
            </a:r>
          </a:p>
          <a:p>
            <a:pPr algn="ctr">
              <a:lnSpc>
                <a:spcPts val="3580"/>
              </a:lnSpc>
            </a:pPr>
            <a:r>
              <a:rPr lang="en-US" sz="2557">
                <a:solidFill>
                  <a:srgbClr val="191919"/>
                </a:solidFill>
                <a:latin typeface="Gotham"/>
              </a:rPr>
              <a:t>Youth Construct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654243" y="4671792"/>
            <a:ext cx="5320308" cy="83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57">
                <a:solidFill>
                  <a:srgbClr val="191919"/>
                </a:solidFill>
                <a:latin typeface="Gotham Bold"/>
              </a:rPr>
              <a:t>PANELISTS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65006" y="842742"/>
            <a:ext cx="5486204" cy="245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08"/>
              </a:lnSpc>
            </a:pPr>
            <a:r>
              <a:rPr lang="en-US" sz="3923" spc="266">
                <a:solidFill>
                  <a:srgbClr val="FFFFFE"/>
                </a:solidFill>
                <a:latin typeface="Codec Pro ExtraBold"/>
              </a:rPr>
              <a:t>Training the </a:t>
            </a:r>
          </a:p>
          <a:p>
            <a:pPr>
              <a:lnSpc>
                <a:spcPts val="4708"/>
              </a:lnSpc>
            </a:pPr>
            <a:r>
              <a:rPr lang="en-US" sz="3923" spc="266">
                <a:solidFill>
                  <a:srgbClr val="FFFFFE"/>
                </a:solidFill>
                <a:latin typeface="Codec Pro ExtraBold"/>
              </a:rPr>
              <a:t>Next Generation to </a:t>
            </a:r>
          </a:p>
          <a:p>
            <a:pPr>
              <a:lnSpc>
                <a:spcPts val="4708"/>
              </a:lnSpc>
            </a:pPr>
            <a:r>
              <a:rPr lang="en-US" sz="3923" spc="266">
                <a:solidFill>
                  <a:srgbClr val="FFFFFE"/>
                </a:solidFill>
                <a:latin typeface="Codec Pro ExtraBold"/>
              </a:rPr>
              <a:t>Supplement the </a:t>
            </a:r>
          </a:p>
          <a:p>
            <a:pPr>
              <a:lnSpc>
                <a:spcPts val="4708"/>
              </a:lnSpc>
            </a:pPr>
            <a:r>
              <a:rPr lang="en-US" sz="3923" spc="266">
                <a:solidFill>
                  <a:srgbClr val="FFFFFE"/>
                </a:solidFill>
                <a:latin typeface="Codec Pro ExtraBold"/>
              </a:rPr>
              <a:t>ACED Industry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58345" y="1569227"/>
            <a:ext cx="6029655" cy="12059310"/>
          </a:xfrm>
          <a:custGeom>
            <a:avLst/>
            <a:gdLst/>
            <a:ahLst/>
            <a:cxnLst/>
            <a:rect r="r" b="b" t="t" l="l"/>
            <a:pathLst>
              <a:path h="12059310" w="6029655">
                <a:moveTo>
                  <a:pt x="0" y="0"/>
                </a:moveTo>
                <a:lnTo>
                  <a:pt x="6029655" y="0"/>
                </a:lnTo>
                <a:lnTo>
                  <a:pt x="6029655" y="12059310"/>
                </a:lnTo>
                <a:lnTo>
                  <a:pt x="0" y="1205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062443" y="7598882"/>
            <a:ext cx="5376236" cy="5376236"/>
          </a:xfrm>
          <a:custGeom>
            <a:avLst/>
            <a:gdLst/>
            <a:ahLst/>
            <a:cxnLst/>
            <a:rect r="r" b="b" t="t" l="l"/>
            <a:pathLst>
              <a:path h="5376236" w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163607"/>
            <a:ext cx="934283" cy="1815744"/>
          </a:xfrm>
          <a:custGeom>
            <a:avLst/>
            <a:gdLst/>
            <a:ahLst/>
            <a:cxnLst/>
            <a:rect r="r" b="b" t="t" l="l"/>
            <a:pathLst>
              <a:path h="1815744" w="934283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327080" y="1163607"/>
            <a:ext cx="8280414" cy="8280414"/>
          </a:xfrm>
          <a:custGeom>
            <a:avLst/>
            <a:gdLst/>
            <a:ahLst/>
            <a:cxnLst/>
            <a:rect r="r" b="b" t="t" l="l"/>
            <a:pathLst>
              <a:path h="8280414" w="8280414">
                <a:moveTo>
                  <a:pt x="0" y="0"/>
                </a:moveTo>
                <a:lnTo>
                  <a:pt x="8280414" y="0"/>
                </a:lnTo>
                <a:lnTo>
                  <a:pt x="8280414" y="8280414"/>
                </a:lnTo>
                <a:lnTo>
                  <a:pt x="0" y="828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76988" y="5294289"/>
            <a:ext cx="5967012" cy="2515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20"/>
              </a:lnSpc>
            </a:pPr>
            <a:r>
              <a:rPr lang="en-US" sz="8781" spc="184">
                <a:solidFill>
                  <a:srgbClr val="000000"/>
                </a:solidFill>
                <a:latin typeface="Codec Pro ExtraBold"/>
              </a:rPr>
              <a:t>CONNECT WITH US!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764209" y="807112"/>
            <a:ext cx="6171953" cy="4344477"/>
          </a:xfrm>
          <a:custGeom>
            <a:avLst/>
            <a:gdLst/>
            <a:ahLst/>
            <a:cxnLst/>
            <a:rect r="r" b="b" t="t" l="l"/>
            <a:pathLst>
              <a:path h="4344477" w="6171953">
                <a:moveTo>
                  <a:pt x="0" y="0"/>
                </a:moveTo>
                <a:lnTo>
                  <a:pt x="6171953" y="0"/>
                </a:lnTo>
                <a:lnTo>
                  <a:pt x="6171953" y="4344477"/>
                </a:lnTo>
                <a:lnTo>
                  <a:pt x="0" y="43444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4523" r="0" b="-44895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76988" y="7927734"/>
            <a:ext cx="6150092" cy="91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53"/>
              </a:lnSpc>
            </a:pPr>
            <a:r>
              <a:rPr lang="en-US" sz="5461" spc="191">
                <a:solidFill>
                  <a:srgbClr val="F35000"/>
                </a:solidFill>
                <a:latin typeface="Codec Pro ExtraBold"/>
              </a:rPr>
              <a:t>Visit Booth #874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3606480" y="7558094"/>
            <a:ext cx="3606480" cy="844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000000"/>
                </a:solidFill>
                <a:latin typeface="Canva Sans"/>
              </a:rPr>
              <a:t>Calle Cualquiera 123, Cualquier Lugar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49674" y="506115"/>
            <a:ext cx="5620789" cy="103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77"/>
              </a:lnSpc>
            </a:pPr>
            <a:r>
              <a:rPr lang="en-US" sz="6740" spc="141">
                <a:solidFill>
                  <a:srgbClr val="018083"/>
                </a:solidFill>
                <a:latin typeface="Codec Pro ExtraBold"/>
              </a:rPr>
              <a:t>SCAN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DAF8IN4yffY</dc:identifier>
  <dcterms:modified xsi:type="dcterms:W3CDTF">2011-08-01T06:04:30Z</dcterms:modified>
  <cp:revision>1</cp:revision>
  <dc:title>Orange and white modern creative marketing plan Presentation </dc:title>
</cp:coreProperties>
</file>