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301" r:id="rId6"/>
    <p:sldId id="274" r:id="rId7"/>
    <p:sldId id="261" r:id="rId8"/>
    <p:sldId id="277" r:id="rId9"/>
    <p:sldId id="278" r:id="rId10"/>
    <p:sldId id="279" r:id="rId11"/>
    <p:sldId id="280" r:id="rId12"/>
    <p:sldId id="284" r:id="rId13"/>
    <p:sldId id="285" r:id="rId14"/>
    <p:sldId id="286" r:id="rId15"/>
    <p:sldId id="287" r:id="rId16"/>
    <p:sldId id="281" r:id="rId17"/>
    <p:sldId id="288" r:id="rId18"/>
    <p:sldId id="289" r:id="rId19"/>
    <p:sldId id="290" r:id="rId20"/>
    <p:sldId id="291" r:id="rId21"/>
    <p:sldId id="282" r:id="rId22"/>
    <p:sldId id="292" r:id="rId23"/>
    <p:sldId id="293" r:id="rId24"/>
    <p:sldId id="294" r:id="rId25"/>
    <p:sldId id="295" r:id="rId26"/>
    <p:sldId id="283" r:id="rId27"/>
    <p:sldId id="298" r:id="rId28"/>
    <p:sldId id="315" r:id="rId29"/>
    <p:sldId id="313" r:id="rId30"/>
    <p:sldId id="314" r:id="rId31"/>
    <p:sldId id="296" r:id="rId32"/>
    <p:sldId id="299" r:id="rId33"/>
    <p:sldId id="316" r:id="rId34"/>
    <p:sldId id="318" r:id="rId35"/>
    <p:sldId id="317" r:id="rId36"/>
    <p:sldId id="297" r:id="rId37"/>
    <p:sldId id="300" r:id="rId38"/>
    <p:sldId id="319" r:id="rId39"/>
    <p:sldId id="320" r:id="rId40"/>
    <p:sldId id="302" r:id="rId41"/>
    <p:sldId id="309" r:id="rId42"/>
    <p:sldId id="329" r:id="rId43"/>
    <p:sldId id="330" r:id="rId44"/>
    <p:sldId id="308" r:id="rId45"/>
    <p:sldId id="331" r:id="rId46"/>
    <p:sldId id="332" r:id="rId47"/>
    <p:sldId id="303" r:id="rId48"/>
    <p:sldId id="310" r:id="rId49"/>
    <p:sldId id="321" r:id="rId50"/>
    <p:sldId id="305" r:id="rId51"/>
    <p:sldId id="311" r:id="rId52"/>
    <p:sldId id="322" r:id="rId53"/>
    <p:sldId id="307" r:id="rId54"/>
    <p:sldId id="324" r:id="rId55"/>
    <p:sldId id="323" r:id="rId56"/>
    <p:sldId id="304" r:id="rId57"/>
    <p:sldId id="326" r:id="rId58"/>
    <p:sldId id="325" r:id="rId59"/>
    <p:sldId id="306" r:id="rId60"/>
    <p:sldId id="328" r:id="rId61"/>
    <p:sldId id="327" r:id="rId62"/>
    <p:sldId id="333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FF7422"/>
    <a:srgbClr val="EF7006"/>
    <a:srgbClr val="2C5234"/>
    <a:srgbClr val="E0DF41"/>
    <a:srgbClr val="E0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13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1749-5DDD-4887-B59F-828755374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C0219-39DD-42BE-8AB2-C8E12E280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935D2-D35C-43A1-B328-1B10EAD1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9A85-0F44-409B-A4B2-45758B30B3F2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08782-4B93-4A12-B60A-860336488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4748B-E92A-4275-B58A-E6FACAA9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7D7-8535-4651-8765-500ED76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73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7BCA-C19B-4B85-9BFE-52DAD8E6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B34DB-AC89-4AA2-8A10-C846521DA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18356-2602-4BF1-BDC8-BC86AB0C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9A85-0F44-409B-A4B2-45758B30B3F2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BC3D8-99C5-492F-9B39-EED4A98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DE2B6-E78F-4763-B7DC-CF8FFF8AF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7D7-8535-4651-8765-500ED76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59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F131CA-38AF-4D7A-9E59-052C2CF35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EB35D-E6BA-47CF-BB3A-87C904C91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2F98E-9FBD-481E-AD6A-7A8C70BF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9A85-0F44-409B-A4B2-45758B30B3F2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E8B5F-B20B-41E9-BDC0-FB73DE5E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D05CD-C2CA-4A2C-8714-4CBDECCE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7D7-8535-4651-8765-500ED76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2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BEDB-28E3-4528-8A5A-380ED47E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5FC58-53E0-4F63-9D11-F07E1A02A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71023-2490-418B-9EB9-1C660EB6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9A85-0F44-409B-A4B2-45758B30B3F2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D15BA-37CB-4630-8D15-93C2846B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FB1A8-924E-40F3-8ED4-B783D39F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7D7-8535-4651-8765-500ED76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60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D6C7-6BDC-4360-BB6A-83003018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534DB-3534-450A-B402-6E0BD2563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F5BA5-0B47-4FF2-9904-EF8B157E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9A85-0F44-409B-A4B2-45758B30B3F2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0ABD7-5F5B-40F6-A6E5-E549BBC0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48E9E-C4AF-4DD3-BE13-1A4F9270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7D7-8535-4651-8765-500ED76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94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30722-5787-49BE-91CD-AD6C3FFB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6E45-2709-412A-8D1F-6F66008F7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E66F6-9E32-4B20-B595-44823B60F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6FFD5-1577-45A3-8960-F2BF786A3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9A85-0F44-409B-A4B2-45758B30B3F2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295C0-66B9-408D-97B6-F08DD60D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D8616-3F3E-407E-9CE0-6F0A7DA1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7D7-8535-4651-8765-500ED76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86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268E-8CFF-4C1F-AA08-EB475FF4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A4708-2E1B-4546-94C0-E915347F3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C5F24-E6A4-47D2-B910-A71FC3FC7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8C36C-3F67-4C6C-B3C6-4EAB2235C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F4C42-9031-45D0-AD1B-2505169D7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7FCF2C-D95B-446A-8081-7CD5AA99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9A85-0F44-409B-A4B2-45758B30B3F2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9B8B8-4189-4B99-BDD8-CDCFF0A8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B6594-D033-4DF7-B89C-11973265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7D7-8535-4651-8765-500ED76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48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1C46E-A513-49C0-BB76-D5B8E0DF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544D6-459A-4E4B-A08C-5CF736AA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9A85-0F44-409B-A4B2-45758B30B3F2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1D634-CB27-4540-B291-1D1A737B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CF941-A9F0-4527-803F-98BCEEBD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7D7-8535-4651-8765-500ED76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83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6799D-6945-462A-A72B-077F8AE1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9A85-0F44-409B-A4B2-45758B30B3F2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CA7A9-4A09-47A5-BAFD-763A1C88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1C22C-C79B-43F8-87AD-4DBF9A84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7D7-8535-4651-8765-500ED76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51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0F27-CB75-48F1-8A8B-90FB879B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E27DA-3048-4CA1-9083-B87F89563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E4073-D190-448F-80FF-2983592DE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99AEF-8801-4DA3-8C9E-0B1E6EEE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9A85-0F44-409B-A4B2-45758B30B3F2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4A48A-EEA1-4AB7-B48E-AC2AADDB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3D69D-2B74-4DA0-93A4-9D006B8C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7D7-8535-4651-8765-500ED76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7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5114-5B5C-4638-8F71-79703E05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D1571E-39F0-4A66-9B8C-7C791ACEE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5422D-88DB-42D1-B3D2-E610B2824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25698-ED9F-4CD5-9F9C-F2255D085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9A85-0F44-409B-A4B2-45758B30B3F2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88D94-F1B3-4C7D-8A86-7052F216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D8E89-A206-43B5-A63D-FC44C1D0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7D7-8535-4651-8765-500ED76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19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8CAFF7-E75F-4C24-8400-DBEAABBD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82224-C876-43B0-99DD-13AEF67E6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93E11-AB07-4A73-B2C1-54852C562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9A85-0F44-409B-A4B2-45758B30B3F2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C51B2-4E82-4719-A8EA-1DB213DD9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1C337-C8B2-48CF-924A-C4C7C52AF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97D7-8535-4651-8765-500ED76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1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7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8.jpeg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3.jpeg"/><Relationship Id="rId4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3.jpeg"/><Relationship Id="rId4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9.jpeg"/><Relationship Id="rId4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tiff"/><Relationship Id="rId7" Type="http://schemas.openxmlformats.org/officeDocument/2006/relationships/image" Target="../media/image2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7.xml"/><Relationship Id="rId10" Type="http://schemas.openxmlformats.org/officeDocument/2006/relationships/image" Target="../media/image23.jpeg"/><Relationship Id="rId4" Type="http://schemas.openxmlformats.org/officeDocument/2006/relationships/slide" Target="slide15.xml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19.jpeg"/><Relationship Id="rId4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24.jpeg"/><Relationship Id="rId4" Type="http://schemas.openxmlformats.org/officeDocument/2006/relationships/image" Target="../media/image4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7.tiff"/><Relationship Id="rId7" Type="http://schemas.openxmlformats.org/officeDocument/2006/relationships/image" Target="../media/image2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10" Type="http://schemas.openxmlformats.org/officeDocument/2006/relationships/image" Target="../media/image28.jpeg"/><Relationship Id="rId4" Type="http://schemas.openxmlformats.org/officeDocument/2006/relationships/slide" Target="slide20.xml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24.jpeg"/><Relationship Id="rId4" Type="http://schemas.openxmlformats.org/officeDocument/2006/relationships/image" Target="../media/image4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24.jpeg"/><Relationship Id="rId4" Type="http://schemas.openxmlformats.org/officeDocument/2006/relationships/image" Target="../media/image4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12.jpeg"/><Relationship Id="rId4" Type="http://schemas.openxmlformats.org/officeDocument/2006/relationships/image" Target="../media/image4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29.jpeg"/><Relationship Id="rId4" Type="http://schemas.openxmlformats.org/officeDocument/2006/relationships/image" Target="../media/image4.tif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7.tiff"/><Relationship Id="rId7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10" Type="http://schemas.openxmlformats.org/officeDocument/2006/relationships/image" Target="../media/image33.jpeg"/><Relationship Id="rId4" Type="http://schemas.openxmlformats.org/officeDocument/2006/relationships/slide" Target="slide26.xml"/><Relationship Id="rId9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29.jpeg"/><Relationship Id="rId4" Type="http://schemas.openxmlformats.org/officeDocument/2006/relationships/image" Target="../media/image4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29.jpeg"/><Relationship Id="rId4" Type="http://schemas.openxmlformats.org/officeDocument/2006/relationships/image" Target="../media/image4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12.jpeg"/><Relationship Id="rId4" Type="http://schemas.openxmlformats.org/officeDocument/2006/relationships/image" Target="../media/image4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34.jpeg"/><Relationship Id="rId4" Type="http://schemas.openxmlformats.org/officeDocument/2006/relationships/image" Target="../media/image4.tif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tiff"/><Relationship Id="rId7" Type="http://schemas.openxmlformats.org/officeDocument/2006/relationships/image" Target="../media/image3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11" Type="http://schemas.microsoft.com/office/2007/relationships/hdphoto" Target="../media/hdphoto1.wdp"/><Relationship Id="rId5" Type="http://schemas.openxmlformats.org/officeDocument/2006/relationships/slide" Target="slide32.xml"/><Relationship Id="rId10" Type="http://schemas.openxmlformats.org/officeDocument/2006/relationships/image" Target="../media/image38.png"/><Relationship Id="rId4" Type="http://schemas.openxmlformats.org/officeDocument/2006/relationships/slide" Target="slide30.xml"/><Relationship Id="rId9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34.jpeg"/><Relationship Id="rId4" Type="http://schemas.openxmlformats.org/officeDocument/2006/relationships/image" Target="../media/image4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34.jpeg"/><Relationship Id="rId4" Type="http://schemas.openxmlformats.org/officeDocument/2006/relationships/image" Target="../media/image4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39.jpeg"/><Relationship Id="rId4" Type="http://schemas.openxmlformats.org/officeDocument/2006/relationships/image" Target="../media/image4.tif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.tiff"/><Relationship Id="rId7" Type="http://schemas.openxmlformats.org/officeDocument/2006/relationships/image" Target="../media/image4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slide" Target="slide36.xml"/><Relationship Id="rId4" Type="http://schemas.openxmlformats.org/officeDocument/2006/relationships/slide" Target="slide35.xml"/><Relationship Id="rId9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slide" Target="slide37.xml"/><Relationship Id="rId4" Type="http://schemas.openxmlformats.org/officeDocument/2006/relationships/image" Target="../media/image4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image" Target="../media/image39.jpeg"/><Relationship Id="rId4" Type="http://schemas.openxmlformats.org/officeDocument/2006/relationships/image" Target="../media/image4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image" Target="../media/image2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slide" Target="slide39.xml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image" Target="../media/image39.jpeg"/><Relationship Id="rId4" Type="http://schemas.openxmlformats.org/officeDocument/2006/relationships/image" Target="../media/image4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image" Target="../media/image39.jpe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tiff"/><Relationship Id="rId7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6.xm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image" Target="../media/image39.jpeg"/><Relationship Id="rId4" Type="http://schemas.openxmlformats.org/officeDocument/2006/relationships/image" Target="../media/image4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slide" Target="slide42.xml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image" Target="../media/image34.jpeg"/><Relationship Id="rId4" Type="http://schemas.openxmlformats.org/officeDocument/2006/relationships/image" Target="../media/image4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image" Target="../media/image34.jpeg"/><Relationship Id="rId4" Type="http://schemas.openxmlformats.org/officeDocument/2006/relationships/image" Target="../media/image4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image" Target="../media/image34.jpeg"/><Relationship Id="rId4" Type="http://schemas.openxmlformats.org/officeDocument/2006/relationships/image" Target="../media/image4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slide" Target="slide45.xml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slide" Target="slide48.xml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19.jpeg"/><Relationship Id="rId4" Type="http://schemas.openxmlformats.org/officeDocument/2006/relationships/image" Target="../media/image4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image" Target="../media/image19.jpeg"/><Relationship Id="rId4" Type="http://schemas.openxmlformats.org/officeDocument/2006/relationships/image" Target="../media/image4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image" Target="../media/image19.jpeg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2.jpeg"/><Relationship Id="rId4" Type="http://schemas.openxmlformats.org/officeDocument/2006/relationships/image" Target="../media/image4.tif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slide" Target="slide51.xml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image" Target="../media/image29.jpeg"/><Relationship Id="rId4" Type="http://schemas.openxmlformats.org/officeDocument/2006/relationships/image" Target="../media/image4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image" Target="../media/image29.jpeg"/><Relationship Id="rId4" Type="http://schemas.openxmlformats.org/officeDocument/2006/relationships/image" Target="../media/image4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image" Target="../media/image29.jpeg"/><Relationship Id="rId4" Type="http://schemas.openxmlformats.org/officeDocument/2006/relationships/image" Target="../media/image4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slide" Target="slide55.xml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5" Type="http://schemas.openxmlformats.org/officeDocument/2006/relationships/image" Target="../media/image13.jpeg"/><Relationship Id="rId4" Type="http://schemas.openxmlformats.org/officeDocument/2006/relationships/image" Target="../media/image4.tif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image" Target="../media/image13.jpeg"/><Relationship Id="rId4" Type="http://schemas.openxmlformats.org/officeDocument/2006/relationships/image" Target="../media/image4.tif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image" Target="../media/image13.jpeg"/><Relationship Id="rId4" Type="http://schemas.openxmlformats.org/officeDocument/2006/relationships/image" Target="../media/image4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slide" Target="slide57.xml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image" Target="../media/image24.jpeg"/><Relationship Id="rId4" Type="http://schemas.openxmlformats.org/officeDocument/2006/relationships/image" Target="../media/image4.tif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image" Target="../media/image24.jpeg"/><Relationship Id="rId4" Type="http://schemas.openxmlformats.org/officeDocument/2006/relationships/image" Target="../media/image4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image" Target="../media/image24.jpeg"/><Relationship Id="rId4" Type="http://schemas.openxmlformats.org/officeDocument/2006/relationships/image" Target="../media/image4.tif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3.jpeg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tiff"/><Relationship Id="rId7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11.xml"/><Relationship Id="rId10" Type="http://schemas.openxmlformats.org/officeDocument/2006/relationships/image" Target="../media/image17.jpeg"/><Relationship Id="rId4" Type="http://schemas.openxmlformats.org/officeDocument/2006/relationships/slide" Target="slide12.xml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8FB189D-F991-446F-92F6-469FE3264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0025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Exch.Document.DC">
                  <p:embed/>
                </p:oleObj>
              </mc:Choice>
              <mc:Fallback>
                <p:oleObj name="Acrobat Document" r:id="rId2" imgW="9144000" imgH="514350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8FB189D-F991-446F-92F6-469FE32646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Content Placeholder 11" descr="Harper Adams University logo">
            <a:extLst>
              <a:ext uri="{FF2B5EF4-FFF2-40B4-BE49-F238E27FC236}">
                <a16:creationId xmlns:a16="http://schemas.microsoft.com/office/drawing/2014/main" id="{0F57E088-5037-4F55-A2EB-3FA28733E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9" y="487190"/>
            <a:ext cx="3068910" cy="100114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867D4D-F4A2-4245-9B95-B1034936A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32866" y="3575350"/>
            <a:ext cx="45720" cy="3282650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7B5223-1872-44DB-B59E-DAC8A9A23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130888" y="-879153"/>
            <a:ext cx="45719" cy="6307497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20821B-B9CC-4AA0-856B-C06AE402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6261777" y="2274596"/>
            <a:ext cx="45719" cy="1349829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68DCC0-A566-4095-8B67-9C128B91F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108028" y="442560"/>
            <a:ext cx="45719" cy="6307497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457CFC-CC71-4B52-A810-0898A5B40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8992" y="0"/>
            <a:ext cx="45719" cy="2255710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D705EB-833B-4344-A60E-FDE70279B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14215"/>
              </p:ext>
            </p:extLst>
          </p:nvPr>
        </p:nvGraphicFramePr>
        <p:xfrm>
          <a:off x="-2995967" y="2789277"/>
          <a:ext cx="8926191" cy="990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6191">
                  <a:extLst>
                    <a:ext uri="{9D8B030D-6E8A-4147-A177-3AD203B41FA5}">
                      <a16:colId xmlns:a16="http://schemas.microsoft.com/office/drawing/2014/main" val="1546541488"/>
                    </a:ext>
                  </a:extLst>
                </a:gridCol>
              </a:tblGrid>
              <a:tr h="990547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Grain Match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69604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767832-AF7F-4BEC-9FE0-9E6A7FCCF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88245"/>
              </p:ext>
            </p:extLst>
          </p:nvPr>
        </p:nvGraphicFramePr>
        <p:xfrm>
          <a:off x="-3718062" y="4836737"/>
          <a:ext cx="8926191" cy="990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6191">
                  <a:extLst>
                    <a:ext uri="{9D8B030D-6E8A-4147-A177-3AD203B41FA5}">
                      <a16:colId xmlns:a16="http://schemas.microsoft.com/office/drawing/2014/main" val="1546541488"/>
                    </a:ext>
                  </a:extLst>
                </a:gridCol>
              </a:tblGrid>
              <a:tr h="990547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Level 2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69604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0A6B9F4-D05E-4B6A-A811-F269E289C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811259"/>
              </p:ext>
            </p:extLst>
          </p:nvPr>
        </p:nvGraphicFramePr>
        <p:xfrm>
          <a:off x="2940977" y="3909291"/>
          <a:ext cx="2267152" cy="586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7152">
                  <a:extLst>
                    <a:ext uri="{9D8B030D-6E8A-4147-A177-3AD203B41FA5}">
                      <a16:colId xmlns:a16="http://schemas.microsoft.com/office/drawing/2014/main" val="1546541488"/>
                    </a:ext>
                  </a:extLst>
                </a:gridCol>
              </a:tblGrid>
              <a:tr h="586337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Level 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696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29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576070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376671" y="5008795"/>
            <a:ext cx="89295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364DE-D2F2-430B-B73C-98AA8D2C6FFF}"/>
              </a:ext>
            </a:extLst>
          </p:cNvPr>
          <p:cNvSpPr/>
          <p:nvPr/>
        </p:nvSpPr>
        <p:spPr>
          <a:xfrm>
            <a:off x="8503110" y="1508085"/>
            <a:ext cx="36391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Soup is usually made from vegetables along with other ingredients. In this case carrots.</a:t>
            </a:r>
          </a:p>
        </p:txBody>
      </p:sp>
      <p:pic>
        <p:nvPicPr>
          <p:cNvPr id="4" name="Picture 3" descr="A bunch of carrots">
            <a:extLst>
              <a:ext uri="{FF2B5EF4-FFF2-40B4-BE49-F238E27FC236}">
                <a16:creationId xmlns:a16="http://schemas.microsoft.com/office/drawing/2014/main" id="{318DCFB0-CCDE-4293-80AA-B7C5944115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/>
          <a:stretch/>
        </p:blipFill>
        <p:spPr>
          <a:xfrm>
            <a:off x="-170121" y="-52252"/>
            <a:ext cx="8504775" cy="4706059"/>
          </a:xfrm>
          <a:prstGeom prst="rect">
            <a:avLst/>
          </a:prstGeom>
        </p:spPr>
      </p:pic>
      <p:sp>
        <p:nvSpPr>
          <p:cNvPr id="10" name="Arrow: Right 9" descr="Arrow icon to move to next page">
            <a:hlinkClick r:id="rId6" action="ppaction://hlinksldjump"/>
            <a:extLst>
              <a:ext uri="{FF2B5EF4-FFF2-40B4-BE49-F238E27FC236}">
                <a16:creationId xmlns:a16="http://schemas.microsoft.com/office/drawing/2014/main" id="{8AD01AE8-3F3B-42DC-8E65-0FA4AECE5183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018CD549-3C4E-4452-9A00-53886264DBE2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31749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979566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1411186" y="4985715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02E7ED-A208-4A56-A4EB-7FD93097529C}"/>
              </a:ext>
            </a:extLst>
          </p:cNvPr>
          <p:cNvSpPr/>
          <p:nvPr/>
        </p:nvSpPr>
        <p:spPr>
          <a:xfrm>
            <a:off x="8555388" y="1329371"/>
            <a:ext cx="337056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Pasta is commonly made with durum wheat flour. The correct answer was soup.</a:t>
            </a:r>
          </a:p>
        </p:txBody>
      </p:sp>
      <p:pic>
        <p:nvPicPr>
          <p:cNvPr id="10" name="Picture 9" descr="A close-up of durum wheat">
            <a:extLst>
              <a:ext uri="{FF2B5EF4-FFF2-40B4-BE49-F238E27FC236}">
                <a16:creationId xmlns:a16="http://schemas.microsoft.com/office/drawing/2014/main" id="{C038CF19-1123-41A1-8844-50AB307562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4"/>
          <a:stretch/>
        </p:blipFill>
        <p:spPr>
          <a:xfrm>
            <a:off x="-196247" y="-52251"/>
            <a:ext cx="8525072" cy="4716378"/>
          </a:xfrm>
          <a:prstGeom prst="rect">
            <a:avLst/>
          </a:prstGeom>
        </p:spPr>
      </p:pic>
      <p:sp>
        <p:nvSpPr>
          <p:cNvPr id="11" name="Arrow: Right 10" descr="Arrow icon to move to next page">
            <a:hlinkClick r:id="rId6" action="ppaction://hlinksldjump"/>
            <a:extLst>
              <a:ext uri="{FF2B5EF4-FFF2-40B4-BE49-F238E27FC236}">
                <a16:creationId xmlns:a16="http://schemas.microsoft.com/office/drawing/2014/main" id="{DA4B254D-1B36-40B9-80E5-CA94D02AD2E6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E8410D48-0ED0-4DB6-B3BA-384736F22090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76866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386968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1411186" y="4985715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02E7ED-A208-4A56-A4EB-7FD93097529C}"/>
              </a:ext>
            </a:extLst>
          </p:cNvPr>
          <p:cNvSpPr/>
          <p:nvPr/>
        </p:nvSpPr>
        <p:spPr>
          <a:xfrm>
            <a:off x="8575129" y="1323174"/>
            <a:ext cx="337056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Noodles are commonly made with durum wheat flour. The correct answer was soup.</a:t>
            </a:r>
          </a:p>
        </p:txBody>
      </p:sp>
      <p:pic>
        <p:nvPicPr>
          <p:cNvPr id="10" name="Picture 9" descr="A close-up of durum wheat">
            <a:extLst>
              <a:ext uri="{FF2B5EF4-FFF2-40B4-BE49-F238E27FC236}">
                <a16:creationId xmlns:a16="http://schemas.microsoft.com/office/drawing/2014/main" id="{0068BEF6-8B4E-4319-B274-502C629E7F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4"/>
          <a:stretch/>
        </p:blipFill>
        <p:spPr>
          <a:xfrm>
            <a:off x="-196247" y="-52251"/>
            <a:ext cx="8525072" cy="4716378"/>
          </a:xfrm>
          <a:prstGeom prst="rect">
            <a:avLst/>
          </a:prstGeom>
        </p:spPr>
      </p:pic>
      <p:sp>
        <p:nvSpPr>
          <p:cNvPr id="11" name="Arrow: Right 10" descr="Arrow icon to move to next page">
            <a:hlinkClick r:id="rId6" action="ppaction://hlinksldjump"/>
            <a:extLst>
              <a:ext uri="{FF2B5EF4-FFF2-40B4-BE49-F238E27FC236}">
                <a16:creationId xmlns:a16="http://schemas.microsoft.com/office/drawing/2014/main" id="{8CD5017B-8FC5-4109-9847-A8EAB3959C27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0F11629F-3E22-474B-9BD4-79ED2052AD9E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448998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25032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170121" y="4964572"/>
            <a:ext cx="84989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oats">
            <a:extLst>
              <a:ext uri="{FF2B5EF4-FFF2-40B4-BE49-F238E27FC236}">
                <a16:creationId xmlns:a16="http://schemas.microsoft.com/office/drawing/2014/main" id="{BD4544B9-034F-4FA3-B50A-858A0F887B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8" b="10787"/>
          <a:stretch/>
        </p:blipFill>
        <p:spPr>
          <a:xfrm>
            <a:off x="-170121" y="-73516"/>
            <a:ext cx="8498938" cy="4737638"/>
          </a:xfrm>
          <a:prstGeom prst="rect">
            <a:avLst/>
          </a:prstGeom>
        </p:spPr>
      </p:pic>
      <p:sp>
        <p:nvSpPr>
          <p:cNvPr id="9" name="Arrow: Right 8" descr="Arrow icon to move to next page">
            <a:hlinkClick r:id="rId6" action="ppaction://hlinksldjump"/>
            <a:extLst>
              <a:ext uri="{FF2B5EF4-FFF2-40B4-BE49-F238E27FC236}">
                <a16:creationId xmlns:a16="http://schemas.microsoft.com/office/drawing/2014/main" id="{5D105D44-E63F-4F9E-B00D-3FF6E4ED4F7A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A0063962-273E-43FE-A612-9B106C97A9D4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894546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5B95D6-2EBB-48F9-97D0-F6FA693A6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Content Placeholder 11" descr="Harper Adams University logo">
            <a:extLst>
              <a:ext uri="{FF2B5EF4-FFF2-40B4-BE49-F238E27FC236}">
                <a16:creationId xmlns:a16="http://schemas.microsoft.com/office/drawing/2014/main" id="{0E209FC1-B09C-4A47-A496-1DC1976AF5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09" y="194553"/>
            <a:ext cx="2283283" cy="74485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D27AD6-BF8A-4123-A993-F9F8CE860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81066" y="-47847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901EA457-8C39-47B8-B265-AA123C57850F}"/>
              </a:ext>
            </a:extLst>
          </p:cNvPr>
          <p:cNvSpPr txBox="1"/>
          <p:nvPr/>
        </p:nvSpPr>
        <p:spPr>
          <a:xfrm>
            <a:off x="9459957" y="2024164"/>
            <a:ext cx="1907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Porridge</a:t>
            </a:r>
          </a:p>
        </p:txBody>
      </p:sp>
      <p:sp>
        <p:nvSpPr>
          <p:cNvPr id="18" name="TextBox 17">
            <a:hlinkClick r:id="rId5" action="ppaction://hlinksldjump"/>
            <a:extLst>
              <a:ext uri="{FF2B5EF4-FFF2-40B4-BE49-F238E27FC236}">
                <a16:creationId xmlns:a16="http://schemas.microsoft.com/office/drawing/2014/main" id="{462BB1E2-6A54-46A9-84F5-A7F8AE1A772B}"/>
              </a:ext>
            </a:extLst>
          </p:cNvPr>
          <p:cNvSpPr txBox="1"/>
          <p:nvPr/>
        </p:nvSpPr>
        <p:spPr>
          <a:xfrm>
            <a:off x="9572972" y="5440990"/>
            <a:ext cx="1907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6E47C5-9FBB-4991-92FB-78DB87BA4CAF}"/>
              </a:ext>
            </a:extLst>
          </p:cNvPr>
          <p:cNvSpPr txBox="1"/>
          <p:nvPr/>
        </p:nvSpPr>
        <p:spPr>
          <a:xfrm>
            <a:off x="171765" y="321653"/>
            <a:ext cx="7237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food products is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commonly made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oats?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id="{4F6317E7-1395-4D6B-8F51-B1379AD8531B}"/>
              </a:ext>
            </a:extLst>
          </p:cNvPr>
          <p:cNvSpPr txBox="1"/>
          <p:nvPr/>
        </p:nvSpPr>
        <p:spPr>
          <a:xfrm>
            <a:off x="9572972" y="3670872"/>
            <a:ext cx="1907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Brownie</a:t>
            </a:r>
          </a:p>
        </p:txBody>
      </p:sp>
      <p:pic>
        <p:nvPicPr>
          <p:cNvPr id="13" name="Picture 12" descr="A close-up of oats">
            <a:extLst>
              <a:ext uri="{FF2B5EF4-FFF2-40B4-BE49-F238E27FC236}">
                <a16:creationId xmlns:a16="http://schemas.microsoft.com/office/drawing/2014/main" id="{1FD838C1-839B-4BF7-B08F-5D57365B82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15290" r="27582" b="10787"/>
          <a:stretch/>
        </p:blipFill>
        <p:spPr>
          <a:xfrm>
            <a:off x="1541418" y="1423851"/>
            <a:ext cx="5965827" cy="5434148"/>
          </a:xfrm>
          <a:prstGeom prst="rect">
            <a:avLst/>
          </a:prstGeom>
        </p:spPr>
      </p:pic>
      <p:pic>
        <p:nvPicPr>
          <p:cNvPr id="4" name="Picture 3" descr="A picture of a glass bowl of porridge with fruit on top">
            <a:hlinkClick r:id="rId4" action="ppaction://hlinksldjump"/>
            <a:extLst>
              <a:ext uri="{FF2B5EF4-FFF2-40B4-BE49-F238E27FC236}">
                <a16:creationId xmlns:a16="http://schemas.microsoft.com/office/drawing/2014/main" id="{45E7A7E2-6A72-4872-9E96-C49F2FEDFF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28916" b="7064"/>
          <a:stretch/>
        </p:blipFill>
        <p:spPr>
          <a:xfrm>
            <a:off x="7824649" y="1646708"/>
            <a:ext cx="1567545" cy="1308910"/>
          </a:xfrm>
          <a:prstGeom prst="rect">
            <a:avLst/>
          </a:prstGeom>
        </p:spPr>
      </p:pic>
      <p:pic>
        <p:nvPicPr>
          <p:cNvPr id="9" name="Picture 8" descr="A picture of a tray of brownies">
            <a:hlinkClick r:id="rId6" action="ppaction://hlinksldjump"/>
            <a:extLst>
              <a:ext uri="{FF2B5EF4-FFF2-40B4-BE49-F238E27FC236}">
                <a16:creationId xmlns:a16="http://schemas.microsoft.com/office/drawing/2014/main" id="{CFEE34C5-1CC2-4027-9665-9B2651E3374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511" y="3293416"/>
            <a:ext cx="1571134" cy="1308910"/>
          </a:xfrm>
          <a:prstGeom prst="rect">
            <a:avLst/>
          </a:prstGeom>
        </p:spPr>
      </p:pic>
      <p:pic>
        <p:nvPicPr>
          <p:cNvPr id="12" name="Picture 11" descr="A pizza sitting on top of a wooden table&#10;&#10;">
            <a:hlinkClick r:id="rId5" action="ppaction://hlinksldjump"/>
            <a:extLst>
              <a:ext uri="{FF2B5EF4-FFF2-40B4-BE49-F238E27FC236}">
                <a16:creationId xmlns:a16="http://schemas.microsoft.com/office/drawing/2014/main" id="{D51F6C79-71DA-4E1E-9747-E9DC81FBA90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511" y="5063534"/>
            <a:ext cx="1584996" cy="13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8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356516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376671" y="5008795"/>
            <a:ext cx="89295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364DE-D2F2-430B-B73C-98AA8D2C6FFF}"/>
              </a:ext>
            </a:extLst>
          </p:cNvPr>
          <p:cNvSpPr/>
          <p:nvPr/>
        </p:nvSpPr>
        <p:spPr>
          <a:xfrm>
            <a:off x="8503110" y="1508085"/>
            <a:ext cx="363913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Porridge is commonly made from oats the others are commonly made with wheat.</a:t>
            </a:r>
          </a:p>
        </p:txBody>
      </p:sp>
      <p:pic>
        <p:nvPicPr>
          <p:cNvPr id="10" name="Picture 9" descr="A close-up of oats">
            <a:extLst>
              <a:ext uri="{FF2B5EF4-FFF2-40B4-BE49-F238E27FC236}">
                <a16:creationId xmlns:a16="http://schemas.microsoft.com/office/drawing/2014/main" id="{C75A8DDD-6DFB-4304-8708-BC5FC298E6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8" b="10787"/>
          <a:stretch/>
        </p:blipFill>
        <p:spPr>
          <a:xfrm>
            <a:off x="-170121" y="-73516"/>
            <a:ext cx="8498938" cy="4737638"/>
          </a:xfrm>
          <a:prstGeom prst="rect">
            <a:avLst/>
          </a:prstGeom>
        </p:spPr>
      </p:pic>
      <p:sp>
        <p:nvSpPr>
          <p:cNvPr id="11" name="Arrow: Right 10" descr="Arrow icon to move to next page">
            <a:hlinkClick r:id="rId6" action="ppaction://hlinksldjump"/>
            <a:extLst>
              <a:ext uri="{FF2B5EF4-FFF2-40B4-BE49-F238E27FC236}">
                <a16:creationId xmlns:a16="http://schemas.microsoft.com/office/drawing/2014/main" id="{E326334F-9ACF-4DDF-A3F6-F851532E9227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B3FC6ED6-1200-403E-B472-41B56B475B09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51094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52101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1411186" y="4985715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-up of oats">
            <a:extLst>
              <a:ext uri="{FF2B5EF4-FFF2-40B4-BE49-F238E27FC236}">
                <a16:creationId xmlns:a16="http://schemas.microsoft.com/office/drawing/2014/main" id="{A136AC8B-51BA-43F8-B84D-764954355D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0"/>
          <a:stretch/>
        </p:blipFill>
        <p:spPr>
          <a:xfrm>
            <a:off x="-171904" y="-45719"/>
            <a:ext cx="8526851" cy="47163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2E7ED-A208-4A56-A4EB-7FD93097529C}"/>
              </a:ext>
            </a:extLst>
          </p:cNvPr>
          <p:cNvSpPr/>
          <p:nvPr/>
        </p:nvSpPr>
        <p:spPr>
          <a:xfrm>
            <a:off x="8555388" y="1263792"/>
            <a:ext cx="33705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Brownies are usually made with wheat flour, although oatmeal is an alternative that can be used. The correct answer was porridge.</a:t>
            </a:r>
          </a:p>
        </p:txBody>
      </p:sp>
      <p:sp>
        <p:nvSpPr>
          <p:cNvPr id="10" name="Arrow: Right 9" descr="Arrow icon to move to next page">
            <a:hlinkClick r:id="rId6" action="ppaction://hlinksldjump"/>
            <a:extLst>
              <a:ext uri="{FF2B5EF4-FFF2-40B4-BE49-F238E27FC236}">
                <a16:creationId xmlns:a16="http://schemas.microsoft.com/office/drawing/2014/main" id="{ABF3A413-2B46-468A-8B52-30BB2EC8D711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B66DACB7-BAE2-4352-92D7-7212B35DA3F6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677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042480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1411186" y="4985715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-up of oats">
            <a:extLst>
              <a:ext uri="{FF2B5EF4-FFF2-40B4-BE49-F238E27FC236}">
                <a16:creationId xmlns:a16="http://schemas.microsoft.com/office/drawing/2014/main" id="{A136AC8B-51BA-43F8-B84D-764954355D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0"/>
          <a:stretch/>
        </p:blipFill>
        <p:spPr>
          <a:xfrm>
            <a:off x="-171904" y="-45719"/>
            <a:ext cx="8526851" cy="47163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2E7ED-A208-4A56-A4EB-7FD93097529C}"/>
              </a:ext>
            </a:extLst>
          </p:cNvPr>
          <p:cNvSpPr/>
          <p:nvPr/>
        </p:nvSpPr>
        <p:spPr>
          <a:xfrm>
            <a:off x="8555388" y="1263792"/>
            <a:ext cx="337056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 is usually made with wheat flour, although oatmeal is an alternative that can be used. The correct answer was porridge.</a:t>
            </a:r>
          </a:p>
        </p:txBody>
      </p:sp>
      <p:sp>
        <p:nvSpPr>
          <p:cNvPr id="11" name="Arrow: Right 10" descr="Arrow icon to move to next page">
            <a:hlinkClick r:id="rId6" action="ppaction://hlinksldjump"/>
            <a:extLst>
              <a:ext uri="{FF2B5EF4-FFF2-40B4-BE49-F238E27FC236}">
                <a16:creationId xmlns:a16="http://schemas.microsoft.com/office/drawing/2014/main" id="{1E24D7C5-48F2-4AEC-BC61-9E4C56052372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hlinkClick r:id="rId6" action="ppaction://hlinksldjump"/>
            <a:extLst>
              <a:ext uri="{FF2B5EF4-FFF2-40B4-BE49-F238E27FC236}">
                <a16:creationId xmlns:a16="http://schemas.microsoft.com/office/drawing/2014/main" id="{7584FC4A-D533-46E2-B005-636FCA02FEAA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855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859803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170121" y="4964572"/>
            <a:ext cx="84989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Rye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of a rye crop">
            <a:extLst>
              <a:ext uri="{FF2B5EF4-FFF2-40B4-BE49-F238E27FC236}">
                <a16:creationId xmlns:a16="http://schemas.microsoft.com/office/drawing/2014/main" id="{88C8B8F2-8A36-411E-A147-B790CCB203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2" r="21943" b="3419"/>
          <a:stretch/>
        </p:blipFill>
        <p:spPr>
          <a:xfrm>
            <a:off x="-170121" y="-73517"/>
            <a:ext cx="8498940" cy="4737644"/>
          </a:xfrm>
          <a:prstGeom prst="rect">
            <a:avLst/>
          </a:prstGeom>
        </p:spPr>
      </p:pic>
      <p:sp>
        <p:nvSpPr>
          <p:cNvPr id="9" name="Arrow: Right 8" descr="Arrow icon to move to next page">
            <a:hlinkClick r:id="rId6" action="ppaction://hlinksldjump"/>
            <a:extLst>
              <a:ext uri="{FF2B5EF4-FFF2-40B4-BE49-F238E27FC236}">
                <a16:creationId xmlns:a16="http://schemas.microsoft.com/office/drawing/2014/main" id="{F3817715-0E46-4B59-A103-CD227F6A2701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68649D26-E9FC-4AC2-B4C3-5410C773623E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291697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5B95D6-2EBB-48F9-97D0-F6FA693A6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Content Placeholder 11" descr="Harper Adams University logo">
            <a:extLst>
              <a:ext uri="{FF2B5EF4-FFF2-40B4-BE49-F238E27FC236}">
                <a16:creationId xmlns:a16="http://schemas.microsoft.com/office/drawing/2014/main" id="{0E209FC1-B09C-4A47-A496-1DC1976AF5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09" y="194553"/>
            <a:ext cx="2283283" cy="74485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D27AD6-BF8A-4123-A993-F9F8CE860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81066" y="-47847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901EA457-8C39-47B8-B265-AA123C57850F}"/>
              </a:ext>
            </a:extLst>
          </p:cNvPr>
          <p:cNvSpPr txBox="1"/>
          <p:nvPr/>
        </p:nvSpPr>
        <p:spPr>
          <a:xfrm>
            <a:off x="9423507" y="1931831"/>
            <a:ext cx="2555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Pumpernickel</a:t>
            </a:r>
          </a:p>
        </p:txBody>
      </p:sp>
      <p:sp>
        <p:nvSpPr>
          <p:cNvPr id="18" name="TextBox 17">
            <a:hlinkClick r:id="rId5" action="ppaction://hlinksldjump"/>
            <a:extLst>
              <a:ext uri="{FF2B5EF4-FFF2-40B4-BE49-F238E27FC236}">
                <a16:creationId xmlns:a16="http://schemas.microsoft.com/office/drawing/2014/main" id="{462BB1E2-6A54-46A9-84F5-A7F8AE1A772B}"/>
              </a:ext>
            </a:extLst>
          </p:cNvPr>
          <p:cNvSpPr txBox="1"/>
          <p:nvPr/>
        </p:nvSpPr>
        <p:spPr>
          <a:xfrm>
            <a:off x="9572972" y="5294380"/>
            <a:ext cx="2301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Bubble and squeak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6E47C5-9FBB-4991-92FB-78DB87BA4CAF}"/>
              </a:ext>
            </a:extLst>
          </p:cNvPr>
          <p:cNvSpPr txBox="1"/>
          <p:nvPr/>
        </p:nvSpPr>
        <p:spPr>
          <a:xfrm>
            <a:off x="171765" y="321653"/>
            <a:ext cx="7237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food products is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commonly made using rye?</a:t>
            </a: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id="{4F6317E7-1395-4D6B-8F51-B1379AD8531B}"/>
              </a:ext>
            </a:extLst>
          </p:cNvPr>
          <p:cNvSpPr txBox="1"/>
          <p:nvPr/>
        </p:nvSpPr>
        <p:spPr>
          <a:xfrm>
            <a:off x="9572973" y="3580667"/>
            <a:ext cx="220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Crispbread</a:t>
            </a:r>
          </a:p>
        </p:txBody>
      </p:sp>
      <p:pic>
        <p:nvPicPr>
          <p:cNvPr id="14" name="Picture 13" descr="A picture of a rye crop">
            <a:extLst>
              <a:ext uri="{FF2B5EF4-FFF2-40B4-BE49-F238E27FC236}">
                <a16:creationId xmlns:a16="http://schemas.microsoft.com/office/drawing/2014/main" id="{9787A6B8-C689-452C-9309-0864E84DA7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4" t="31312" r="32821" b="3419"/>
          <a:stretch/>
        </p:blipFill>
        <p:spPr>
          <a:xfrm>
            <a:off x="1528354" y="1423851"/>
            <a:ext cx="5995274" cy="5434149"/>
          </a:xfrm>
          <a:prstGeom prst="rect">
            <a:avLst/>
          </a:prstGeom>
        </p:spPr>
      </p:pic>
      <p:pic>
        <p:nvPicPr>
          <p:cNvPr id="3" name="Picture 2" descr="A picture of bubble and squeak in a cooking container on a table">
            <a:hlinkClick r:id="rId5" action="ppaction://hlinksldjump"/>
            <a:extLst>
              <a:ext uri="{FF2B5EF4-FFF2-40B4-BE49-F238E27FC236}">
                <a16:creationId xmlns:a16="http://schemas.microsoft.com/office/drawing/2014/main" id="{72E517EA-D219-4AC3-BF09-2016B897B1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92" y="5211292"/>
            <a:ext cx="1702480" cy="1137257"/>
          </a:xfrm>
          <a:prstGeom prst="rect">
            <a:avLst/>
          </a:prstGeom>
        </p:spPr>
      </p:pic>
      <p:pic>
        <p:nvPicPr>
          <p:cNvPr id="15" name="Picture 14" descr="A picture of pumpernickel, a dark, dense German bread.">
            <a:hlinkClick r:id="rId4" action="ppaction://hlinksldjump"/>
            <a:extLst>
              <a:ext uri="{FF2B5EF4-FFF2-40B4-BE49-F238E27FC236}">
                <a16:creationId xmlns:a16="http://schemas.microsoft.com/office/drawing/2014/main" id="{CC79CF89-049C-4541-BB81-D1A243E7C12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75" y="1615511"/>
            <a:ext cx="1573545" cy="1199491"/>
          </a:xfrm>
          <a:prstGeom prst="rect">
            <a:avLst/>
          </a:prstGeom>
        </p:spPr>
      </p:pic>
      <p:pic>
        <p:nvPicPr>
          <p:cNvPr id="19" name="Picture 18" descr="A picture of crispbread, a flat and dry type of cracker.">
            <a:hlinkClick r:id="rId6" action="ppaction://hlinksldjump"/>
            <a:extLst>
              <a:ext uri="{FF2B5EF4-FFF2-40B4-BE49-F238E27FC236}">
                <a16:creationId xmlns:a16="http://schemas.microsoft.com/office/drawing/2014/main" id="{2381149A-E354-4622-8A46-57F078B3E6A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r="10297"/>
          <a:stretch/>
        </p:blipFill>
        <p:spPr>
          <a:xfrm>
            <a:off x="7721027" y="3335696"/>
            <a:ext cx="1794493" cy="128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1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8FB189D-F991-446F-92F6-469FE3264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86013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Exch.Document.DC">
                  <p:embed/>
                </p:oleObj>
              </mc:Choice>
              <mc:Fallback>
                <p:oleObj name="Acrobat Document" r:id="rId2" imgW="9144000" imgH="514350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8FB189D-F991-446F-92F6-469FE32646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Content Placeholder 11" descr="Harper Adams University logo">
            <a:extLst>
              <a:ext uri="{FF2B5EF4-FFF2-40B4-BE49-F238E27FC236}">
                <a16:creationId xmlns:a16="http://schemas.microsoft.com/office/drawing/2014/main" id="{0F57E088-5037-4F55-A2EB-3FA28733E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9" y="487190"/>
            <a:ext cx="3068910" cy="100114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867D4D-F4A2-4245-9B95-B1034936A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32866" y="3575350"/>
            <a:ext cx="45720" cy="3282650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7B5223-1872-44DB-B59E-DAC8A9A23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130888" y="-879153"/>
            <a:ext cx="45719" cy="6307497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20821B-B9CC-4AA0-856B-C06AE402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6261777" y="2274596"/>
            <a:ext cx="45719" cy="1349829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68DCC0-A566-4095-8B67-9C128B91F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108028" y="442560"/>
            <a:ext cx="45719" cy="6307497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457CFC-CC71-4B52-A810-0898A5B40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8992" y="0"/>
            <a:ext cx="45719" cy="2255710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D705EB-833B-4344-A60E-FDE70279B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55954"/>
              </p:ext>
            </p:extLst>
          </p:nvPr>
        </p:nvGraphicFramePr>
        <p:xfrm>
          <a:off x="-2995967" y="2789277"/>
          <a:ext cx="8926191" cy="990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6191">
                  <a:extLst>
                    <a:ext uri="{9D8B030D-6E8A-4147-A177-3AD203B41FA5}">
                      <a16:colId xmlns:a16="http://schemas.microsoft.com/office/drawing/2014/main" val="1546541488"/>
                    </a:ext>
                  </a:extLst>
                </a:gridCol>
              </a:tblGrid>
              <a:tr h="990547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Level 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696045"/>
                  </a:ext>
                </a:extLst>
              </a:tr>
            </a:tbl>
          </a:graphicData>
        </a:graphic>
      </p:graphicFrame>
      <p:sp>
        <p:nvSpPr>
          <p:cNvPr id="14" name="Arrow: Right 13" descr="Arrow icon to move to the next page">
            <a:hlinkClick r:id="rId5" action="ppaction://hlinksldjump"/>
            <a:extLst>
              <a:ext uri="{FF2B5EF4-FFF2-40B4-BE49-F238E27FC236}">
                <a16:creationId xmlns:a16="http://schemas.microsoft.com/office/drawing/2014/main" id="{3AF85327-3180-4ED1-B9DC-40B3AACF93C6}"/>
              </a:ext>
            </a:extLst>
          </p:cNvPr>
          <p:cNvSpPr/>
          <p:nvPr/>
        </p:nvSpPr>
        <p:spPr>
          <a:xfrm>
            <a:off x="9003853" y="55990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hlinkClick r:id="rId5" action="ppaction://hlinksldjump"/>
            <a:extLst>
              <a:ext uri="{FF2B5EF4-FFF2-40B4-BE49-F238E27FC236}">
                <a16:creationId xmlns:a16="http://schemas.microsoft.com/office/drawing/2014/main" id="{13FA9679-1F53-447F-8692-AB7D11BB22FF}"/>
              </a:ext>
            </a:extLst>
          </p:cNvPr>
          <p:cNvSpPr txBox="1"/>
          <p:nvPr/>
        </p:nvSpPr>
        <p:spPr>
          <a:xfrm>
            <a:off x="9600093" y="57836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14697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35753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1411186" y="4985715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02E7ED-A208-4A56-A4EB-7FD93097529C}"/>
              </a:ext>
            </a:extLst>
          </p:cNvPr>
          <p:cNvSpPr/>
          <p:nvPr/>
        </p:nvSpPr>
        <p:spPr>
          <a:xfrm>
            <a:off x="8555388" y="1263792"/>
            <a:ext cx="33705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Pumpernickel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brown bread usually made with rye flour. The correct answer was bubble and squeak which is made from potatoes and cabbage.</a:t>
            </a:r>
          </a:p>
        </p:txBody>
      </p:sp>
      <p:pic>
        <p:nvPicPr>
          <p:cNvPr id="10" name="Picture 9" descr="A picture of a rye crop">
            <a:extLst>
              <a:ext uri="{FF2B5EF4-FFF2-40B4-BE49-F238E27FC236}">
                <a16:creationId xmlns:a16="http://schemas.microsoft.com/office/drawing/2014/main" id="{8D607C35-569E-4AED-AA56-FCAE51571E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2" r="21943" b="3419"/>
          <a:stretch/>
        </p:blipFill>
        <p:spPr>
          <a:xfrm>
            <a:off x="-170121" y="-73517"/>
            <a:ext cx="8498940" cy="4737644"/>
          </a:xfrm>
          <a:prstGeom prst="rect">
            <a:avLst/>
          </a:prstGeom>
        </p:spPr>
      </p:pic>
      <p:sp>
        <p:nvSpPr>
          <p:cNvPr id="11" name="Arrow: Right 10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E3849439-B97C-45F7-B9E3-0D1EC8EC8BED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4BA41D05-C01C-4DB5-AD89-43712F6EF9D1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0179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468512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1411186" y="4985715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02E7ED-A208-4A56-A4EB-7FD93097529C}"/>
              </a:ext>
            </a:extLst>
          </p:cNvPr>
          <p:cNvSpPr/>
          <p:nvPr/>
        </p:nvSpPr>
        <p:spPr>
          <a:xfrm>
            <a:off x="8555388" y="1263792"/>
            <a:ext cx="33705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Crispbread is usually made with rye flour. The correct answer was bubble and squeak which is made from potatoes and cabbage.</a:t>
            </a:r>
          </a:p>
        </p:txBody>
      </p:sp>
      <p:pic>
        <p:nvPicPr>
          <p:cNvPr id="10" name="Picture 9" descr="A picture of a rye crop">
            <a:extLst>
              <a:ext uri="{FF2B5EF4-FFF2-40B4-BE49-F238E27FC236}">
                <a16:creationId xmlns:a16="http://schemas.microsoft.com/office/drawing/2014/main" id="{8D607C35-569E-4AED-AA56-FCAE51571E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2" r="21943" b="3419"/>
          <a:stretch/>
        </p:blipFill>
        <p:spPr>
          <a:xfrm>
            <a:off x="-170121" y="-73517"/>
            <a:ext cx="8498940" cy="4737644"/>
          </a:xfrm>
          <a:prstGeom prst="rect">
            <a:avLst/>
          </a:prstGeom>
        </p:spPr>
      </p:pic>
      <p:sp>
        <p:nvSpPr>
          <p:cNvPr id="11" name="Arrow: Right 10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F2A03577-C0EB-447E-8DCC-D07C953A2CAB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C03FA38D-AD0E-4F01-B356-6056A148725A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67472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785942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376671" y="5008795"/>
            <a:ext cx="89295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364DE-D2F2-430B-B73C-98AA8D2C6FFF}"/>
              </a:ext>
            </a:extLst>
          </p:cNvPr>
          <p:cNvSpPr/>
          <p:nvPr/>
        </p:nvSpPr>
        <p:spPr>
          <a:xfrm>
            <a:off x="8718740" y="1838696"/>
            <a:ext cx="36391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Bubble and squeak is made from potatoes and cabbage.</a:t>
            </a:r>
          </a:p>
        </p:txBody>
      </p:sp>
      <p:pic>
        <p:nvPicPr>
          <p:cNvPr id="11" name="Picture 10" descr="A picture of a pile of potatoes">
            <a:extLst>
              <a:ext uri="{FF2B5EF4-FFF2-40B4-BE49-F238E27FC236}">
                <a16:creationId xmlns:a16="http://schemas.microsoft.com/office/drawing/2014/main" id="{4A907E14-5D4B-4540-AA32-8F17EB9A03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28" b="30918"/>
          <a:stretch/>
        </p:blipFill>
        <p:spPr>
          <a:xfrm>
            <a:off x="-183184" y="-73517"/>
            <a:ext cx="8525069" cy="4737640"/>
          </a:xfrm>
          <a:prstGeom prst="rect">
            <a:avLst/>
          </a:prstGeom>
        </p:spPr>
      </p:pic>
      <p:sp>
        <p:nvSpPr>
          <p:cNvPr id="12" name="Arrow: Right 11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D6D95439-1684-402F-9933-FFF61FAECBB6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hlinkClick r:id="rId6" action="ppaction://hlinksldjump"/>
            <a:extLst>
              <a:ext uri="{FF2B5EF4-FFF2-40B4-BE49-F238E27FC236}">
                <a16:creationId xmlns:a16="http://schemas.microsoft.com/office/drawing/2014/main" id="{C2815978-EE9D-429C-8838-ECBB645F20CF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32263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676383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170121" y="4964572"/>
            <a:ext cx="84989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Barley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-up of a head of barley">
            <a:extLst>
              <a:ext uri="{FF2B5EF4-FFF2-40B4-BE49-F238E27FC236}">
                <a16:creationId xmlns:a16="http://schemas.microsoft.com/office/drawing/2014/main" id="{CCFCFEAF-BFA2-446D-8593-627C0B77FF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t="14677" b="15726"/>
          <a:stretch/>
        </p:blipFill>
        <p:spPr>
          <a:xfrm>
            <a:off x="-170121" y="-21265"/>
            <a:ext cx="8525071" cy="4685388"/>
          </a:xfrm>
          <a:prstGeom prst="rect">
            <a:avLst/>
          </a:prstGeom>
        </p:spPr>
      </p:pic>
      <p:sp>
        <p:nvSpPr>
          <p:cNvPr id="10" name="Arrow: Right 9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C66234BC-3678-44E0-9EE7-522C6EEF0C28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AC82A8BE-1C0A-4BA7-AF16-0F3D07E570ED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50612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5B95D6-2EBB-48F9-97D0-F6FA693A6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Content Placeholder 11" descr="Harper Adams University logo">
            <a:extLst>
              <a:ext uri="{FF2B5EF4-FFF2-40B4-BE49-F238E27FC236}">
                <a16:creationId xmlns:a16="http://schemas.microsoft.com/office/drawing/2014/main" id="{0E209FC1-B09C-4A47-A496-1DC1976AF5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09" y="194553"/>
            <a:ext cx="2283283" cy="74485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D27AD6-BF8A-4123-A993-F9F8CE860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81066" y="-47847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901EA457-8C39-47B8-B265-AA123C57850F}"/>
              </a:ext>
            </a:extLst>
          </p:cNvPr>
          <p:cNvSpPr txBox="1"/>
          <p:nvPr/>
        </p:nvSpPr>
        <p:spPr>
          <a:xfrm>
            <a:off x="9423507" y="1931831"/>
            <a:ext cx="2555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Barley water</a:t>
            </a:r>
          </a:p>
        </p:txBody>
      </p:sp>
      <p:sp>
        <p:nvSpPr>
          <p:cNvPr id="18" name="TextBox 17">
            <a:hlinkClick r:id="rId5" action="ppaction://hlinksldjump"/>
            <a:extLst>
              <a:ext uri="{FF2B5EF4-FFF2-40B4-BE49-F238E27FC236}">
                <a16:creationId xmlns:a16="http://schemas.microsoft.com/office/drawing/2014/main" id="{462BB1E2-6A54-46A9-84F5-A7F8AE1A772B}"/>
              </a:ext>
            </a:extLst>
          </p:cNvPr>
          <p:cNvSpPr txBox="1"/>
          <p:nvPr/>
        </p:nvSpPr>
        <p:spPr>
          <a:xfrm>
            <a:off x="9572973" y="5362057"/>
            <a:ext cx="230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feed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6E47C5-9FBB-4991-92FB-78DB87BA4CAF}"/>
              </a:ext>
            </a:extLst>
          </p:cNvPr>
          <p:cNvSpPr txBox="1"/>
          <p:nvPr/>
        </p:nvSpPr>
        <p:spPr>
          <a:xfrm>
            <a:off x="171765" y="321653"/>
            <a:ext cx="7237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food products is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commonly made using barley?</a:t>
            </a: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id="{4F6317E7-1395-4D6B-8F51-B1379AD8531B}"/>
              </a:ext>
            </a:extLst>
          </p:cNvPr>
          <p:cNvSpPr txBox="1"/>
          <p:nvPr/>
        </p:nvSpPr>
        <p:spPr>
          <a:xfrm>
            <a:off x="9572973" y="3580667"/>
            <a:ext cx="2209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Bangers and 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</a:t>
            </a:r>
          </a:p>
        </p:txBody>
      </p:sp>
      <p:pic>
        <p:nvPicPr>
          <p:cNvPr id="13" name="Picture 12" descr="A close-up of a head of barley">
            <a:extLst>
              <a:ext uri="{FF2B5EF4-FFF2-40B4-BE49-F238E27FC236}">
                <a16:creationId xmlns:a16="http://schemas.microsoft.com/office/drawing/2014/main" id="{54024E8D-F5B8-49C5-9B8B-942D76B1E2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15759" r="33113" b="15124"/>
          <a:stretch/>
        </p:blipFill>
        <p:spPr>
          <a:xfrm>
            <a:off x="1524004" y="1409700"/>
            <a:ext cx="6019100" cy="5496146"/>
          </a:xfrm>
          <a:prstGeom prst="rect">
            <a:avLst/>
          </a:prstGeom>
        </p:spPr>
      </p:pic>
      <p:pic>
        <p:nvPicPr>
          <p:cNvPr id="4" name="Picture 3" descr="A plate of bangers and mash with peas">
            <a:hlinkClick r:id="rId6" action="ppaction://hlinksldjump"/>
            <a:extLst>
              <a:ext uri="{FF2B5EF4-FFF2-40B4-BE49-F238E27FC236}">
                <a16:creationId xmlns:a16="http://schemas.microsoft.com/office/drawing/2014/main" id="{722A928A-EBE5-4004-83CD-47C94096F4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92" y="3397861"/>
            <a:ext cx="1599322" cy="1199491"/>
          </a:xfrm>
          <a:prstGeom prst="rect">
            <a:avLst/>
          </a:prstGeom>
        </p:spPr>
      </p:pic>
      <p:pic>
        <p:nvPicPr>
          <p:cNvPr id="3" name="Picture 2" descr="A picture of a glass of barley water with a bowl of crop next to it">
            <a:hlinkClick r:id="rId4" action="ppaction://hlinksldjump"/>
            <a:extLst>
              <a:ext uri="{FF2B5EF4-FFF2-40B4-BE49-F238E27FC236}">
                <a16:creationId xmlns:a16="http://schemas.microsoft.com/office/drawing/2014/main" id="{13E91509-D2C2-4E32-9857-F1B09394418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54" y="1702645"/>
            <a:ext cx="1470790" cy="981592"/>
          </a:xfrm>
          <a:prstGeom prst="rect">
            <a:avLst/>
          </a:prstGeom>
        </p:spPr>
      </p:pic>
      <p:pic>
        <p:nvPicPr>
          <p:cNvPr id="7" name="Picture 6" descr="A close up of a cow looking at the camera">
            <a:hlinkClick r:id="rId5" action="ppaction://hlinksldjump"/>
            <a:extLst>
              <a:ext uri="{FF2B5EF4-FFF2-40B4-BE49-F238E27FC236}">
                <a16:creationId xmlns:a16="http://schemas.microsoft.com/office/drawing/2014/main" id="{9DC64697-CB3E-4C8C-9958-264C2D965B8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815" y="5055211"/>
            <a:ext cx="1708038" cy="11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88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350973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170121" y="4964572"/>
            <a:ext cx="84989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-up of a head of barley">
            <a:extLst>
              <a:ext uri="{FF2B5EF4-FFF2-40B4-BE49-F238E27FC236}">
                <a16:creationId xmlns:a16="http://schemas.microsoft.com/office/drawing/2014/main" id="{F72F02B5-0B07-43A3-886C-069D2C8E91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t="14677" b="15726"/>
          <a:stretch/>
        </p:blipFill>
        <p:spPr>
          <a:xfrm>
            <a:off x="-170121" y="-21265"/>
            <a:ext cx="8525071" cy="46853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11290B-C26A-4AB1-9A1E-A07BEAC286C6}"/>
              </a:ext>
            </a:extLst>
          </p:cNvPr>
          <p:cNvSpPr/>
          <p:nvPr/>
        </p:nvSpPr>
        <p:spPr>
          <a:xfrm>
            <a:off x="8470310" y="1073580"/>
            <a:ext cx="36391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Western countries most barley grain is used to feed farm animals. Animal feeds use a number of cereals grains; wheat being used the most.</a:t>
            </a: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answer was bangers and mash.</a:t>
            </a:r>
          </a:p>
        </p:txBody>
      </p:sp>
      <p:sp>
        <p:nvSpPr>
          <p:cNvPr id="11" name="Arrow: Right 10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4C428D7F-FEA9-4D78-8C66-FA3C99450274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02862FEC-C281-41AF-B443-274BBD5E716A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101706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980248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170121" y="4964572"/>
            <a:ext cx="84989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-up of a head of barley">
            <a:extLst>
              <a:ext uri="{FF2B5EF4-FFF2-40B4-BE49-F238E27FC236}">
                <a16:creationId xmlns:a16="http://schemas.microsoft.com/office/drawing/2014/main" id="{F72F02B5-0B07-43A3-886C-069D2C8E91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t="14677" b="15726"/>
          <a:stretch/>
        </p:blipFill>
        <p:spPr>
          <a:xfrm>
            <a:off x="-170121" y="-21265"/>
            <a:ext cx="8525071" cy="46853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11290B-C26A-4AB1-9A1E-A07BEAC286C6}"/>
              </a:ext>
            </a:extLst>
          </p:cNvPr>
          <p:cNvSpPr/>
          <p:nvPr/>
        </p:nvSpPr>
        <p:spPr>
          <a:xfrm>
            <a:off x="8470310" y="1329371"/>
            <a:ext cx="36391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Barley water, as the name suggests uses barley. The correct answer was bangers and mash.</a:t>
            </a:r>
          </a:p>
        </p:txBody>
      </p:sp>
      <p:sp>
        <p:nvSpPr>
          <p:cNvPr id="11" name="Arrow: Right 10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6A464C63-9817-4E0E-970E-BF7CFE2868F7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BC0A58AB-E639-4810-99DA-5A4FF88CA2E6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905275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160912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170121" y="4964572"/>
            <a:ext cx="84989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of a pile of potatoes">
            <a:extLst>
              <a:ext uri="{FF2B5EF4-FFF2-40B4-BE49-F238E27FC236}">
                <a16:creationId xmlns:a16="http://schemas.microsoft.com/office/drawing/2014/main" id="{77B050BF-3895-42C1-90B2-18D719027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28" b="30918"/>
          <a:stretch/>
        </p:blipFill>
        <p:spPr>
          <a:xfrm>
            <a:off x="-183184" y="-73517"/>
            <a:ext cx="8525069" cy="47376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3F8568-B387-48B5-93CD-19007724E176}"/>
              </a:ext>
            </a:extLst>
          </p:cNvPr>
          <p:cNvSpPr/>
          <p:nvPr/>
        </p:nvSpPr>
        <p:spPr>
          <a:xfrm>
            <a:off x="8552869" y="1495796"/>
            <a:ext cx="36391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Bangers are the sausages and mash is obviously mashed potato.</a:t>
            </a:r>
          </a:p>
        </p:txBody>
      </p:sp>
      <p:sp>
        <p:nvSpPr>
          <p:cNvPr id="11" name="Arrow: Right 10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9A5030EC-74AC-4DDE-B30E-ABFECD56BB71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60683A50-D45C-42E8-B0A9-783BA428050C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380059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979479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170121" y="4964572"/>
            <a:ext cx="84989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Maize (corn)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head of corn">
            <a:extLst>
              <a:ext uri="{FF2B5EF4-FFF2-40B4-BE49-F238E27FC236}">
                <a16:creationId xmlns:a16="http://schemas.microsoft.com/office/drawing/2014/main" id="{93ACBFDB-64C6-4259-A6C2-C225734F9D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9"/>
          <a:stretch/>
        </p:blipFill>
        <p:spPr>
          <a:xfrm>
            <a:off x="-166784" y="-268915"/>
            <a:ext cx="8525071" cy="4956718"/>
          </a:xfrm>
          <a:prstGeom prst="rect">
            <a:avLst/>
          </a:prstGeom>
        </p:spPr>
      </p:pic>
      <p:sp>
        <p:nvSpPr>
          <p:cNvPr id="9" name="Arrow: Right 8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E79B2C04-2C81-4E31-991A-69986A6EA948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hlinkClick r:id="rId6" action="ppaction://hlinksldjump"/>
            <a:extLst>
              <a:ext uri="{FF2B5EF4-FFF2-40B4-BE49-F238E27FC236}">
                <a16:creationId xmlns:a16="http://schemas.microsoft.com/office/drawing/2014/main" id="{8B2F487F-D3A1-49F9-9EE0-95602AE971F1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23244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5B95D6-2EBB-48F9-97D0-F6FA693A6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Content Placeholder 11" descr="Harper Adams University logo">
            <a:extLst>
              <a:ext uri="{FF2B5EF4-FFF2-40B4-BE49-F238E27FC236}">
                <a16:creationId xmlns:a16="http://schemas.microsoft.com/office/drawing/2014/main" id="{0E209FC1-B09C-4A47-A496-1DC1976AF5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09" y="194553"/>
            <a:ext cx="2283283" cy="74485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D27AD6-BF8A-4123-A993-F9F8CE860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81066" y="-47847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901EA457-8C39-47B8-B265-AA123C57850F}"/>
              </a:ext>
            </a:extLst>
          </p:cNvPr>
          <p:cNvSpPr txBox="1"/>
          <p:nvPr/>
        </p:nvSpPr>
        <p:spPr>
          <a:xfrm>
            <a:off x="9423507" y="1931831"/>
            <a:ext cx="2555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Cornflakes</a:t>
            </a:r>
          </a:p>
        </p:txBody>
      </p:sp>
      <p:sp>
        <p:nvSpPr>
          <p:cNvPr id="18" name="TextBox 17">
            <a:hlinkClick r:id="rId5" action="ppaction://hlinksldjump"/>
            <a:extLst>
              <a:ext uri="{FF2B5EF4-FFF2-40B4-BE49-F238E27FC236}">
                <a16:creationId xmlns:a16="http://schemas.microsoft.com/office/drawing/2014/main" id="{462BB1E2-6A54-46A9-84F5-A7F8AE1A772B}"/>
              </a:ext>
            </a:extLst>
          </p:cNvPr>
          <p:cNvSpPr txBox="1"/>
          <p:nvPr/>
        </p:nvSpPr>
        <p:spPr>
          <a:xfrm>
            <a:off x="9572972" y="5294380"/>
            <a:ext cx="230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Croissant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6E47C5-9FBB-4991-92FB-78DB87BA4CAF}"/>
              </a:ext>
            </a:extLst>
          </p:cNvPr>
          <p:cNvSpPr txBox="1"/>
          <p:nvPr/>
        </p:nvSpPr>
        <p:spPr>
          <a:xfrm>
            <a:off x="171765" y="321653"/>
            <a:ext cx="7237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food products is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commonly made using corn?</a:t>
            </a: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id="{4F6317E7-1395-4D6B-8F51-B1379AD8531B}"/>
              </a:ext>
            </a:extLst>
          </p:cNvPr>
          <p:cNvSpPr txBox="1"/>
          <p:nvPr/>
        </p:nvSpPr>
        <p:spPr>
          <a:xfrm>
            <a:off x="9572973" y="3580667"/>
            <a:ext cx="220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Popcorn</a:t>
            </a:r>
          </a:p>
        </p:txBody>
      </p:sp>
      <p:pic>
        <p:nvPicPr>
          <p:cNvPr id="11" name="Picture 10" descr="A close up of a head of corn">
            <a:extLst>
              <a:ext uri="{FF2B5EF4-FFF2-40B4-BE49-F238E27FC236}">
                <a16:creationId xmlns:a16="http://schemas.microsoft.com/office/drawing/2014/main" id="{EAA7DCEF-CDDE-40FB-B68E-98746C048D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r="33338" b="12649"/>
          <a:stretch/>
        </p:blipFill>
        <p:spPr>
          <a:xfrm>
            <a:off x="1533525" y="1400360"/>
            <a:ext cx="6019101" cy="5450515"/>
          </a:xfrm>
          <a:prstGeom prst="rect">
            <a:avLst/>
          </a:prstGeom>
        </p:spPr>
      </p:pic>
      <p:pic>
        <p:nvPicPr>
          <p:cNvPr id="3" name="Picture 2" descr="A picture of a pile of popcorn">
            <a:hlinkClick r:id="rId6" action="ppaction://hlinksldjump"/>
            <a:extLst>
              <a:ext uri="{FF2B5EF4-FFF2-40B4-BE49-F238E27FC236}">
                <a16:creationId xmlns:a16="http://schemas.microsoft.com/office/drawing/2014/main" id="{1D37224A-88D8-4F14-BD8E-B8ACF018746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29" y="3385723"/>
            <a:ext cx="1506467" cy="929102"/>
          </a:xfrm>
          <a:prstGeom prst="rect">
            <a:avLst/>
          </a:prstGeom>
        </p:spPr>
      </p:pic>
      <p:pic>
        <p:nvPicPr>
          <p:cNvPr id="9" name="Picture 8" descr="A picture of a pile of cornflakes">
            <a:hlinkClick r:id="rId4" action="ppaction://hlinksldjump"/>
            <a:extLst>
              <a:ext uri="{FF2B5EF4-FFF2-40B4-BE49-F238E27FC236}">
                <a16:creationId xmlns:a16="http://schemas.microsoft.com/office/drawing/2014/main" id="{2FCCC55D-E9A7-4DBA-9D92-66EBD207FC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45" y="1746443"/>
            <a:ext cx="1395834" cy="929102"/>
          </a:xfrm>
          <a:prstGeom prst="rect">
            <a:avLst/>
          </a:prstGeom>
        </p:spPr>
      </p:pic>
      <p:pic>
        <p:nvPicPr>
          <p:cNvPr id="12" name="Picture 11" descr="A picture of a croissant">
            <a:hlinkClick r:id="rId5" action="ppaction://hlinksldjump"/>
            <a:extLst>
              <a:ext uri="{FF2B5EF4-FFF2-40B4-BE49-F238E27FC236}">
                <a16:creationId xmlns:a16="http://schemas.microsoft.com/office/drawing/2014/main" id="{5DFFADF5-98C1-4E58-99DB-9BF8006DA8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891" b="82969" l="8542" r="88021">
                        <a14:foregroundMark x1="8542" y1="44219" x2="8542" y2="44219"/>
                        <a14:foregroundMark x1="88021" y1="79219" x2="88021" y2="7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9" t="9833" r="5591" b="8851"/>
          <a:stretch/>
        </p:blipFill>
        <p:spPr>
          <a:xfrm>
            <a:off x="7976545" y="5121861"/>
            <a:ext cx="1562507" cy="9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946830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2051266" y="4998778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Wheat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head of wheat">
            <a:extLst>
              <a:ext uri="{FF2B5EF4-FFF2-40B4-BE49-F238E27FC236}">
                <a16:creationId xmlns:a16="http://schemas.microsoft.com/office/drawing/2014/main" id="{A136AC8B-51BA-43F8-B84D-764954355D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0"/>
          <a:stretch/>
        </p:blipFill>
        <p:spPr>
          <a:xfrm>
            <a:off x="-171904" y="1"/>
            <a:ext cx="8526851" cy="4716378"/>
          </a:xfrm>
          <a:prstGeom prst="rect">
            <a:avLst/>
          </a:prstGeom>
        </p:spPr>
      </p:pic>
      <p:sp>
        <p:nvSpPr>
          <p:cNvPr id="3" name="Arrow: Right 2" descr="Arrow icon to move to next page">
            <a:hlinkClick r:id="rId6" action="ppaction://hlinksldjump"/>
            <a:extLst>
              <a:ext uri="{FF2B5EF4-FFF2-40B4-BE49-F238E27FC236}">
                <a16:creationId xmlns:a16="http://schemas.microsoft.com/office/drawing/2014/main" id="{20A8ECC3-E40C-423C-BAC8-5EEE41EAD2F7}"/>
              </a:ext>
            </a:extLst>
          </p:cNvPr>
          <p:cNvSpPr/>
          <p:nvPr/>
        </p:nvSpPr>
        <p:spPr>
          <a:xfrm>
            <a:off x="9003853" y="55990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hlinkClick r:id="rId6" action="ppaction://hlinksldjump"/>
            <a:extLst>
              <a:ext uri="{FF2B5EF4-FFF2-40B4-BE49-F238E27FC236}">
                <a16:creationId xmlns:a16="http://schemas.microsoft.com/office/drawing/2014/main" id="{8C6302FF-A895-4B63-B9DF-826A2FEEFA87}"/>
              </a:ext>
            </a:extLst>
          </p:cNvPr>
          <p:cNvSpPr txBox="1"/>
          <p:nvPr/>
        </p:nvSpPr>
        <p:spPr>
          <a:xfrm>
            <a:off x="9600093" y="57836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063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082184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170121" y="4964572"/>
            <a:ext cx="84989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head of corn">
            <a:extLst>
              <a:ext uri="{FF2B5EF4-FFF2-40B4-BE49-F238E27FC236}">
                <a16:creationId xmlns:a16="http://schemas.microsoft.com/office/drawing/2014/main" id="{93ACBFDB-64C6-4259-A6C2-C225734F9D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9"/>
          <a:stretch/>
        </p:blipFill>
        <p:spPr>
          <a:xfrm>
            <a:off x="-166784" y="-268915"/>
            <a:ext cx="8525071" cy="4956718"/>
          </a:xfrm>
          <a:prstGeom prst="rect">
            <a:avLst/>
          </a:prstGeom>
        </p:spPr>
      </p:pic>
      <p:sp>
        <p:nvSpPr>
          <p:cNvPr id="9" name="Arrow: Right 8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E79B2C04-2C81-4E31-991A-69986A6EA948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hlinkClick r:id="rId6" action="ppaction://hlinksldjump"/>
            <a:extLst>
              <a:ext uri="{FF2B5EF4-FFF2-40B4-BE49-F238E27FC236}">
                <a16:creationId xmlns:a16="http://schemas.microsoft.com/office/drawing/2014/main" id="{8B2F487F-D3A1-49F9-9EE0-95602AE971F1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4BAA2A-3A31-48FA-9E68-ECCD69478C10}"/>
              </a:ext>
            </a:extLst>
          </p:cNvPr>
          <p:cNvSpPr/>
          <p:nvPr/>
        </p:nvSpPr>
        <p:spPr>
          <a:xfrm>
            <a:off x="8552869" y="1495796"/>
            <a:ext cx="363913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Cornflakes, as the name suggests, are made from corn. The correct answer was croissant which are usually made from wheat flour.</a:t>
            </a:r>
          </a:p>
        </p:txBody>
      </p:sp>
    </p:spTree>
    <p:extLst>
      <p:ext uri="{BB962C8B-B14F-4D97-AF65-F5344CB8AC3E}">
        <p14:creationId xmlns:p14="http://schemas.microsoft.com/office/powerpoint/2010/main" val="2747019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424464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170121" y="4964572"/>
            <a:ext cx="84989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head of corn">
            <a:extLst>
              <a:ext uri="{FF2B5EF4-FFF2-40B4-BE49-F238E27FC236}">
                <a16:creationId xmlns:a16="http://schemas.microsoft.com/office/drawing/2014/main" id="{93ACBFDB-64C6-4259-A6C2-C225734F9D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9"/>
          <a:stretch/>
        </p:blipFill>
        <p:spPr>
          <a:xfrm>
            <a:off x="-137321" y="-240340"/>
            <a:ext cx="8525071" cy="4956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3AD478-7802-466E-A79B-A5FCB0D2E185}"/>
              </a:ext>
            </a:extLst>
          </p:cNvPr>
          <p:cNvSpPr/>
          <p:nvPr/>
        </p:nvSpPr>
        <p:spPr>
          <a:xfrm>
            <a:off x="8552869" y="1495796"/>
            <a:ext cx="363913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Popcorn, as the name suggests, are made from corn. The correct answer was croissant which are usually made from wheat flour.</a:t>
            </a:r>
          </a:p>
        </p:txBody>
      </p:sp>
      <p:sp>
        <p:nvSpPr>
          <p:cNvPr id="12" name="Arrow: Right 11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D78E76B6-049A-4066-803C-5010DA693A63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hlinkClick r:id="rId6" action="ppaction://hlinksldjump"/>
            <a:extLst>
              <a:ext uri="{FF2B5EF4-FFF2-40B4-BE49-F238E27FC236}">
                <a16:creationId xmlns:a16="http://schemas.microsoft.com/office/drawing/2014/main" id="{1DDB982D-CC40-49C4-A17E-B7052A496D9F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475115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550597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170121" y="4964572"/>
            <a:ext cx="84989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close-up of a head of wheat">
            <a:extLst>
              <a:ext uri="{FF2B5EF4-FFF2-40B4-BE49-F238E27FC236}">
                <a16:creationId xmlns:a16="http://schemas.microsoft.com/office/drawing/2014/main" id="{22A87AA8-B705-4926-81CE-092CBB8FBC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0"/>
          <a:stretch/>
        </p:blipFill>
        <p:spPr>
          <a:xfrm>
            <a:off x="-171904" y="-45719"/>
            <a:ext cx="8526851" cy="47163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498E21-75B7-456C-81DE-6881E8759C58}"/>
              </a:ext>
            </a:extLst>
          </p:cNvPr>
          <p:cNvSpPr/>
          <p:nvPr/>
        </p:nvSpPr>
        <p:spPr>
          <a:xfrm>
            <a:off x="8552869" y="1495796"/>
            <a:ext cx="36391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Croissants are usually made using flour from wheat.</a:t>
            </a:r>
          </a:p>
        </p:txBody>
      </p:sp>
      <p:sp>
        <p:nvSpPr>
          <p:cNvPr id="13" name="Arrow: Right 12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D6E596C5-C996-4A5C-BDDA-CEFCF0C0BCCE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6" action="ppaction://hlinksldjump"/>
            <a:extLst>
              <a:ext uri="{FF2B5EF4-FFF2-40B4-BE49-F238E27FC236}">
                <a16:creationId xmlns:a16="http://schemas.microsoft.com/office/drawing/2014/main" id="{5FC86537-7DDD-4108-A258-3639D7D16527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999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587667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170121" y="4964572"/>
            <a:ext cx="84989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le of rice">
            <a:extLst>
              <a:ext uri="{FF2B5EF4-FFF2-40B4-BE49-F238E27FC236}">
                <a16:creationId xmlns:a16="http://schemas.microsoft.com/office/drawing/2014/main" id="{2C95329B-2938-4564-B48A-8BA88C1763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9" b="30918"/>
          <a:stretch/>
        </p:blipFill>
        <p:spPr>
          <a:xfrm>
            <a:off x="-170121" y="-68890"/>
            <a:ext cx="8525071" cy="4737643"/>
          </a:xfrm>
          <a:prstGeom prst="rect">
            <a:avLst/>
          </a:prstGeom>
        </p:spPr>
      </p:pic>
      <p:sp>
        <p:nvSpPr>
          <p:cNvPr id="9" name="Arrow: Right 8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CF15397A-EC96-4078-BD62-7054163E6BCF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hlinkClick r:id="rId6" action="ppaction://hlinksldjump"/>
            <a:extLst>
              <a:ext uri="{FF2B5EF4-FFF2-40B4-BE49-F238E27FC236}">
                <a16:creationId xmlns:a16="http://schemas.microsoft.com/office/drawing/2014/main" id="{0A9ECAD1-FADC-4494-8E96-2C81F72CC97D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22709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5B95D6-2EBB-48F9-97D0-F6FA693A6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Content Placeholder 11" descr="Harper Adams University logo">
            <a:extLst>
              <a:ext uri="{FF2B5EF4-FFF2-40B4-BE49-F238E27FC236}">
                <a16:creationId xmlns:a16="http://schemas.microsoft.com/office/drawing/2014/main" id="{0E209FC1-B09C-4A47-A496-1DC1976AF5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09" y="194553"/>
            <a:ext cx="2283283" cy="74485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D27AD6-BF8A-4123-A993-F9F8CE860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81066" y="-47847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901EA457-8C39-47B8-B265-AA123C57850F}"/>
              </a:ext>
            </a:extLst>
          </p:cNvPr>
          <p:cNvSpPr txBox="1"/>
          <p:nvPr/>
        </p:nvSpPr>
        <p:spPr>
          <a:xfrm>
            <a:off x="9423507" y="1931831"/>
            <a:ext cx="2555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United Kingdom</a:t>
            </a:r>
          </a:p>
        </p:txBody>
      </p:sp>
      <p:sp>
        <p:nvSpPr>
          <p:cNvPr id="18" name="TextBox 17">
            <a:hlinkClick r:id="rId5" action="ppaction://hlinksldjump"/>
            <a:extLst>
              <a:ext uri="{FF2B5EF4-FFF2-40B4-BE49-F238E27FC236}">
                <a16:creationId xmlns:a16="http://schemas.microsoft.com/office/drawing/2014/main" id="{462BB1E2-6A54-46A9-84F5-A7F8AE1A772B}"/>
              </a:ext>
            </a:extLst>
          </p:cNvPr>
          <p:cNvSpPr txBox="1"/>
          <p:nvPr/>
        </p:nvSpPr>
        <p:spPr>
          <a:xfrm>
            <a:off x="9572972" y="5294380"/>
            <a:ext cx="230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6E47C5-9FBB-4991-92FB-78DB87BA4CAF}"/>
              </a:ext>
            </a:extLst>
          </p:cNvPr>
          <p:cNvSpPr txBox="1"/>
          <p:nvPr/>
        </p:nvSpPr>
        <p:spPr>
          <a:xfrm>
            <a:off x="171765" y="321653"/>
            <a:ext cx="7237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country does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grow rice?</a:t>
            </a:r>
          </a:p>
        </p:txBody>
      </p:sp>
      <p:sp>
        <p:nvSpPr>
          <p:cNvPr id="24" name="TextBox 23">
            <a:hlinkClick r:id="rId5" action="ppaction://hlinksldjump"/>
            <a:extLst>
              <a:ext uri="{FF2B5EF4-FFF2-40B4-BE49-F238E27FC236}">
                <a16:creationId xmlns:a16="http://schemas.microsoft.com/office/drawing/2014/main" id="{4F6317E7-1395-4D6B-8F51-B1379AD8531B}"/>
              </a:ext>
            </a:extLst>
          </p:cNvPr>
          <p:cNvSpPr txBox="1"/>
          <p:nvPr/>
        </p:nvSpPr>
        <p:spPr>
          <a:xfrm>
            <a:off x="9572973" y="3580667"/>
            <a:ext cx="220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</a:p>
        </p:txBody>
      </p:sp>
      <p:pic>
        <p:nvPicPr>
          <p:cNvPr id="13" name="Picture 12" descr="A pile of rice&#10;&#10;">
            <a:extLst>
              <a:ext uri="{FF2B5EF4-FFF2-40B4-BE49-F238E27FC236}">
                <a16:creationId xmlns:a16="http://schemas.microsoft.com/office/drawing/2014/main" id="{06577D10-0425-4DA0-88A2-CBDFB0139A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8" t="1736" r="25532" b="30918"/>
          <a:stretch/>
        </p:blipFill>
        <p:spPr>
          <a:xfrm>
            <a:off x="1533528" y="1409700"/>
            <a:ext cx="5996409" cy="5496146"/>
          </a:xfrm>
          <a:prstGeom prst="rect">
            <a:avLst/>
          </a:prstGeom>
        </p:spPr>
      </p:pic>
      <p:pic>
        <p:nvPicPr>
          <p:cNvPr id="4" name="Picture 3" descr="The Chinese flag">
            <a:hlinkClick r:id="rId5" action="ppaction://hlinksldjump"/>
            <a:extLst>
              <a:ext uri="{FF2B5EF4-FFF2-40B4-BE49-F238E27FC236}">
                <a16:creationId xmlns:a16="http://schemas.microsoft.com/office/drawing/2014/main" id="{975B06A3-1D85-460F-8156-EBDD6A27CF7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90" y="5035965"/>
            <a:ext cx="1562517" cy="1040050"/>
          </a:xfrm>
          <a:prstGeom prst="rect">
            <a:avLst/>
          </a:prstGeom>
        </p:spPr>
      </p:pic>
      <p:pic>
        <p:nvPicPr>
          <p:cNvPr id="15" name="Picture 14" descr="The Union Jack">
            <a:hlinkClick r:id="rId4" action="ppaction://hlinksldjump"/>
            <a:extLst>
              <a:ext uri="{FF2B5EF4-FFF2-40B4-BE49-F238E27FC236}">
                <a16:creationId xmlns:a16="http://schemas.microsoft.com/office/drawing/2014/main" id="{DDF2B814-17BE-4347-BD4C-12F0EF17785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741" y="1899262"/>
            <a:ext cx="1637013" cy="971976"/>
          </a:xfrm>
          <a:prstGeom prst="rect">
            <a:avLst/>
          </a:prstGeom>
        </p:spPr>
      </p:pic>
      <p:pic>
        <p:nvPicPr>
          <p:cNvPr id="19" name="Picture 18" descr="The Indian flag">
            <a:hlinkClick r:id="rId5" action="ppaction://hlinksldjump"/>
            <a:extLst>
              <a:ext uri="{FF2B5EF4-FFF2-40B4-BE49-F238E27FC236}">
                <a16:creationId xmlns:a16="http://schemas.microsoft.com/office/drawing/2014/main" id="{BE14B3E0-BA51-4424-B159-F01120DF20A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891" y="3285422"/>
            <a:ext cx="1637014" cy="10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07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848145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170121" y="4964572"/>
            <a:ext cx="84989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Right 8" descr="An arrow icon to move to the next page">
            <a:hlinkClick r:id="rId5" action="ppaction://hlinksldjump"/>
            <a:extLst>
              <a:ext uri="{FF2B5EF4-FFF2-40B4-BE49-F238E27FC236}">
                <a16:creationId xmlns:a16="http://schemas.microsoft.com/office/drawing/2014/main" id="{CF15397A-EC96-4078-BD62-7054163E6BCF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0A9ECAD1-FADC-4494-8E96-2C81F72CC97D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  <p:pic>
        <p:nvPicPr>
          <p:cNvPr id="5" name="Picture 4" descr="The Union Jack">
            <a:extLst>
              <a:ext uri="{FF2B5EF4-FFF2-40B4-BE49-F238E27FC236}">
                <a16:creationId xmlns:a16="http://schemas.microsoft.com/office/drawing/2014/main" id="{88F00ECC-78CC-49A1-B0D1-CCAA43D924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" b="7075"/>
          <a:stretch/>
        </p:blipFill>
        <p:spPr>
          <a:xfrm>
            <a:off x="-170121" y="-56123"/>
            <a:ext cx="8525069" cy="4734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5602B5-1938-4F57-AB5F-00CA6243EEC0}"/>
              </a:ext>
            </a:extLst>
          </p:cNvPr>
          <p:cNvSpPr/>
          <p:nvPr/>
        </p:nvSpPr>
        <p:spPr>
          <a:xfrm>
            <a:off x="8552869" y="1495796"/>
            <a:ext cx="36391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Britain is unable to grow the crop as it does not have the warm and wet tropical climate that is required.</a:t>
            </a:r>
          </a:p>
        </p:txBody>
      </p:sp>
    </p:spTree>
    <p:extLst>
      <p:ext uri="{BB962C8B-B14F-4D97-AF65-F5344CB8AC3E}">
        <p14:creationId xmlns:p14="http://schemas.microsoft.com/office/powerpoint/2010/main" val="4151269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450139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170121" y="4964572"/>
            <a:ext cx="84989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le of rice&#10;&#10;">
            <a:extLst>
              <a:ext uri="{FF2B5EF4-FFF2-40B4-BE49-F238E27FC236}">
                <a16:creationId xmlns:a16="http://schemas.microsoft.com/office/drawing/2014/main" id="{2C95329B-2938-4564-B48A-8BA88C1763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9" b="30918"/>
          <a:stretch/>
        </p:blipFill>
        <p:spPr>
          <a:xfrm>
            <a:off x="-170121" y="-68890"/>
            <a:ext cx="8525071" cy="47376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3FA524-5FAF-43C3-889B-62F989D660CF}"/>
              </a:ext>
            </a:extLst>
          </p:cNvPr>
          <p:cNvSpPr/>
          <p:nvPr/>
        </p:nvSpPr>
        <p:spPr>
          <a:xfrm>
            <a:off x="8552869" y="1121205"/>
            <a:ext cx="363913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 requires a warm and wet tropical climate. China is the largest rice producer in the world and India is second. </a:t>
            </a: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answer was the UK; we don’t have a warm and wet tropical climate.</a:t>
            </a:r>
          </a:p>
        </p:txBody>
      </p:sp>
      <p:sp>
        <p:nvSpPr>
          <p:cNvPr id="15" name="Arrow: Right 14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628D56F2-3101-4B04-974F-212F87A5677F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hlinkClick r:id="rId6" action="ppaction://hlinksldjump"/>
            <a:extLst>
              <a:ext uri="{FF2B5EF4-FFF2-40B4-BE49-F238E27FC236}">
                <a16:creationId xmlns:a16="http://schemas.microsoft.com/office/drawing/2014/main" id="{95B0A8E5-C63D-4A64-9103-D76F308CB522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69237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8FB189D-F991-446F-92F6-469FE3264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91389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Exch.Document.DC">
                  <p:embed/>
                </p:oleObj>
              </mc:Choice>
              <mc:Fallback>
                <p:oleObj name="Acrobat Document" r:id="rId2" imgW="9144000" imgH="514350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8FB189D-F991-446F-92F6-469FE32646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Content Placeholder 11" descr="Harper Adams University logo">
            <a:extLst>
              <a:ext uri="{FF2B5EF4-FFF2-40B4-BE49-F238E27FC236}">
                <a16:creationId xmlns:a16="http://schemas.microsoft.com/office/drawing/2014/main" id="{0F57E088-5037-4F55-A2EB-3FA28733E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9" y="487190"/>
            <a:ext cx="3068910" cy="100114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867D4D-F4A2-4245-9B95-B1034936A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32866" y="3575350"/>
            <a:ext cx="45720" cy="3282650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7B5223-1872-44DB-B59E-DAC8A9A23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130888" y="-879153"/>
            <a:ext cx="45719" cy="6307497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20821B-B9CC-4AA0-856B-C06AE402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6261777" y="2274596"/>
            <a:ext cx="45719" cy="1349829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68DCC0-A566-4095-8B67-9C128B91F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108028" y="442560"/>
            <a:ext cx="45719" cy="6307497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457CFC-CC71-4B52-A810-0898A5B40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8992" y="0"/>
            <a:ext cx="45719" cy="2255710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D705EB-833B-4344-A60E-FDE70279B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111112"/>
              </p:ext>
            </p:extLst>
          </p:nvPr>
        </p:nvGraphicFramePr>
        <p:xfrm>
          <a:off x="-2995967" y="2789277"/>
          <a:ext cx="8926191" cy="990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6191">
                  <a:extLst>
                    <a:ext uri="{9D8B030D-6E8A-4147-A177-3AD203B41FA5}">
                      <a16:colId xmlns:a16="http://schemas.microsoft.com/office/drawing/2014/main" val="1546541488"/>
                    </a:ext>
                  </a:extLst>
                </a:gridCol>
              </a:tblGrid>
              <a:tr h="990547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Level 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696045"/>
                  </a:ext>
                </a:extLst>
              </a:tr>
            </a:tbl>
          </a:graphicData>
        </a:graphic>
      </p:graphicFrame>
      <p:sp>
        <p:nvSpPr>
          <p:cNvPr id="11" name="Arrow: Right 10" descr="An arrow icon to move to the next page">
            <a:hlinkClick r:id="rId5" action="ppaction://hlinksldjump"/>
            <a:extLst>
              <a:ext uri="{FF2B5EF4-FFF2-40B4-BE49-F238E27FC236}">
                <a16:creationId xmlns:a16="http://schemas.microsoft.com/office/drawing/2014/main" id="{56569875-A187-4103-BBAC-54EECD4F5359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:a16="http://schemas.microsoft.com/office/drawing/2014/main" id="{FDEE432F-92DD-4A29-8C63-7928301037AE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52938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663632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" name="Picture 3" descr="A pile of rice&#10;&#10;">
            <a:extLst>
              <a:ext uri="{FF2B5EF4-FFF2-40B4-BE49-F238E27FC236}">
                <a16:creationId xmlns:a16="http://schemas.microsoft.com/office/drawing/2014/main" id="{2C95329B-2938-4564-B48A-8BA88C1763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9" b="30918"/>
          <a:stretch/>
        </p:blipFill>
        <p:spPr>
          <a:xfrm>
            <a:off x="-170121" y="-68890"/>
            <a:ext cx="8525071" cy="47376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42B201-2829-41AF-8D54-22CF032DDB7E}"/>
              </a:ext>
            </a:extLst>
          </p:cNvPr>
          <p:cNvSpPr txBox="1"/>
          <p:nvPr/>
        </p:nvSpPr>
        <p:spPr>
          <a:xfrm>
            <a:off x="0" y="5141653"/>
            <a:ext cx="86445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cereal grain is this?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6" action="ppaction://hlinksldjump"/>
            <a:extLst>
              <a:ext uri="{FF2B5EF4-FFF2-40B4-BE49-F238E27FC236}">
                <a16:creationId xmlns:a16="http://schemas.microsoft.com/office/drawing/2014/main" id="{07F8A205-DD49-4AFE-A46A-6341B605F903}"/>
              </a:ext>
            </a:extLst>
          </p:cNvPr>
          <p:cNvSpPr txBox="1"/>
          <p:nvPr/>
        </p:nvSpPr>
        <p:spPr>
          <a:xfrm>
            <a:off x="9085069" y="1744057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Rye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7" action="ppaction://hlinksldjump"/>
            <a:extLst>
              <a:ext uri="{FF2B5EF4-FFF2-40B4-BE49-F238E27FC236}">
                <a16:creationId xmlns:a16="http://schemas.microsoft.com/office/drawing/2014/main" id="{117D51F1-91E2-46B5-809E-9CDE6A066005}"/>
              </a:ext>
            </a:extLst>
          </p:cNvPr>
          <p:cNvSpPr txBox="1"/>
          <p:nvPr/>
        </p:nvSpPr>
        <p:spPr>
          <a:xfrm>
            <a:off x="9085069" y="2678090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BFF109D5-C512-4919-9200-2948C7439C4E}"/>
              </a:ext>
            </a:extLst>
          </p:cNvPr>
          <p:cNvSpPr txBox="1"/>
          <p:nvPr/>
        </p:nvSpPr>
        <p:spPr>
          <a:xfrm>
            <a:off x="9085069" y="3601697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6" action="ppaction://hlinksldjump"/>
            <a:extLst>
              <a:ext uri="{FF2B5EF4-FFF2-40B4-BE49-F238E27FC236}">
                <a16:creationId xmlns:a16="http://schemas.microsoft.com/office/drawing/2014/main" id="{444B563A-6984-4DD7-B5AE-2BF8971EDEC6}"/>
              </a:ext>
            </a:extLst>
          </p:cNvPr>
          <p:cNvSpPr txBox="1"/>
          <p:nvPr/>
        </p:nvSpPr>
        <p:spPr>
          <a:xfrm>
            <a:off x="9084178" y="4569637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Maize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38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199812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1411186" y="4985715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le of rice&#10;&#10;">
            <a:extLst>
              <a:ext uri="{FF2B5EF4-FFF2-40B4-BE49-F238E27FC236}">
                <a16:creationId xmlns:a16="http://schemas.microsoft.com/office/drawing/2014/main" id="{3E734BD4-FF01-4D5D-B08E-7A2129752A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9" b="30918"/>
          <a:stretch/>
        </p:blipFill>
        <p:spPr>
          <a:xfrm>
            <a:off x="-170121" y="-68890"/>
            <a:ext cx="8525071" cy="4737643"/>
          </a:xfrm>
          <a:prstGeom prst="rect">
            <a:avLst/>
          </a:prstGeom>
        </p:spPr>
      </p:pic>
      <p:sp>
        <p:nvSpPr>
          <p:cNvPr id="10" name="Arrow: Right 9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DF3B851E-28AA-4EB9-88D8-54D1AD3FBF08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664289B4-FED4-462A-823F-C5C82A869612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76235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5B95D6-2EBB-48F9-97D0-F6FA693A6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8FC5CF-EF41-4073-AB8B-B27A7EA6AC57}"/>
              </a:ext>
            </a:extLst>
          </p:cNvPr>
          <p:cNvSpPr txBox="1"/>
          <p:nvPr/>
        </p:nvSpPr>
        <p:spPr>
          <a:xfrm>
            <a:off x="171765" y="321653"/>
            <a:ext cx="7237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food products is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made from wheat?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11" descr="Harper Adams University logo">
            <a:extLst>
              <a:ext uri="{FF2B5EF4-FFF2-40B4-BE49-F238E27FC236}">
                <a16:creationId xmlns:a16="http://schemas.microsoft.com/office/drawing/2014/main" id="{0E209FC1-B09C-4A47-A496-1DC1976AF5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09" y="194553"/>
            <a:ext cx="2283283" cy="744854"/>
          </a:xfrm>
          <a:prstGeom prst="rect">
            <a:avLst/>
          </a:prstGeom>
        </p:spPr>
      </p:pic>
      <p:pic>
        <p:nvPicPr>
          <p:cNvPr id="4" name="Picture 3" descr="A close-up of a head of wheat">
            <a:extLst>
              <a:ext uri="{FF2B5EF4-FFF2-40B4-BE49-F238E27FC236}">
                <a16:creationId xmlns:a16="http://schemas.microsoft.com/office/drawing/2014/main" id="{59602A9C-45A9-4312-A7E3-3091D9B090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r="10677"/>
          <a:stretch/>
        </p:blipFill>
        <p:spPr>
          <a:xfrm>
            <a:off x="1506828" y="1408090"/>
            <a:ext cx="6038375" cy="5479827"/>
          </a:xfrm>
          <a:prstGeom prst="rect">
            <a:avLst/>
          </a:prstGeom>
        </p:spPr>
      </p:pic>
      <p:pic>
        <p:nvPicPr>
          <p:cNvPr id="11" name="Picture 10" descr="A picture of a pile of biscuits">
            <a:hlinkClick r:id="rId5" action="ppaction://hlinksldjump"/>
            <a:extLst>
              <a:ext uri="{FF2B5EF4-FFF2-40B4-BE49-F238E27FC236}">
                <a16:creationId xmlns:a16="http://schemas.microsoft.com/office/drawing/2014/main" id="{4E743D1D-71CF-4701-9516-72CE5F98B7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/>
        </p:blipFill>
        <p:spPr>
          <a:xfrm>
            <a:off x="7903714" y="3428999"/>
            <a:ext cx="1584983" cy="1317094"/>
          </a:xfrm>
          <a:prstGeom prst="rect">
            <a:avLst/>
          </a:prstGeom>
        </p:spPr>
      </p:pic>
      <p:pic>
        <p:nvPicPr>
          <p:cNvPr id="13" name="Picture 12" descr="A picture of a single bread roll">
            <a:hlinkClick r:id="rId7" action="ppaction://hlinksldjump"/>
            <a:extLst>
              <a:ext uri="{FF2B5EF4-FFF2-40B4-BE49-F238E27FC236}">
                <a16:creationId xmlns:a16="http://schemas.microsoft.com/office/drawing/2014/main" id="{3BC7922B-B25B-41A5-9791-A469F99CD28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1" t="11195" r="13181" b="9761"/>
          <a:stretch/>
        </p:blipFill>
        <p:spPr>
          <a:xfrm>
            <a:off x="7885607" y="5269625"/>
            <a:ext cx="1531846" cy="1157505"/>
          </a:xfrm>
          <a:prstGeom prst="rect">
            <a:avLst/>
          </a:prstGeom>
        </p:spPr>
      </p:pic>
      <p:pic>
        <p:nvPicPr>
          <p:cNvPr id="15" name="Picture 14" descr="A picture of a pile of crisps">
            <a:hlinkClick r:id="rId9" action="ppaction://hlinksldjump"/>
            <a:extLst>
              <a:ext uri="{FF2B5EF4-FFF2-40B4-BE49-F238E27FC236}">
                <a16:creationId xmlns:a16="http://schemas.microsoft.com/office/drawing/2014/main" id="{A51870BA-A8D2-49E6-8651-1826D540BCA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 r="4129" b="7440"/>
          <a:stretch/>
        </p:blipFill>
        <p:spPr>
          <a:xfrm>
            <a:off x="7859033" y="1679487"/>
            <a:ext cx="1584995" cy="1157505"/>
          </a:xfrm>
          <a:prstGeom prst="rect">
            <a:avLst/>
          </a:prstGeom>
        </p:spPr>
      </p:pic>
      <p:sp>
        <p:nvSpPr>
          <p:cNvPr id="16" name="TextBox 15">
            <a:hlinkClick r:id="rId9" action="ppaction://hlinksldjump"/>
            <a:extLst>
              <a:ext uri="{FF2B5EF4-FFF2-40B4-BE49-F238E27FC236}">
                <a16:creationId xmlns:a16="http://schemas.microsoft.com/office/drawing/2014/main" id="{901EA457-8C39-47B8-B265-AA123C57850F}"/>
              </a:ext>
            </a:extLst>
          </p:cNvPr>
          <p:cNvSpPr txBox="1"/>
          <p:nvPr/>
        </p:nvSpPr>
        <p:spPr>
          <a:xfrm>
            <a:off x="9509592" y="1933303"/>
            <a:ext cx="1907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Crisps</a:t>
            </a:r>
          </a:p>
        </p:txBody>
      </p:sp>
      <p:sp>
        <p:nvSpPr>
          <p:cNvPr id="17" name="TextBox 16">
            <a:hlinkClick r:id="rId5" action="ppaction://hlinksldjump"/>
            <a:extLst>
              <a:ext uri="{FF2B5EF4-FFF2-40B4-BE49-F238E27FC236}">
                <a16:creationId xmlns:a16="http://schemas.microsoft.com/office/drawing/2014/main" id="{3EFD0407-BE1E-4167-B0C2-038082F85297}"/>
              </a:ext>
            </a:extLst>
          </p:cNvPr>
          <p:cNvSpPr txBox="1"/>
          <p:nvPr/>
        </p:nvSpPr>
        <p:spPr>
          <a:xfrm>
            <a:off x="9524561" y="3746486"/>
            <a:ext cx="1907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Biscuits</a:t>
            </a:r>
          </a:p>
        </p:txBody>
      </p:sp>
      <p:sp>
        <p:nvSpPr>
          <p:cNvPr id="18" name="TextBox 17">
            <a:hlinkClick r:id="rId7" action="ppaction://hlinksldjump"/>
            <a:extLst>
              <a:ext uri="{FF2B5EF4-FFF2-40B4-BE49-F238E27FC236}">
                <a16:creationId xmlns:a16="http://schemas.microsoft.com/office/drawing/2014/main" id="{462BB1E2-6A54-46A9-84F5-A7F8AE1A772B}"/>
              </a:ext>
            </a:extLst>
          </p:cNvPr>
          <p:cNvSpPr txBox="1"/>
          <p:nvPr/>
        </p:nvSpPr>
        <p:spPr>
          <a:xfrm>
            <a:off x="9572973" y="5571379"/>
            <a:ext cx="1907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D27AD6-BF8A-4123-A993-F9F8CE860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81066" y="-47847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70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56180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1411186" y="4985715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C9EF8-8667-4598-81E2-8D4638D361C6}"/>
              </a:ext>
            </a:extLst>
          </p:cNvPr>
          <p:cNvSpPr txBox="1"/>
          <p:nvPr/>
        </p:nvSpPr>
        <p:spPr>
          <a:xfrm>
            <a:off x="8665404" y="2084390"/>
            <a:ext cx="31589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answer is: </a:t>
            </a:r>
            <a:r>
              <a:rPr lang="en-GB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le of rice&#10;&#10;">
            <a:extLst>
              <a:ext uri="{FF2B5EF4-FFF2-40B4-BE49-F238E27FC236}">
                <a16:creationId xmlns:a16="http://schemas.microsoft.com/office/drawing/2014/main" id="{AD4676BD-B8B0-4973-883F-12B59A7095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9" b="30918"/>
          <a:stretch/>
        </p:blipFill>
        <p:spPr>
          <a:xfrm>
            <a:off x="-170121" y="-68890"/>
            <a:ext cx="8525071" cy="4737643"/>
          </a:xfrm>
          <a:prstGeom prst="rect">
            <a:avLst/>
          </a:prstGeom>
        </p:spPr>
      </p:pic>
      <p:sp>
        <p:nvSpPr>
          <p:cNvPr id="11" name="Arrow: Right 10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9F353036-C5AE-4A17-8DFD-47CD7AD9BB1B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9FAF3512-01BD-43CB-ADA2-7A02CF3831ED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228461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291067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" name="Picture 3" descr="A close-up of a head of corn">
            <a:extLst>
              <a:ext uri="{FF2B5EF4-FFF2-40B4-BE49-F238E27FC236}">
                <a16:creationId xmlns:a16="http://schemas.microsoft.com/office/drawing/2014/main" id="{93ACBFDB-64C6-4259-A6C2-C225734F9D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9"/>
          <a:stretch/>
        </p:blipFill>
        <p:spPr>
          <a:xfrm>
            <a:off x="-166784" y="-268915"/>
            <a:ext cx="8525071" cy="49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1D352-2253-4F10-9C13-FC41AE75B80C}"/>
              </a:ext>
            </a:extLst>
          </p:cNvPr>
          <p:cNvSpPr txBox="1"/>
          <p:nvPr/>
        </p:nvSpPr>
        <p:spPr>
          <a:xfrm>
            <a:off x="0" y="5141653"/>
            <a:ext cx="86445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cereal grain is this?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6" action="ppaction://hlinksldjump"/>
            <a:extLst>
              <a:ext uri="{FF2B5EF4-FFF2-40B4-BE49-F238E27FC236}">
                <a16:creationId xmlns:a16="http://schemas.microsoft.com/office/drawing/2014/main" id="{12A31349-8868-4AE8-9C03-C76C8B74E8FF}"/>
              </a:ext>
            </a:extLst>
          </p:cNvPr>
          <p:cNvSpPr txBox="1"/>
          <p:nvPr/>
        </p:nvSpPr>
        <p:spPr>
          <a:xfrm>
            <a:off x="9085069" y="1744057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Rye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E8C0BE1C-28C6-479B-B478-7FADC9859156}"/>
              </a:ext>
            </a:extLst>
          </p:cNvPr>
          <p:cNvSpPr txBox="1"/>
          <p:nvPr/>
        </p:nvSpPr>
        <p:spPr>
          <a:xfrm>
            <a:off x="9085069" y="2678090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Barley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75648BC1-1DC3-4363-9DCE-16BADB777DB5}"/>
              </a:ext>
            </a:extLst>
          </p:cNvPr>
          <p:cNvSpPr txBox="1"/>
          <p:nvPr/>
        </p:nvSpPr>
        <p:spPr>
          <a:xfrm>
            <a:off x="9085069" y="3601697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7" action="ppaction://hlinksldjump"/>
            <a:extLst>
              <a:ext uri="{FF2B5EF4-FFF2-40B4-BE49-F238E27FC236}">
                <a16:creationId xmlns:a16="http://schemas.microsoft.com/office/drawing/2014/main" id="{2A9ABE78-FECF-4DB9-9258-65C23C9920CA}"/>
              </a:ext>
            </a:extLst>
          </p:cNvPr>
          <p:cNvSpPr txBox="1"/>
          <p:nvPr/>
        </p:nvSpPr>
        <p:spPr>
          <a:xfrm>
            <a:off x="9084178" y="4569637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Maize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08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881550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1411186" y="4985715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head of corn">
            <a:extLst>
              <a:ext uri="{FF2B5EF4-FFF2-40B4-BE49-F238E27FC236}">
                <a16:creationId xmlns:a16="http://schemas.microsoft.com/office/drawing/2014/main" id="{796D5C9C-5BE3-4D50-A641-F845852842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9"/>
          <a:stretch/>
        </p:blipFill>
        <p:spPr>
          <a:xfrm>
            <a:off x="-166784" y="-268915"/>
            <a:ext cx="8525071" cy="4956718"/>
          </a:xfrm>
          <a:prstGeom prst="rect">
            <a:avLst/>
          </a:prstGeom>
        </p:spPr>
      </p:pic>
      <p:sp>
        <p:nvSpPr>
          <p:cNvPr id="11" name="Arrow: Right 10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E91E3241-3809-45B8-B447-F983BA90D9EC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AE3B12B3-BB1D-4FB9-A2F2-1C47F54FBE07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309652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871447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1411186" y="4985715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C9EF8-8667-4598-81E2-8D4638D361C6}"/>
              </a:ext>
            </a:extLst>
          </p:cNvPr>
          <p:cNvSpPr txBox="1"/>
          <p:nvPr/>
        </p:nvSpPr>
        <p:spPr>
          <a:xfrm>
            <a:off x="8665404" y="2084390"/>
            <a:ext cx="31589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answer is: </a:t>
            </a:r>
            <a:r>
              <a:rPr lang="en-GB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maize </a:t>
            </a:r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(also known as corn)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close-up of a head of corn">
            <a:extLst>
              <a:ext uri="{FF2B5EF4-FFF2-40B4-BE49-F238E27FC236}">
                <a16:creationId xmlns:a16="http://schemas.microsoft.com/office/drawing/2014/main" id="{50F3FA01-8DE5-411B-9965-042705D31F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9"/>
          <a:stretch/>
        </p:blipFill>
        <p:spPr>
          <a:xfrm>
            <a:off x="-166784" y="-268915"/>
            <a:ext cx="8525071" cy="4956718"/>
          </a:xfrm>
          <a:prstGeom prst="rect">
            <a:avLst/>
          </a:prstGeom>
        </p:spPr>
      </p:pic>
      <p:sp>
        <p:nvSpPr>
          <p:cNvPr id="12" name="Arrow: Right 11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5F76CCFA-89AD-401A-A3B6-AA96A5B83A7E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hlinkClick r:id="rId6" action="ppaction://hlinksldjump"/>
            <a:extLst>
              <a:ext uri="{FF2B5EF4-FFF2-40B4-BE49-F238E27FC236}">
                <a16:creationId xmlns:a16="http://schemas.microsoft.com/office/drawing/2014/main" id="{38028C9B-E751-4D5A-887C-46D9ACE8F156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309789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590087"/>
              </p:ext>
            </p:extLst>
          </p:nvPr>
        </p:nvGraphicFramePr>
        <p:xfrm>
          <a:off x="-171904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1904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0" y="5141653"/>
            <a:ext cx="86445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cereal grain is this?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-up of a head of wheat">
            <a:extLst>
              <a:ext uri="{FF2B5EF4-FFF2-40B4-BE49-F238E27FC236}">
                <a16:creationId xmlns:a16="http://schemas.microsoft.com/office/drawing/2014/main" id="{A136AC8B-51BA-43F8-B84D-764954355D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0"/>
          <a:stretch/>
        </p:blipFill>
        <p:spPr>
          <a:xfrm>
            <a:off x="-171904" y="1"/>
            <a:ext cx="8526851" cy="4716378"/>
          </a:xfrm>
          <a:prstGeom prst="rect">
            <a:avLst/>
          </a:prstGeom>
        </p:spPr>
      </p:pic>
      <p:sp>
        <p:nvSpPr>
          <p:cNvPr id="9" name="TextBox 8">
            <a:hlinkClick r:id="rId6" action="ppaction://hlinksldjump"/>
            <a:extLst>
              <a:ext uri="{FF2B5EF4-FFF2-40B4-BE49-F238E27FC236}">
                <a16:creationId xmlns:a16="http://schemas.microsoft.com/office/drawing/2014/main" id="{027E283F-762B-4C73-97F0-EB1027AB1A3D}"/>
              </a:ext>
            </a:extLst>
          </p:cNvPr>
          <p:cNvSpPr txBox="1"/>
          <p:nvPr/>
        </p:nvSpPr>
        <p:spPr>
          <a:xfrm>
            <a:off x="9085069" y="1744057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Rye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7" action="ppaction://hlinksldjump"/>
            <a:extLst>
              <a:ext uri="{FF2B5EF4-FFF2-40B4-BE49-F238E27FC236}">
                <a16:creationId xmlns:a16="http://schemas.microsoft.com/office/drawing/2014/main" id="{991AEE7E-6C41-4C65-9398-700B54BA3AFD}"/>
              </a:ext>
            </a:extLst>
          </p:cNvPr>
          <p:cNvSpPr txBox="1"/>
          <p:nvPr/>
        </p:nvSpPr>
        <p:spPr>
          <a:xfrm>
            <a:off x="9085069" y="2678090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Wheat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9E63CC21-0754-46BF-83F2-09E2063E6D4C}"/>
              </a:ext>
            </a:extLst>
          </p:cNvPr>
          <p:cNvSpPr txBox="1"/>
          <p:nvPr/>
        </p:nvSpPr>
        <p:spPr>
          <a:xfrm>
            <a:off x="9085069" y="3601697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D24FABB7-6D42-4846-8AA1-B4583C14A5EF}"/>
              </a:ext>
            </a:extLst>
          </p:cNvPr>
          <p:cNvSpPr txBox="1"/>
          <p:nvPr/>
        </p:nvSpPr>
        <p:spPr>
          <a:xfrm>
            <a:off x="9084178" y="4569637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Barley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75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147439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1411186" y="4985715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-up of a head of wheat">
            <a:extLst>
              <a:ext uri="{FF2B5EF4-FFF2-40B4-BE49-F238E27FC236}">
                <a16:creationId xmlns:a16="http://schemas.microsoft.com/office/drawing/2014/main" id="{A136AC8B-51BA-43F8-B84D-764954355D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0"/>
          <a:stretch/>
        </p:blipFill>
        <p:spPr>
          <a:xfrm>
            <a:off x="-171904" y="1"/>
            <a:ext cx="8526851" cy="4716378"/>
          </a:xfrm>
          <a:prstGeom prst="rect">
            <a:avLst/>
          </a:prstGeom>
        </p:spPr>
      </p:pic>
      <p:sp>
        <p:nvSpPr>
          <p:cNvPr id="10" name="Arrow: Right 9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FCA885F3-CFE8-4DCB-854E-72815754EDF7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E6B1D48F-D59C-44E5-851F-9DF191F19BD9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25287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519174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1411186" y="4985715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-up of a head of wheat">
            <a:extLst>
              <a:ext uri="{FF2B5EF4-FFF2-40B4-BE49-F238E27FC236}">
                <a16:creationId xmlns:a16="http://schemas.microsoft.com/office/drawing/2014/main" id="{A136AC8B-51BA-43F8-B84D-764954355D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0"/>
          <a:stretch/>
        </p:blipFill>
        <p:spPr>
          <a:xfrm>
            <a:off x="-171904" y="1"/>
            <a:ext cx="8526851" cy="47163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9C9EF8-8667-4598-81E2-8D4638D361C6}"/>
              </a:ext>
            </a:extLst>
          </p:cNvPr>
          <p:cNvSpPr txBox="1"/>
          <p:nvPr/>
        </p:nvSpPr>
        <p:spPr>
          <a:xfrm>
            <a:off x="8665404" y="2084390"/>
            <a:ext cx="31589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answer is: </a:t>
            </a:r>
            <a:r>
              <a:rPr lang="en-GB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wheat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Right 9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3106D646-65DF-436A-BFFF-0A0BD4AF7138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A2CE749C-2703-4487-AE35-46C3C1081A11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4147393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412205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A picture of oats">
            <a:extLst>
              <a:ext uri="{FF2B5EF4-FFF2-40B4-BE49-F238E27FC236}">
                <a16:creationId xmlns:a16="http://schemas.microsoft.com/office/drawing/2014/main" id="{BD4544B9-034F-4FA3-B50A-858A0F887B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8" b="10787"/>
          <a:stretch/>
        </p:blipFill>
        <p:spPr>
          <a:xfrm>
            <a:off x="-170121" y="-73516"/>
            <a:ext cx="8498938" cy="4737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4307CC-0A1D-470E-A521-1CD765999FE4}"/>
              </a:ext>
            </a:extLst>
          </p:cNvPr>
          <p:cNvSpPr txBox="1"/>
          <p:nvPr/>
        </p:nvSpPr>
        <p:spPr>
          <a:xfrm>
            <a:off x="0" y="5141653"/>
            <a:ext cx="86445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cereal grain is this?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443B00DF-02BB-4513-9507-751688C8BA0E}"/>
              </a:ext>
            </a:extLst>
          </p:cNvPr>
          <p:cNvSpPr txBox="1"/>
          <p:nvPr/>
        </p:nvSpPr>
        <p:spPr>
          <a:xfrm>
            <a:off x="9085069" y="1744057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Maize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A144DDA6-4831-4E4A-A14F-39338D7AFC27}"/>
              </a:ext>
            </a:extLst>
          </p:cNvPr>
          <p:cNvSpPr txBox="1"/>
          <p:nvPr/>
        </p:nvSpPr>
        <p:spPr>
          <a:xfrm>
            <a:off x="9085069" y="2678090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7" action="ppaction://hlinksldjump"/>
            <a:extLst>
              <a:ext uri="{FF2B5EF4-FFF2-40B4-BE49-F238E27FC236}">
                <a16:creationId xmlns:a16="http://schemas.microsoft.com/office/drawing/2014/main" id="{2AC4EBC6-507E-49AC-9BD6-7C9DF67C9EF1}"/>
              </a:ext>
            </a:extLst>
          </p:cNvPr>
          <p:cNvSpPr txBox="1"/>
          <p:nvPr/>
        </p:nvSpPr>
        <p:spPr>
          <a:xfrm>
            <a:off x="9085069" y="3601697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6" action="ppaction://hlinksldjump"/>
            <a:extLst>
              <a:ext uri="{FF2B5EF4-FFF2-40B4-BE49-F238E27FC236}">
                <a16:creationId xmlns:a16="http://schemas.microsoft.com/office/drawing/2014/main" id="{DE57561A-B55F-4DD5-9246-38D3607E6500}"/>
              </a:ext>
            </a:extLst>
          </p:cNvPr>
          <p:cNvSpPr txBox="1"/>
          <p:nvPr/>
        </p:nvSpPr>
        <p:spPr>
          <a:xfrm>
            <a:off x="9085069" y="4535730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Rye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177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22371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1411186" y="4985715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of oats">
            <a:extLst>
              <a:ext uri="{FF2B5EF4-FFF2-40B4-BE49-F238E27FC236}">
                <a16:creationId xmlns:a16="http://schemas.microsoft.com/office/drawing/2014/main" id="{AF440392-C5F3-4B77-969D-0410A22D9F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8" b="10787"/>
          <a:stretch/>
        </p:blipFill>
        <p:spPr>
          <a:xfrm>
            <a:off x="-170121" y="-73516"/>
            <a:ext cx="8498938" cy="4737638"/>
          </a:xfrm>
          <a:prstGeom prst="rect">
            <a:avLst/>
          </a:prstGeom>
        </p:spPr>
      </p:pic>
      <p:sp>
        <p:nvSpPr>
          <p:cNvPr id="11" name="Arrow: Right 10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224BE158-F7E8-4A15-B3CC-A394E989FF21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8442396A-E949-4FED-95B4-828776BBDF1A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0295606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87942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1411186" y="4985715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C9EF8-8667-4598-81E2-8D4638D361C6}"/>
              </a:ext>
            </a:extLst>
          </p:cNvPr>
          <p:cNvSpPr txBox="1"/>
          <p:nvPr/>
        </p:nvSpPr>
        <p:spPr>
          <a:xfrm>
            <a:off x="8665404" y="2084390"/>
            <a:ext cx="31589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answer is: </a:t>
            </a:r>
            <a:r>
              <a:rPr lang="en-GB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of oats">
            <a:extLst>
              <a:ext uri="{FF2B5EF4-FFF2-40B4-BE49-F238E27FC236}">
                <a16:creationId xmlns:a16="http://schemas.microsoft.com/office/drawing/2014/main" id="{4C5566B5-B512-48F2-BB1E-A19746E1CF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8" b="10787"/>
          <a:stretch/>
        </p:blipFill>
        <p:spPr>
          <a:xfrm>
            <a:off x="-170121" y="-73516"/>
            <a:ext cx="8498938" cy="4737638"/>
          </a:xfrm>
          <a:prstGeom prst="rect">
            <a:avLst/>
          </a:prstGeom>
        </p:spPr>
      </p:pic>
      <p:sp>
        <p:nvSpPr>
          <p:cNvPr id="11" name="Arrow: Right 10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25328914-6031-4F3B-B0F7-CA4244B098EF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82A089B2-0122-4363-A4AA-B6470F590141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2033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765532"/>
              </p:ext>
            </p:extLst>
          </p:nvPr>
        </p:nvGraphicFramePr>
        <p:xfrm>
          <a:off x="-7868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868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376671" y="5008795"/>
            <a:ext cx="89295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le of potatoes">
            <a:extLst>
              <a:ext uri="{FF2B5EF4-FFF2-40B4-BE49-F238E27FC236}">
                <a16:creationId xmlns:a16="http://schemas.microsoft.com/office/drawing/2014/main" id="{0F56BC93-5219-44D4-9D08-EECD58E9F3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28" b="30918"/>
          <a:stretch/>
        </p:blipFill>
        <p:spPr>
          <a:xfrm>
            <a:off x="-183184" y="-73517"/>
            <a:ext cx="8525069" cy="47376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0364DE-D2F2-430B-B73C-98AA8D2C6FFF}"/>
              </a:ext>
            </a:extLst>
          </p:cNvPr>
          <p:cNvSpPr/>
          <p:nvPr/>
        </p:nvSpPr>
        <p:spPr>
          <a:xfrm>
            <a:off x="8685186" y="1825264"/>
            <a:ext cx="308484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Crisps are usually made from potatoes</a:t>
            </a:r>
          </a:p>
        </p:txBody>
      </p:sp>
      <p:sp>
        <p:nvSpPr>
          <p:cNvPr id="10" name="Arrow: Right 9" descr="Arrow icon to move to next page">
            <a:hlinkClick r:id="rId6" action="ppaction://hlinksldjump"/>
            <a:extLst>
              <a:ext uri="{FF2B5EF4-FFF2-40B4-BE49-F238E27FC236}">
                <a16:creationId xmlns:a16="http://schemas.microsoft.com/office/drawing/2014/main" id="{86C05201-0381-4D36-95B8-CE00C48B82CE}"/>
              </a:ext>
            </a:extLst>
          </p:cNvPr>
          <p:cNvSpPr/>
          <p:nvPr/>
        </p:nvSpPr>
        <p:spPr>
          <a:xfrm>
            <a:off x="9421297" y="5857875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89242240-8A24-4BE1-AEDF-B65A1549B1AE}"/>
              </a:ext>
            </a:extLst>
          </p:cNvPr>
          <p:cNvSpPr txBox="1"/>
          <p:nvPr/>
        </p:nvSpPr>
        <p:spPr>
          <a:xfrm>
            <a:off x="10027476" y="6009069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0605786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339667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 descr="A close-up of a head of barley">
            <a:extLst>
              <a:ext uri="{FF2B5EF4-FFF2-40B4-BE49-F238E27FC236}">
                <a16:creationId xmlns:a16="http://schemas.microsoft.com/office/drawing/2014/main" id="{CCFCFEAF-BFA2-446D-8593-627C0B77FF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t="14677" b="15726"/>
          <a:stretch/>
        </p:blipFill>
        <p:spPr>
          <a:xfrm>
            <a:off x="-170121" y="-21265"/>
            <a:ext cx="8525071" cy="46853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676EC4-6065-48A3-AADE-08FF38E1A66A}"/>
              </a:ext>
            </a:extLst>
          </p:cNvPr>
          <p:cNvSpPr txBox="1"/>
          <p:nvPr/>
        </p:nvSpPr>
        <p:spPr>
          <a:xfrm>
            <a:off x="0" y="5141653"/>
            <a:ext cx="86445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cereal grain is this?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80A3CF9C-A936-416D-9D50-6E534B61A6E6}"/>
              </a:ext>
            </a:extLst>
          </p:cNvPr>
          <p:cNvSpPr txBox="1"/>
          <p:nvPr/>
        </p:nvSpPr>
        <p:spPr>
          <a:xfrm>
            <a:off x="9049774" y="1131754"/>
            <a:ext cx="28783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Durum Wheat</a:t>
            </a:r>
            <a:endParaRPr lang="en-GB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66187A26-E9AF-4A73-B5F1-F09962877A2E}"/>
              </a:ext>
            </a:extLst>
          </p:cNvPr>
          <p:cNvSpPr txBox="1"/>
          <p:nvPr/>
        </p:nvSpPr>
        <p:spPr>
          <a:xfrm>
            <a:off x="9084178" y="3189064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Rye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7" action="ppaction://hlinksldjump"/>
            <a:extLst>
              <a:ext uri="{FF2B5EF4-FFF2-40B4-BE49-F238E27FC236}">
                <a16:creationId xmlns:a16="http://schemas.microsoft.com/office/drawing/2014/main" id="{38CAE886-4EC8-46CD-8381-D23EA73F901E}"/>
              </a:ext>
            </a:extLst>
          </p:cNvPr>
          <p:cNvSpPr txBox="1"/>
          <p:nvPr/>
        </p:nvSpPr>
        <p:spPr>
          <a:xfrm>
            <a:off x="9101469" y="4466664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Barley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6" action="ppaction://hlinksldjump"/>
            <a:extLst>
              <a:ext uri="{FF2B5EF4-FFF2-40B4-BE49-F238E27FC236}">
                <a16:creationId xmlns:a16="http://schemas.microsoft.com/office/drawing/2014/main" id="{863330CA-1222-4451-9014-24BA27167EE8}"/>
              </a:ext>
            </a:extLst>
          </p:cNvPr>
          <p:cNvSpPr txBox="1"/>
          <p:nvPr/>
        </p:nvSpPr>
        <p:spPr>
          <a:xfrm>
            <a:off x="9084178" y="5656385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Maize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0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15691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1411186" y="4985715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-up of a head of barley">
            <a:extLst>
              <a:ext uri="{FF2B5EF4-FFF2-40B4-BE49-F238E27FC236}">
                <a16:creationId xmlns:a16="http://schemas.microsoft.com/office/drawing/2014/main" id="{263744A2-26E1-4D1A-BD2B-6AF8DF006F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t="14677" b="15726"/>
          <a:stretch/>
        </p:blipFill>
        <p:spPr>
          <a:xfrm>
            <a:off x="-170121" y="-21265"/>
            <a:ext cx="8525071" cy="4685388"/>
          </a:xfrm>
          <a:prstGeom prst="rect">
            <a:avLst/>
          </a:prstGeom>
        </p:spPr>
      </p:pic>
      <p:sp>
        <p:nvSpPr>
          <p:cNvPr id="11" name="Arrow: Right 10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EB8DFB47-E668-4581-B2B1-A4B5ABD87F6F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78FAEA01-BBF4-474C-932A-7B8A51D56A46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948547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353976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 descr="A close-up of a head of barley">
            <a:extLst>
              <a:ext uri="{FF2B5EF4-FFF2-40B4-BE49-F238E27FC236}">
                <a16:creationId xmlns:a16="http://schemas.microsoft.com/office/drawing/2014/main" id="{CCFCFEAF-BFA2-446D-8593-627C0B77FF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t="14677" b="15726"/>
          <a:stretch/>
        </p:blipFill>
        <p:spPr>
          <a:xfrm>
            <a:off x="-170121" y="-21265"/>
            <a:ext cx="8525071" cy="46853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BA7411-D2A9-47EF-865D-292C000F85C2}"/>
              </a:ext>
            </a:extLst>
          </p:cNvPr>
          <p:cNvSpPr txBox="1"/>
          <p:nvPr/>
        </p:nvSpPr>
        <p:spPr>
          <a:xfrm>
            <a:off x="8665404" y="2084390"/>
            <a:ext cx="31589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answer is: </a:t>
            </a:r>
            <a:r>
              <a:rPr lang="en-GB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barley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B8C99-8454-4224-8700-CB094A0B3326}"/>
              </a:ext>
            </a:extLst>
          </p:cNvPr>
          <p:cNvSpPr txBox="1"/>
          <p:nvPr/>
        </p:nvSpPr>
        <p:spPr>
          <a:xfrm>
            <a:off x="1411186" y="4985715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Right 11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79AD1F9F-6B00-4E01-951D-4C1B13A9DEEB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hlinkClick r:id="rId6" action="ppaction://hlinksldjump"/>
            <a:extLst>
              <a:ext uri="{FF2B5EF4-FFF2-40B4-BE49-F238E27FC236}">
                <a16:creationId xmlns:a16="http://schemas.microsoft.com/office/drawing/2014/main" id="{663AE981-2314-421C-8260-9A62BBF5397E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608412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257753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 descr="A close-up of a head of durum wheat">
            <a:extLst>
              <a:ext uri="{FF2B5EF4-FFF2-40B4-BE49-F238E27FC236}">
                <a16:creationId xmlns:a16="http://schemas.microsoft.com/office/drawing/2014/main" id="{F15C74C4-3D90-416F-9089-B9FFD063F0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4"/>
          <a:stretch/>
        </p:blipFill>
        <p:spPr>
          <a:xfrm>
            <a:off x="-196247" y="-52251"/>
            <a:ext cx="8525072" cy="47163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B723E8-B146-4F21-83DD-DF42F86FD01C}"/>
              </a:ext>
            </a:extLst>
          </p:cNvPr>
          <p:cNvSpPr txBox="1"/>
          <p:nvPr/>
        </p:nvSpPr>
        <p:spPr>
          <a:xfrm>
            <a:off x="0" y="5141653"/>
            <a:ext cx="86445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cereal grain is this?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AF5C250D-F3C8-4E85-8AE3-F0BDC8156802}"/>
              </a:ext>
            </a:extLst>
          </p:cNvPr>
          <p:cNvSpPr txBox="1"/>
          <p:nvPr/>
        </p:nvSpPr>
        <p:spPr>
          <a:xfrm>
            <a:off x="9049774" y="1036504"/>
            <a:ext cx="28783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Durum Wheat</a:t>
            </a:r>
            <a:endParaRPr lang="en-GB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7" action="ppaction://hlinksldjump"/>
            <a:extLst>
              <a:ext uri="{FF2B5EF4-FFF2-40B4-BE49-F238E27FC236}">
                <a16:creationId xmlns:a16="http://schemas.microsoft.com/office/drawing/2014/main" id="{B5D7FA02-7E17-4855-8A0E-CFB885A7308E}"/>
              </a:ext>
            </a:extLst>
          </p:cNvPr>
          <p:cNvSpPr txBox="1"/>
          <p:nvPr/>
        </p:nvSpPr>
        <p:spPr>
          <a:xfrm>
            <a:off x="9101469" y="3112864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7" action="ppaction://hlinksldjump"/>
            <a:extLst>
              <a:ext uri="{FF2B5EF4-FFF2-40B4-BE49-F238E27FC236}">
                <a16:creationId xmlns:a16="http://schemas.microsoft.com/office/drawing/2014/main" id="{BD1097D2-E2D8-40CD-9FAB-6DDC4CA65ECD}"/>
              </a:ext>
            </a:extLst>
          </p:cNvPr>
          <p:cNvSpPr txBox="1"/>
          <p:nvPr/>
        </p:nvSpPr>
        <p:spPr>
          <a:xfrm>
            <a:off x="9101469" y="4342839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Rye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7" action="ppaction://hlinksldjump"/>
            <a:extLst>
              <a:ext uri="{FF2B5EF4-FFF2-40B4-BE49-F238E27FC236}">
                <a16:creationId xmlns:a16="http://schemas.microsoft.com/office/drawing/2014/main" id="{96BA78B6-37A0-400F-B799-E50AF8F64AB0}"/>
              </a:ext>
            </a:extLst>
          </p:cNvPr>
          <p:cNvSpPr txBox="1"/>
          <p:nvPr/>
        </p:nvSpPr>
        <p:spPr>
          <a:xfrm>
            <a:off x="9084178" y="5656385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814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332758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196247" y="5008303"/>
            <a:ext cx="859067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-up of a head of durum wheat">
            <a:extLst>
              <a:ext uri="{FF2B5EF4-FFF2-40B4-BE49-F238E27FC236}">
                <a16:creationId xmlns:a16="http://schemas.microsoft.com/office/drawing/2014/main" id="{F15C74C4-3D90-416F-9089-B9FFD063F0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4"/>
          <a:stretch/>
        </p:blipFill>
        <p:spPr>
          <a:xfrm>
            <a:off x="-196247" y="-52251"/>
            <a:ext cx="8525072" cy="4716378"/>
          </a:xfrm>
          <a:prstGeom prst="rect">
            <a:avLst/>
          </a:prstGeom>
        </p:spPr>
      </p:pic>
      <p:sp>
        <p:nvSpPr>
          <p:cNvPr id="11" name="Arrow: Right 10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96947F93-8B5A-4C9B-8887-BA90DC678551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EDF7D957-F106-4FB1-93A8-C3D09A20831E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9336975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631821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196247" y="5008303"/>
            <a:ext cx="859067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-up of a head of durum wheat">
            <a:extLst>
              <a:ext uri="{FF2B5EF4-FFF2-40B4-BE49-F238E27FC236}">
                <a16:creationId xmlns:a16="http://schemas.microsoft.com/office/drawing/2014/main" id="{F15C74C4-3D90-416F-9089-B9FFD063F0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4"/>
          <a:stretch/>
        </p:blipFill>
        <p:spPr>
          <a:xfrm>
            <a:off x="-196247" y="-52251"/>
            <a:ext cx="8525072" cy="47163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5B967D-E8DF-4BF9-A778-C4A62DBE5CDD}"/>
              </a:ext>
            </a:extLst>
          </p:cNvPr>
          <p:cNvSpPr txBox="1"/>
          <p:nvPr/>
        </p:nvSpPr>
        <p:spPr>
          <a:xfrm>
            <a:off x="8665404" y="2084390"/>
            <a:ext cx="31589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answer is: </a:t>
            </a:r>
            <a:r>
              <a:rPr lang="en-GB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durum wheat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Right 10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7F8E05CD-316F-4EAD-93B6-7F7832BFCCF0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433CAAA3-CD86-491E-AD9C-2775BBA19471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804101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50827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A picture of a crop of rye">
            <a:extLst>
              <a:ext uri="{FF2B5EF4-FFF2-40B4-BE49-F238E27FC236}">
                <a16:creationId xmlns:a16="http://schemas.microsoft.com/office/drawing/2014/main" id="{88C8B8F2-8A36-411E-A147-B790CCB203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2" r="21943" b="3419"/>
          <a:stretch/>
        </p:blipFill>
        <p:spPr>
          <a:xfrm>
            <a:off x="-170122" y="-73517"/>
            <a:ext cx="8556087" cy="47376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613BCC-A4CD-45D2-B71B-EF67C92B34C3}"/>
              </a:ext>
            </a:extLst>
          </p:cNvPr>
          <p:cNvSpPr txBox="1"/>
          <p:nvPr/>
        </p:nvSpPr>
        <p:spPr>
          <a:xfrm>
            <a:off x="1" y="5141653"/>
            <a:ext cx="81381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cereal grain is this?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hlinkClick r:id="rId6" action="ppaction://hlinksldjump"/>
            <a:extLst>
              <a:ext uri="{FF2B5EF4-FFF2-40B4-BE49-F238E27FC236}">
                <a16:creationId xmlns:a16="http://schemas.microsoft.com/office/drawing/2014/main" id="{866D8683-9252-45DD-B164-2A3C42141F58}"/>
              </a:ext>
            </a:extLst>
          </p:cNvPr>
          <p:cNvSpPr txBox="1"/>
          <p:nvPr/>
        </p:nvSpPr>
        <p:spPr>
          <a:xfrm>
            <a:off x="9085069" y="1744057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hlinkClick r:id="rId6" action="ppaction://hlinksldjump"/>
            <a:extLst>
              <a:ext uri="{FF2B5EF4-FFF2-40B4-BE49-F238E27FC236}">
                <a16:creationId xmlns:a16="http://schemas.microsoft.com/office/drawing/2014/main" id="{CF533B25-7E7A-4298-9F4B-239165A3682A}"/>
              </a:ext>
            </a:extLst>
          </p:cNvPr>
          <p:cNvSpPr txBox="1"/>
          <p:nvPr/>
        </p:nvSpPr>
        <p:spPr>
          <a:xfrm>
            <a:off x="9085069" y="2678090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Wheat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hlinkClick r:id="rId6" action="ppaction://hlinksldjump"/>
            <a:extLst>
              <a:ext uri="{FF2B5EF4-FFF2-40B4-BE49-F238E27FC236}">
                <a16:creationId xmlns:a16="http://schemas.microsoft.com/office/drawing/2014/main" id="{2199021B-7F58-409F-9A8D-1386C8891C3E}"/>
              </a:ext>
            </a:extLst>
          </p:cNvPr>
          <p:cNvSpPr txBox="1"/>
          <p:nvPr/>
        </p:nvSpPr>
        <p:spPr>
          <a:xfrm>
            <a:off x="9085069" y="3601697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Barley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hlinkClick r:id="rId7" action="ppaction://hlinksldjump"/>
            <a:extLst>
              <a:ext uri="{FF2B5EF4-FFF2-40B4-BE49-F238E27FC236}">
                <a16:creationId xmlns:a16="http://schemas.microsoft.com/office/drawing/2014/main" id="{F4C0DB6C-8FCC-4F50-A293-630EC44B5C09}"/>
              </a:ext>
            </a:extLst>
          </p:cNvPr>
          <p:cNvSpPr txBox="1"/>
          <p:nvPr/>
        </p:nvSpPr>
        <p:spPr>
          <a:xfrm>
            <a:off x="9084178" y="4569637"/>
            <a:ext cx="240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Rye</a:t>
            </a:r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1109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647173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196247" y="5008303"/>
            <a:ext cx="859067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of a crop of rye">
            <a:extLst>
              <a:ext uri="{FF2B5EF4-FFF2-40B4-BE49-F238E27FC236}">
                <a16:creationId xmlns:a16="http://schemas.microsoft.com/office/drawing/2014/main" id="{68FECB7B-CAF6-4A38-A44F-4FF843FE0B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2" r="21943" b="3419"/>
          <a:stretch/>
        </p:blipFill>
        <p:spPr>
          <a:xfrm>
            <a:off x="-170121" y="-73517"/>
            <a:ext cx="8498940" cy="4737644"/>
          </a:xfrm>
          <a:prstGeom prst="rect">
            <a:avLst/>
          </a:prstGeom>
        </p:spPr>
      </p:pic>
      <p:sp>
        <p:nvSpPr>
          <p:cNvPr id="11" name="Arrow: Right 10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8E79B356-24F1-46E1-BD37-72ABE3D0A6A7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A3186DF8-71EB-4727-B340-2AC72ACDDC59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844406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910779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-196247" y="5008303"/>
            <a:ext cx="859067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B967D-E8DF-4BF9-A778-C4A62DBE5CDD}"/>
              </a:ext>
            </a:extLst>
          </p:cNvPr>
          <p:cNvSpPr txBox="1"/>
          <p:nvPr/>
        </p:nvSpPr>
        <p:spPr>
          <a:xfrm>
            <a:off x="8665404" y="2084390"/>
            <a:ext cx="31589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answer is: </a:t>
            </a:r>
            <a:r>
              <a:rPr lang="en-GB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rye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of a crop of rye">
            <a:extLst>
              <a:ext uri="{FF2B5EF4-FFF2-40B4-BE49-F238E27FC236}">
                <a16:creationId xmlns:a16="http://schemas.microsoft.com/office/drawing/2014/main" id="{8B0785DB-767F-4C8E-89C2-81527C6454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2" r="21943" b="3419"/>
          <a:stretch/>
        </p:blipFill>
        <p:spPr>
          <a:xfrm>
            <a:off x="-170121" y="-73517"/>
            <a:ext cx="8498940" cy="4737644"/>
          </a:xfrm>
          <a:prstGeom prst="rect">
            <a:avLst/>
          </a:prstGeom>
        </p:spPr>
      </p:pic>
      <p:sp>
        <p:nvSpPr>
          <p:cNvPr id="12" name="Arrow: Right 11" descr="An arrow icon to move to the next page">
            <a:hlinkClick r:id="rId6" action="ppaction://hlinksldjump"/>
            <a:extLst>
              <a:ext uri="{FF2B5EF4-FFF2-40B4-BE49-F238E27FC236}">
                <a16:creationId xmlns:a16="http://schemas.microsoft.com/office/drawing/2014/main" id="{37A1348B-D599-407E-81E5-E2EE11D1E4A0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hlinkClick r:id="rId6" action="ppaction://hlinksldjump"/>
            <a:extLst>
              <a:ext uri="{FF2B5EF4-FFF2-40B4-BE49-F238E27FC236}">
                <a16:creationId xmlns:a16="http://schemas.microsoft.com/office/drawing/2014/main" id="{9820A892-3BEC-4441-91DA-05AEAEDDBAF2}"/>
              </a:ext>
            </a:extLst>
          </p:cNvPr>
          <p:cNvSpPr txBox="1"/>
          <p:nvPr/>
        </p:nvSpPr>
        <p:spPr>
          <a:xfrm>
            <a:off x="10104686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8215969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8FB189D-F991-446F-92F6-469FE3264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63264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Exch.Document.DC">
                  <p:embed/>
                </p:oleObj>
              </mc:Choice>
              <mc:Fallback>
                <p:oleObj name="Acrobat Document" r:id="rId2" imgW="9144000" imgH="514350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8FB189D-F991-446F-92F6-469FE32646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Content Placeholder 11" descr="Harper Adams University logo">
            <a:extLst>
              <a:ext uri="{FF2B5EF4-FFF2-40B4-BE49-F238E27FC236}">
                <a16:creationId xmlns:a16="http://schemas.microsoft.com/office/drawing/2014/main" id="{0F57E088-5037-4F55-A2EB-3FA28733E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9" y="487190"/>
            <a:ext cx="3068910" cy="100114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867D4D-F4A2-4245-9B95-B1034936A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32866" y="3575350"/>
            <a:ext cx="45720" cy="3282650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7B5223-1872-44DB-B59E-DAC8A9A23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130888" y="-879153"/>
            <a:ext cx="45719" cy="6307497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20821B-B9CC-4AA0-856B-C06AE402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6261777" y="2274596"/>
            <a:ext cx="45719" cy="1349829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68DCC0-A566-4095-8B67-9C128B91F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108028" y="442560"/>
            <a:ext cx="45719" cy="6307497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457CFC-CC71-4B52-A810-0898A5B40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8992" y="0"/>
            <a:ext cx="45719" cy="2255710"/>
          </a:xfrm>
          <a:prstGeom prst="rect">
            <a:avLst/>
          </a:prstGeom>
          <a:solidFill>
            <a:srgbClr val="FF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D705EB-833B-4344-A60E-FDE70279B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888746"/>
              </p:ext>
            </p:extLst>
          </p:nvPr>
        </p:nvGraphicFramePr>
        <p:xfrm>
          <a:off x="-2995967" y="2789277"/>
          <a:ext cx="8926191" cy="990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6191">
                  <a:extLst>
                    <a:ext uri="{9D8B030D-6E8A-4147-A177-3AD203B41FA5}">
                      <a16:colId xmlns:a16="http://schemas.microsoft.com/office/drawing/2014/main" val="1546541488"/>
                    </a:ext>
                  </a:extLst>
                </a:gridCol>
              </a:tblGrid>
              <a:tr h="990547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Thank you for taking part 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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696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51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967506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1411186" y="4985715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-up of a head of wheat">
            <a:extLst>
              <a:ext uri="{FF2B5EF4-FFF2-40B4-BE49-F238E27FC236}">
                <a16:creationId xmlns:a16="http://schemas.microsoft.com/office/drawing/2014/main" id="{A136AC8B-51BA-43F8-B84D-764954355D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0"/>
          <a:stretch/>
        </p:blipFill>
        <p:spPr>
          <a:xfrm>
            <a:off x="-171904" y="1"/>
            <a:ext cx="8526851" cy="47163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2E7ED-A208-4A56-A4EB-7FD93097529C}"/>
              </a:ext>
            </a:extLst>
          </p:cNvPr>
          <p:cNvSpPr/>
          <p:nvPr/>
        </p:nvSpPr>
        <p:spPr>
          <a:xfrm>
            <a:off x="8555388" y="1329371"/>
            <a:ext cx="33705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Biscuits are usually made with wheat flour. The correct answer was crisps.</a:t>
            </a:r>
          </a:p>
        </p:txBody>
      </p:sp>
      <p:sp>
        <p:nvSpPr>
          <p:cNvPr id="10" name="Arrow: Right 9" descr="Arrow icon to move to next page">
            <a:hlinkClick r:id="rId6" action="ppaction://hlinksldjump"/>
            <a:extLst>
              <a:ext uri="{FF2B5EF4-FFF2-40B4-BE49-F238E27FC236}">
                <a16:creationId xmlns:a16="http://schemas.microsoft.com/office/drawing/2014/main" id="{91FFB094-ED8E-4A8A-8F08-BB6667C3D0AA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ACA5D15F-7350-4212-9D49-78F348E773E0}"/>
              </a:ext>
            </a:extLst>
          </p:cNvPr>
          <p:cNvSpPr txBox="1"/>
          <p:nvPr/>
        </p:nvSpPr>
        <p:spPr>
          <a:xfrm>
            <a:off x="10049530" y="6101782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81943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664961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1411186" y="4985715"/>
            <a:ext cx="6593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-up of a head of wheat">
            <a:extLst>
              <a:ext uri="{FF2B5EF4-FFF2-40B4-BE49-F238E27FC236}">
                <a16:creationId xmlns:a16="http://schemas.microsoft.com/office/drawing/2014/main" id="{A136AC8B-51BA-43F8-B84D-764954355D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0"/>
          <a:stretch/>
        </p:blipFill>
        <p:spPr>
          <a:xfrm>
            <a:off x="-171904" y="1"/>
            <a:ext cx="8526851" cy="47163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2E7ED-A208-4A56-A4EB-7FD93097529C}"/>
              </a:ext>
            </a:extLst>
          </p:cNvPr>
          <p:cNvSpPr/>
          <p:nvPr/>
        </p:nvSpPr>
        <p:spPr>
          <a:xfrm>
            <a:off x="8555388" y="1485630"/>
            <a:ext cx="33705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 is usually made with wheat flour. The correct answer was crisps.</a:t>
            </a:r>
          </a:p>
        </p:txBody>
      </p:sp>
      <p:sp>
        <p:nvSpPr>
          <p:cNvPr id="11" name="Arrow: Right 10" descr="Arrow icon to move to next page">
            <a:hlinkClick r:id="rId6" action="ppaction://hlinksldjump"/>
            <a:extLst>
              <a:ext uri="{FF2B5EF4-FFF2-40B4-BE49-F238E27FC236}">
                <a16:creationId xmlns:a16="http://schemas.microsoft.com/office/drawing/2014/main" id="{1B25B873-2C8A-4F48-BBE8-79E64C9BD2B5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hlinkClick r:id="rId6" action="ppaction://hlinksldjump"/>
            <a:extLst>
              <a:ext uri="{FF2B5EF4-FFF2-40B4-BE49-F238E27FC236}">
                <a16:creationId xmlns:a16="http://schemas.microsoft.com/office/drawing/2014/main" id="{C224DE70-6486-4A8C-978C-E3A541BA86A9}"/>
              </a:ext>
            </a:extLst>
          </p:cNvPr>
          <p:cNvSpPr txBox="1"/>
          <p:nvPr/>
        </p:nvSpPr>
        <p:spPr>
          <a:xfrm>
            <a:off x="10049530" y="6087370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8919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C85E6F-92B9-4389-ADC9-45BBC41F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798272"/>
              </p:ext>
            </p:extLst>
          </p:nvPr>
        </p:nvGraphicFramePr>
        <p:xfrm>
          <a:off x="-170121" y="-21265"/>
          <a:ext cx="12362121" cy="69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44000" imgH="5143500" progId="Acrobat.Document.DC">
                  <p:embed/>
                </p:oleObj>
              </mc:Choice>
              <mc:Fallback>
                <p:oleObj name="Acrobat Document" r:id="rId2" imgW="9144000" imgH="51435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C85E6F-92B9-4389-ADC9-45BBC41F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0121" y="-21265"/>
                        <a:ext cx="12362121" cy="69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11" descr="Harper Adams University logo">
            <a:extLst>
              <a:ext uri="{FF2B5EF4-FFF2-40B4-BE49-F238E27FC236}">
                <a16:creationId xmlns:a16="http://schemas.microsoft.com/office/drawing/2014/main" id="{F577C6BC-62B5-4C0D-B611-242A8E869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84" y="234526"/>
            <a:ext cx="2572045" cy="839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719A38-F80F-473F-A84A-87294A112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7750" y="-21265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6816B-093E-4F4B-A265-8F3BDB00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170121" y="4716378"/>
            <a:ext cx="85906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7CBEC1-F0EF-4EE7-8A2B-ADEC135BFDEC}"/>
              </a:ext>
            </a:extLst>
          </p:cNvPr>
          <p:cNvSpPr txBox="1"/>
          <p:nvPr/>
        </p:nvSpPr>
        <p:spPr>
          <a:xfrm>
            <a:off x="53896" y="4998778"/>
            <a:ext cx="859067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Durum Wheat</a:t>
            </a:r>
          </a:p>
          <a:p>
            <a:endParaRPr lang="en-GB" sz="10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-up of durum wheat">
            <a:extLst>
              <a:ext uri="{FF2B5EF4-FFF2-40B4-BE49-F238E27FC236}">
                <a16:creationId xmlns:a16="http://schemas.microsoft.com/office/drawing/2014/main" id="{F15C74C4-3D90-416F-9089-B9FFD063F0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4"/>
          <a:stretch/>
        </p:blipFill>
        <p:spPr>
          <a:xfrm>
            <a:off x="-196247" y="-52251"/>
            <a:ext cx="8525072" cy="4716378"/>
          </a:xfrm>
          <a:prstGeom prst="rect">
            <a:avLst/>
          </a:prstGeom>
        </p:spPr>
      </p:pic>
      <p:sp>
        <p:nvSpPr>
          <p:cNvPr id="10" name="Arrow: Right 9" descr="Arrow icon to move to next page">
            <a:hlinkClick r:id="rId6" action="ppaction://hlinksldjump"/>
            <a:extLst>
              <a:ext uri="{FF2B5EF4-FFF2-40B4-BE49-F238E27FC236}">
                <a16:creationId xmlns:a16="http://schemas.microsoft.com/office/drawing/2014/main" id="{A7BC2CCD-1D97-4FAA-AFAA-B728DCDD01C6}"/>
              </a:ext>
            </a:extLst>
          </p:cNvPr>
          <p:cNvSpPr/>
          <p:nvPr/>
        </p:nvSpPr>
        <p:spPr>
          <a:xfrm>
            <a:off x="9494791" y="5917191"/>
            <a:ext cx="2572045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60355ED3-ED42-4D6B-8977-E4DFC615A44E}"/>
              </a:ext>
            </a:extLst>
          </p:cNvPr>
          <p:cNvSpPr txBox="1"/>
          <p:nvPr/>
        </p:nvSpPr>
        <p:spPr>
          <a:xfrm>
            <a:off x="10049530" y="6087370"/>
            <a:ext cx="1876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21971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5B95D6-2EBB-48F9-97D0-F6FA693A6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Content Placeholder 11" descr="Harper Adams University logo">
            <a:extLst>
              <a:ext uri="{FF2B5EF4-FFF2-40B4-BE49-F238E27FC236}">
                <a16:creationId xmlns:a16="http://schemas.microsoft.com/office/drawing/2014/main" id="{0E209FC1-B09C-4A47-A496-1DC1976AF5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09" y="194553"/>
            <a:ext cx="2283283" cy="74485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D27AD6-BF8A-4123-A993-F9F8CE860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81066" y="-47847"/>
            <a:ext cx="0" cy="69536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901EA457-8C39-47B8-B265-AA123C57850F}"/>
              </a:ext>
            </a:extLst>
          </p:cNvPr>
          <p:cNvSpPr txBox="1"/>
          <p:nvPr/>
        </p:nvSpPr>
        <p:spPr>
          <a:xfrm>
            <a:off x="9509592" y="1933303"/>
            <a:ext cx="1907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Noodles</a:t>
            </a:r>
          </a:p>
        </p:txBody>
      </p:sp>
      <p:sp>
        <p:nvSpPr>
          <p:cNvPr id="18" name="TextBox 17">
            <a:hlinkClick r:id="rId5" action="ppaction://hlinksldjump"/>
            <a:extLst>
              <a:ext uri="{FF2B5EF4-FFF2-40B4-BE49-F238E27FC236}">
                <a16:creationId xmlns:a16="http://schemas.microsoft.com/office/drawing/2014/main" id="{462BB1E2-6A54-46A9-84F5-A7F8AE1A772B}"/>
              </a:ext>
            </a:extLst>
          </p:cNvPr>
          <p:cNvSpPr txBox="1"/>
          <p:nvPr/>
        </p:nvSpPr>
        <p:spPr>
          <a:xfrm>
            <a:off x="9572973" y="5571379"/>
            <a:ext cx="1907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Pasta</a:t>
            </a:r>
          </a:p>
        </p:txBody>
      </p:sp>
      <p:pic>
        <p:nvPicPr>
          <p:cNvPr id="14" name="Picture 13" descr="A close-up of durum wheat">
            <a:extLst>
              <a:ext uri="{FF2B5EF4-FFF2-40B4-BE49-F238E27FC236}">
                <a16:creationId xmlns:a16="http://schemas.microsoft.com/office/drawing/2014/main" id="{4DDF8855-812B-49F8-A649-8E45A23169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47" b="16884"/>
          <a:stretch/>
        </p:blipFill>
        <p:spPr>
          <a:xfrm>
            <a:off x="1514987" y="1411332"/>
            <a:ext cx="6021368" cy="5446667"/>
          </a:xfrm>
          <a:prstGeom prst="rect">
            <a:avLst/>
          </a:prstGeom>
        </p:spPr>
      </p:pic>
      <p:pic>
        <p:nvPicPr>
          <p:cNvPr id="3" name="Picture 2" descr="A picture of a pile of pasta&#10;&#10;">
            <a:hlinkClick r:id="rId5" action="ppaction://hlinksldjump"/>
            <a:extLst>
              <a:ext uri="{FF2B5EF4-FFF2-40B4-BE49-F238E27FC236}">
                <a16:creationId xmlns:a16="http://schemas.microsoft.com/office/drawing/2014/main" id="{C5D031BC-F379-42C7-9BA9-5E4F6290FDA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49" y="5284940"/>
            <a:ext cx="1584996" cy="11840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36E47C5-9FBB-4991-92FB-78DB87BA4CAF}"/>
              </a:ext>
            </a:extLst>
          </p:cNvPr>
          <p:cNvSpPr txBox="1"/>
          <p:nvPr/>
        </p:nvSpPr>
        <p:spPr>
          <a:xfrm>
            <a:off x="171765" y="321653"/>
            <a:ext cx="7237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food products is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made from durum wheat?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of a pile of noodles sitting on a wooden board">
            <a:hlinkClick r:id="rId4" action="ppaction://hlinksldjump"/>
            <a:extLst>
              <a:ext uri="{FF2B5EF4-FFF2-40B4-BE49-F238E27FC236}">
                <a16:creationId xmlns:a16="http://schemas.microsoft.com/office/drawing/2014/main" id="{8399C3E9-79CA-40EE-9006-20356D5E3E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0" t="14599" r="9449" b="24031"/>
          <a:stretch/>
        </p:blipFill>
        <p:spPr>
          <a:xfrm>
            <a:off x="7825969" y="1676693"/>
            <a:ext cx="1583676" cy="1154041"/>
          </a:xfrm>
          <a:prstGeom prst="rect">
            <a:avLst/>
          </a:prstGeom>
        </p:spPr>
      </p:pic>
      <p:pic>
        <p:nvPicPr>
          <p:cNvPr id="23" name="Picture 22" descr="A picture of a bowl of soup on a table&#10;&#10;">
            <a:hlinkClick r:id="rId9" action="ppaction://hlinksldjump"/>
            <a:extLst>
              <a:ext uri="{FF2B5EF4-FFF2-40B4-BE49-F238E27FC236}">
                <a16:creationId xmlns:a16="http://schemas.microsoft.com/office/drawing/2014/main" id="{907197D5-EBBF-4C53-A09D-80828FFBBD4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2772" r="11379" b="10165"/>
          <a:stretch/>
        </p:blipFill>
        <p:spPr>
          <a:xfrm>
            <a:off x="7865253" y="3365038"/>
            <a:ext cx="1595425" cy="1184026"/>
          </a:xfrm>
          <a:prstGeom prst="rect">
            <a:avLst/>
          </a:prstGeom>
        </p:spPr>
      </p:pic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4F6317E7-1395-4D6B-8F51-B1379AD8531B}"/>
              </a:ext>
            </a:extLst>
          </p:cNvPr>
          <p:cNvSpPr txBox="1"/>
          <p:nvPr/>
        </p:nvSpPr>
        <p:spPr>
          <a:xfrm>
            <a:off x="9572973" y="3580667"/>
            <a:ext cx="1907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Soup</a:t>
            </a:r>
          </a:p>
        </p:txBody>
      </p:sp>
    </p:spTree>
    <p:extLst>
      <p:ext uri="{BB962C8B-B14F-4D97-AF65-F5344CB8AC3E}">
        <p14:creationId xmlns:p14="http://schemas.microsoft.com/office/powerpoint/2010/main" val="207398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537A7E3E1B94D8EDD3E6FF288E2CF" ma:contentTypeVersion="8" ma:contentTypeDescription="Create a new document." ma:contentTypeScope="" ma:versionID="24c7d3d1078c131855a1d1550a0af026">
  <xsd:schema xmlns:xsd="http://www.w3.org/2001/XMLSchema" xmlns:xs="http://www.w3.org/2001/XMLSchema" xmlns:p="http://schemas.microsoft.com/office/2006/metadata/properties" xmlns:ns2="176a9d51-e3e9-47f4-ade3-f996a2e6b075" xmlns:ns3="7cabd3b1-4e17-45e4-bf6e-cf3405d6fe28" xmlns:ns4="0de2635f-3a44-476e-8ab7-46c7185b6f01" xmlns:ns5="cb7687b1-e359-4296-9a57-efd6079dc0bf" targetNamespace="http://schemas.microsoft.com/office/2006/metadata/properties" ma:root="true" ma:fieldsID="068186a7d6c2cb8a7de7aaec10af42df" ns2:_="" ns3:_="" ns4:_="" ns5:_="">
    <xsd:import namespace="176a9d51-e3e9-47f4-ade3-f996a2e6b075"/>
    <xsd:import namespace="7cabd3b1-4e17-45e4-bf6e-cf3405d6fe28"/>
    <xsd:import namespace="0de2635f-3a44-476e-8ab7-46c7185b6f01"/>
    <xsd:import namespace="cb7687b1-e359-4296-9a57-efd6079dc0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4:MediaLengthInSeconds" minOccurs="0"/>
                <xsd:element ref="ns4:MediaServiceLocation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a9d51-e3e9-47f4-ade3-f996a2e6b0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bd3b1-4e17-45e4-bf6e-cf3405d6fe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2635f-3a44-476e-8ab7-46c7185b6f01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80f871-1bc1-49c3-9c5b-d982ea7376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687b1-e359-4296-9a57-efd6079dc0b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591a263-4322-49e5-8a8c-7f0d02951258}" ma:internalName="TaxCatchAll" ma:showField="CatchAllData" ma:web="cb7687b1-e359-4296-9a57-efd6079dc0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e2635f-3a44-476e-8ab7-46c7185b6f01">
      <Terms xmlns="http://schemas.microsoft.com/office/infopath/2007/PartnerControls"/>
    </lcf76f155ced4ddcb4097134ff3c332f>
    <TaxCatchAll xmlns="cb7687b1-e359-4296-9a57-efd6079dc0bf" xsi:nil="true"/>
  </documentManagement>
</p:properties>
</file>

<file path=customXml/itemProps1.xml><?xml version="1.0" encoding="utf-8"?>
<ds:datastoreItem xmlns:ds="http://schemas.openxmlformats.org/officeDocument/2006/customXml" ds:itemID="{075ED5D1-4D9F-4085-BAC6-94F276F94B8E}"/>
</file>

<file path=customXml/itemProps2.xml><?xml version="1.0" encoding="utf-8"?>
<ds:datastoreItem xmlns:ds="http://schemas.openxmlformats.org/officeDocument/2006/customXml" ds:itemID="{1BA42C14-94C3-435F-8243-8323F6BBB0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60479D-BE38-4522-825C-83EEFBFE7234}">
  <ds:schemaRefs>
    <ds:schemaRef ds:uri="http://schemas.microsoft.com/office/2006/metadata/properties"/>
    <ds:schemaRef ds:uri="ec2e0ab1-5cd1-4b01-a34b-c72e644d9bf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6554</TotalTime>
  <Words>719</Words>
  <Application>Microsoft Office PowerPoint</Application>
  <PresentationFormat>Widescreen</PresentationFormat>
  <Paragraphs>189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Evans</dc:creator>
  <cp:lastModifiedBy>Georgie Lee</cp:lastModifiedBy>
  <cp:revision>104</cp:revision>
  <dcterms:created xsi:type="dcterms:W3CDTF">2019-12-18T11:12:40Z</dcterms:created>
  <dcterms:modified xsi:type="dcterms:W3CDTF">2024-08-14T14:19:17Z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0x010100E5AC9DD3A5842A4D9FDB4C0AEB1C2D12</vt:lpwstr>
  </property>
</Properties>
</file>