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4" r:id="rId2"/>
    <p:sldId id="291" r:id="rId3"/>
    <p:sldId id="306" r:id="rId4"/>
    <p:sldId id="298" r:id="rId5"/>
    <p:sldId id="30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F95256-BA3D-4D51-17A1-F54D79E989E2}" name="Louise Doyle" initials="LD" userId="S::ldoyle@spe.org::2f7e4ce4-096c-43f2-abdc-a402bf981b6f" providerId="AD"/>
  <p188:author id="{A2D18F5D-3B49-B78F-8ABA-5BF58DEE761A}" name="Guest User" initials="GU" userId="S::urn:spo:anon#04401d2b74fde5f3fd4ddad3d977c182c1c76db8cf45aab005548091507dba46::" providerId="AD"/>
  <p188:author id="{480B856E-5C0B-6B81-38CD-55147B7FC0AC}" name="Fiyi Onafeso" initials="FO" userId="S::fonafeso@spe.org::de62321c-feb9-4101-a990-ab22a6ec080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68" d="100"/>
          <a:sy n="68" d="100"/>
        </p:scale>
        <p:origin x="5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24326-F128-4148-9F49-46B4B5AF4D0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95B9E-A627-430E-8E98-03DE4F404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7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5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0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4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66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7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8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0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7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3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21A-DEE9-47A3-8D9E-9DECE1F8FD9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2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0321A-DEE9-47A3-8D9E-9DECE1F8FD9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4F879-D1BB-4B4D-8301-0FCCA6BB6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0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picture containing outdoor, dark, day, night sky&#10;&#10;Description automatically generated">
            <a:extLst>
              <a:ext uri="{FF2B5EF4-FFF2-40B4-BE49-F238E27FC236}">
                <a16:creationId xmlns:a16="http://schemas.microsoft.com/office/drawing/2014/main" id="{60287C39-4645-BB43-B66F-E754678608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8388456" y="5214441"/>
            <a:ext cx="2302759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6"/>
              </a:lnSpc>
            </a:pPr>
            <a:r>
              <a:rPr lang="en-US" sz="1903">
                <a:solidFill>
                  <a:srgbClr val="FFFFFF"/>
                </a:solidFill>
                <a:latin typeface="Century Gothic" panose="020B0502020202020204" pitchFamily="34" charset="0"/>
              </a:rPr>
              <a:t>Company Name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96030" y="2101258"/>
            <a:ext cx="2366199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79"/>
              </a:lnSpc>
            </a:pPr>
            <a:r>
              <a:rPr lang="en-US" sz="2149" spc="129">
                <a:solidFill>
                  <a:srgbClr val="FFFFFF"/>
                </a:solidFill>
                <a:latin typeface="Century Gothic" panose="020B0502020202020204" pitchFamily="34" charset="0"/>
              </a:rPr>
              <a:t>Presenter Name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2354" y="3074356"/>
            <a:ext cx="5474225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5358" spc="-16">
                <a:solidFill>
                  <a:srgbClr val="FFFFFF"/>
                </a:solidFill>
                <a:latin typeface="Century Gothic" panose="020B0502020202020204" pitchFamily="34" charset="0"/>
              </a:rPr>
              <a:t>Presentation</a:t>
            </a:r>
          </a:p>
          <a:p>
            <a:pPr>
              <a:lnSpc>
                <a:spcPts val="5734"/>
              </a:lnSpc>
            </a:pPr>
            <a:r>
              <a:rPr lang="en-US" sz="5358" spc="-16">
                <a:solidFill>
                  <a:srgbClr val="FFFFFF"/>
                </a:solidFill>
                <a:latin typeface="Century Gothic" panose="020B0502020202020204" pitchFamily="34" charset="0"/>
              </a:rPr>
              <a:t>Title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193BACB-0BE7-083B-B676-222FEC65A44D}"/>
              </a:ext>
            </a:extLst>
          </p:cNvPr>
          <p:cNvSpPr/>
          <p:nvPr/>
        </p:nvSpPr>
        <p:spPr>
          <a:xfrm>
            <a:off x="8317441" y="2582932"/>
            <a:ext cx="2444788" cy="244478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ECE8EAD4-BF04-D64A-1A90-CFC4648A5496}"/>
              </a:ext>
            </a:extLst>
          </p:cNvPr>
          <p:cNvSpPr/>
          <p:nvPr/>
        </p:nvSpPr>
        <p:spPr>
          <a:xfrm>
            <a:off x="0" y="251849"/>
            <a:ext cx="12192000" cy="1147460"/>
          </a:xfrm>
          <a:custGeom>
            <a:avLst/>
            <a:gdLst/>
            <a:ahLst/>
            <a:cxnLst/>
            <a:rect l="l" t="t" r="r" b="b"/>
            <a:pathLst>
              <a:path w="5650920" h="637014">
                <a:moveTo>
                  <a:pt x="0" y="0"/>
                </a:moveTo>
                <a:lnTo>
                  <a:pt x="5650920" y="0"/>
                </a:lnTo>
                <a:lnTo>
                  <a:pt x="5650920" y="637014"/>
                </a:lnTo>
                <a:lnTo>
                  <a:pt x="0" y="637014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en-AE"/>
          </a:p>
        </p:txBody>
      </p:sp>
      <p:pic>
        <p:nvPicPr>
          <p:cNvPr id="17" name="Picture 8" descr="Text&#10;&#10;Description automatically generated">
            <a:extLst>
              <a:ext uri="{FF2B5EF4-FFF2-40B4-BE49-F238E27FC236}">
                <a16:creationId xmlns:a16="http://schemas.microsoft.com/office/drawing/2014/main" id="{8975D346-EAFD-6113-C0A0-60740B4406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05447" y="430857"/>
            <a:ext cx="1093669" cy="618135"/>
          </a:xfrm>
          <a:prstGeom prst="rect">
            <a:avLst/>
          </a:prstGeom>
        </p:spPr>
      </p:pic>
      <p:pic>
        <p:nvPicPr>
          <p:cNvPr id="19" name="Picture 9" descr="Text, logo&#10;&#10;Description automatically generated">
            <a:extLst>
              <a:ext uri="{FF2B5EF4-FFF2-40B4-BE49-F238E27FC236}">
                <a16:creationId xmlns:a16="http://schemas.microsoft.com/office/drawing/2014/main" id="{7D0CC964-099F-04E8-AD8E-768D866DC4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30510" y="365809"/>
            <a:ext cx="1570363" cy="727217"/>
          </a:xfrm>
          <a:prstGeom prst="rect">
            <a:avLst/>
          </a:prstGeom>
        </p:spPr>
      </p:pic>
      <p:sp>
        <p:nvSpPr>
          <p:cNvPr id="21" name="TextBox 11">
            <a:extLst>
              <a:ext uri="{FF2B5EF4-FFF2-40B4-BE49-F238E27FC236}">
                <a16:creationId xmlns:a16="http://schemas.microsoft.com/office/drawing/2014/main" id="{E37CC1E1-5427-33EB-14BA-8C6E7AFCB3EB}"/>
              </a:ext>
            </a:extLst>
          </p:cNvPr>
          <p:cNvSpPr txBox="1"/>
          <p:nvPr/>
        </p:nvSpPr>
        <p:spPr>
          <a:xfrm>
            <a:off x="244502" y="389908"/>
            <a:ext cx="7793124" cy="667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2200" b="1" spc="62" dirty="0">
                <a:solidFill>
                  <a:srgbClr val="0046AD"/>
                </a:solidFill>
                <a:latin typeface="Century Gothic"/>
              </a:rPr>
              <a:t>SPE Workshop:  Fiber-Optic Sensing Applications for Well, Reservoir and Asset Management</a:t>
            </a: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B1E7F537-4C0B-BD13-46B1-7BD56855CFE1}"/>
              </a:ext>
            </a:extLst>
          </p:cNvPr>
          <p:cNvSpPr txBox="1"/>
          <p:nvPr/>
        </p:nvSpPr>
        <p:spPr>
          <a:xfrm>
            <a:off x="244502" y="1031184"/>
            <a:ext cx="7607271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1300" b="1" spc="62" dirty="0">
                <a:solidFill>
                  <a:srgbClr val="0046AD"/>
                </a:solidFill>
                <a:latin typeface="Century Gothic"/>
              </a:rPr>
              <a:t>5–6 August 2025 | Westin Westminster | Westminster, Colorado, USA</a:t>
            </a:r>
          </a:p>
        </p:txBody>
      </p:sp>
    </p:spTree>
    <p:extLst>
      <p:ext uri="{BB962C8B-B14F-4D97-AF65-F5344CB8AC3E}">
        <p14:creationId xmlns:p14="http://schemas.microsoft.com/office/powerpoint/2010/main" val="344702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4EB0C8-A4C2-A7E8-B875-C2561913A9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076"/>
            <a:ext cx="12227560" cy="1512000"/>
          </a:xfrm>
          <a:prstGeom prst="rect">
            <a:avLst/>
          </a:prstGeom>
        </p:spPr>
      </p:pic>
      <p:sp>
        <p:nvSpPr>
          <p:cNvPr id="6" name="Freeform 6">
            <a:extLst>
              <a:ext uri="{FF2B5EF4-FFF2-40B4-BE49-F238E27FC236}">
                <a16:creationId xmlns:a16="http://schemas.microsoft.com/office/drawing/2014/main" id="{ECE8EAD4-BF04-D64A-1A90-CFC4648A5496}"/>
              </a:ext>
            </a:extLst>
          </p:cNvPr>
          <p:cNvSpPr/>
          <p:nvPr/>
        </p:nvSpPr>
        <p:spPr>
          <a:xfrm>
            <a:off x="13855" y="251849"/>
            <a:ext cx="12192000" cy="1147460"/>
          </a:xfrm>
          <a:custGeom>
            <a:avLst/>
            <a:gdLst/>
            <a:ahLst/>
            <a:cxnLst/>
            <a:rect l="l" t="t" r="r" b="b"/>
            <a:pathLst>
              <a:path w="5650920" h="637014">
                <a:moveTo>
                  <a:pt x="0" y="0"/>
                </a:moveTo>
                <a:lnTo>
                  <a:pt x="5650920" y="0"/>
                </a:lnTo>
                <a:lnTo>
                  <a:pt x="5650920" y="637014"/>
                </a:lnTo>
                <a:lnTo>
                  <a:pt x="0" y="637014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en-AE"/>
          </a:p>
        </p:txBody>
      </p:sp>
      <p:pic>
        <p:nvPicPr>
          <p:cNvPr id="7" name="Picture 8" descr="Text&#10;&#10;Description automatically generated">
            <a:extLst>
              <a:ext uri="{FF2B5EF4-FFF2-40B4-BE49-F238E27FC236}">
                <a16:creationId xmlns:a16="http://schemas.microsoft.com/office/drawing/2014/main" id="{8975D346-EAFD-6113-C0A0-60740B4406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19302" y="430857"/>
            <a:ext cx="1093669" cy="618135"/>
          </a:xfrm>
          <a:prstGeom prst="rect">
            <a:avLst/>
          </a:prstGeom>
        </p:spPr>
      </p:pic>
      <p:pic>
        <p:nvPicPr>
          <p:cNvPr id="8" name="Picture 9" descr="Text, logo&#10;&#10;Description automatically generated">
            <a:extLst>
              <a:ext uri="{FF2B5EF4-FFF2-40B4-BE49-F238E27FC236}">
                <a16:creationId xmlns:a16="http://schemas.microsoft.com/office/drawing/2014/main" id="{7D0CC964-099F-04E8-AD8E-768D866DC4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44365" y="365809"/>
            <a:ext cx="1570363" cy="727217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E37CC1E1-5427-33EB-14BA-8C6E7AFCB3EB}"/>
              </a:ext>
            </a:extLst>
          </p:cNvPr>
          <p:cNvSpPr txBox="1"/>
          <p:nvPr/>
        </p:nvSpPr>
        <p:spPr>
          <a:xfrm>
            <a:off x="258357" y="389908"/>
            <a:ext cx="7793124" cy="667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2200" b="1" spc="62" dirty="0">
                <a:solidFill>
                  <a:srgbClr val="0046AD"/>
                </a:solidFill>
                <a:latin typeface="Century Gothic"/>
              </a:rPr>
              <a:t>SPE Workshop:  Fiber-Optic Sensing Applications for Well, Reservoir and Asset Management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B1E7F537-4C0B-BD13-46B1-7BD56855CFE1}"/>
              </a:ext>
            </a:extLst>
          </p:cNvPr>
          <p:cNvSpPr txBox="1"/>
          <p:nvPr/>
        </p:nvSpPr>
        <p:spPr>
          <a:xfrm>
            <a:off x="258357" y="1031184"/>
            <a:ext cx="7607271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1300" b="1" spc="62" dirty="0">
                <a:solidFill>
                  <a:srgbClr val="0046AD"/>
                </a:solidFill>
                <a:latin typeface="Century Gothic"/>
              </a:rPr>
              <a:t>5–6 August 2025 | Westin Westminster | Westminster, Colorado, USA</a:t>
            </a:r>
          </a:p>
        </p:txBody>
      </p:sp>
    </p:spTree>
    <p:extLst>
      <p:ext uri="{BB962C8B-B14F-4D97-AF65-F5344CB8AC3E}">
        <p14:creationId xmlns:p14="http://schemas.microsoft.com/office/powerpoint/2010/main" val="839240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DFB4F-653A-F5E2-22D3-FB961AAE1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657CC-C59C-DDA5-5B77-2C74BE6C3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48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picture containing outdoor, dark, day, night sky&#10;&#10;Description automatically generated">
            <a:extLst>
              <a:ext uri="{FF2B5EF4-FFF2-40B4-BE49-F238E27FC236}">
                <a16:creationId xmlns:a16="http://schemas.microsoft.com/office/drawing/2014/main" id="{60287C39-4645-BB43-B66F-E754678608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68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picture containing outdoor, dark, day, night sky&#10;&#10;Description automatically generated">
            <a:extLst>
              <a:ext uri="{FF2B5EF4-FFF2-40B4-BE49-F238E27FC236}">
                <a16:creationId xmlns:a16="http://schemas.microsoft.com/office/drawing/2014/main" id="{60287C39-4645-BB43-B66F-E754678608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11">
            <a:extLst>
              <a:ext uri="{FF2B5EF4-FFF2-40B4-BE49-F238E27FC236}">
                <a16:creationId xmlns:a16="http://schemas.microsoft.com/office/drawing/2014/main" id="{9A74AC5B-7A7A-D509-FF0F-AC43E20BC8E9}"/>
              </a:ext>
            </a:extLst>
          </p:cNvPr>
          <p:cNvSpPr txBox="1"/>
          <p:nvPr/>
        </p:nvSpPr>
        <p:spPr>
          <a:xfrm>
            <a:off x="534421" y="549380"/>
            <a:ext cx="7793124" cy="3211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endParaRPr lang="en-US" sz="2200" b="1" spc="62" dirty="0">
              <a:solidFill>
                <a:srgbClr val="0046AD"/>
              </a:solidFill>
              <a:latin typeface="Century Gothic"/>
            </a:endParaRPr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9DC4C039-2B65-16B1-D3B7-5C8D2F7D2F8D}"/>
              </a:ext>
            </a:extLst>
          </p:cNvPr>
          <p:cNvSpPr txBox="1"/>
          <p:nvPr/>
        </p:nvSpPr>
        <p:spPr>
          <a:xfrm>
            <a:off x="3738061" y="2855521"/>
            <a:ext cx="7349039" cy="747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7000" b="1" spc="-16">
                <a:solidFill>
                  <a:srgbClr val="FFFFFF"/>
                </a:solidFill>
                <a:latin typeface="Century Gothic" panose="020B0502020202020204" pitchFamily="34" charset="0"/>
              </a:rPr>
              <a:t>Thank You!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0F664F47-BAD0-D030-C9A2-3E43ABD01F6F}"/>
              </a:ext>
            </a:extLst>
          </p:cNvPr>
          <p:cNvSpPr txBox="1"/>
          <p:nvPr/>
        </p:nvSpPr>
        <p:spPr>
          <a:xfrm>
            <a:off x="4378746" y="4031701"/>
            <a:ext cx="4511254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5300" spc="-16">
                <a:solidFill>
                  <a:srgbClr val="FFFFFF"/>
                </a:solidFill>
                <a:latin typeface="Century Gothic"/>
              </a:rPr>
              <a:t>Questions</a:t>
            </a:r>
            <a:r>
              <a:rPr lang="en-US" sz="5350" spc="-16">
                <a:solidFill>
                  <a:srgbClr val="FFFFFF"/>
                </a:solidFill>
                <a:latin typeface="Century Gothic"/>
              </a:rPr>
              <a:t>?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ECE8EAD4-BF04-D64A-1A90-CFC4648A5496}"/>
              </a:ext>
            </a:extLst>
          </p:cNvPr>
          <p:cNvSpPr/>
          <p:nvPr/>
        </p:nvSpPr>
        <p:spPr>
          <a:xfrm>
            <a:off x="0" y="251849"/>
            <a:ext cx="12192000" cy="1147460"/>
          </a:xfrm>
          <a:custGeom>
            <a:avLst/>
            <a:gdLst/>
            <a:ahLst/>
            <a:cxnLst/>
            <a:rect l="l" t="t" r="r" b="b"/>
            <a:pathLst>
              <a:path w="5650920" h="637014">
                <a:moveTo>
                  <a:pt x="0" y="0"/>
                </a:moveTo>
                <a:lnTo>
                  <a:pt x="5650920" y="0"/>
                </a:lnTo>
                <a:lnTo>
                  <a:pt x="5650920" y="637014"/>
                </a:lnTo>
                <a:lnTo>
                  <a:pt x="0" y="637014"/>
                </a:ln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en-AE"/>
          </a:p>
        </p:txBody>
      </p:sp>
      <p:pic>
        <p:nvPicPr>
          <p:cNvPr id="12" name="Picture 8" descr="Text&#10;&#10;Description automatically generated">
            <a:extLst>
              <a:ext uri="{FF2B5EF4-FFF2-40B4-BE49-F238E27FC236}">
                <a16:creationId xmlns:a16="http://schemas.microsoft.com/office/drawing/2014/main" id="{8975D346-EAFD-6113-C0A0-60740B4406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05447" y="430857"/>
            <a:ext cx="1093669" cy="618135"/>
          </a:xfrm>
          <a:prstGeom prst="rect">
            <a:avLst/>
          </a:prstGeom>
        </p:spPr>
      </p:pic>
      <p:pic>
        <p:nvPicPr>
          <p:cNvPr id="13" name="Picture 9" descr="Text, logo&#10;&#10;Description automatically generated">
            <a:extLst>
              <a:ext uri="{FF2B5EF4-FFF2-40B4-BE49-F238E27FC236}">
                <a16:creationId xmlns:a16="http://schemas.microsoft.com/office/drawing/2014/main" id="{7D0CC964-099F-04E8-AD8E-768D866DC4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30510" y="365809"/>
            <a:ext cx="1570363" cy="727217"/>
          </a:xfrm>
          <a:prstGeom prst="rect">
            <a:avLst/>
          </a:prstGeom>
        </p:spPr>
      </p:pic>
      <p:sp>
        <p:nvSpPr>
          <p:cNvPr id="17" name="TextBox 11">
            <a:extLst>
              <a:ext uri="{FF2B5EF4-FFF2-40B4-BE49-F238E27FC236}">
                <a16:creationId xmlns:a16="http://schemas.microsoft.com/office/drawing/2014/main" id="{E37CC1E1-5427-33EB-14BA-8C6E7AFCB3EB}"/>
              </a:ext>
            </a:extLst>
          </p:cNvPr>
          <p:cNvSpPr txBox="1"/>
          <p:nvPr/>
        </p:nvSpPr>
        <p:spPr>
          <a:xfrm>
            <a:off x="244502" y="389908"/>
            <a:ext cx="7793124" cy="667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2200" b="1" spc="62" dirty="0">
                <a:solidFill>
                  <a:srgbClr val="0046AD"/>
                </a:solidFill>
                <a:latin typeface="Century Gothic"/>
              </a:rPr>
              <a:t>SPE Workshop:  Fiber-Optic Sensing Applications for Well, Reservoir and Asset Management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B1E7F537-4C0B-BD13-46B1-7BD56855CFE1}"/>
              </a:ext>
            </a:extLst>
          </p:cNvPr>
          <p:cNvSpPr txBox="1"/>
          <p:nvPr/>
        </p:nvSpPr>
        <p:spPr>
          <a:xfrm>
            <a:off x="244502" y="1031184"/>
            <a:ext cx="7607271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9"/>
              </a:lnSpc>
            </a:pPr>
            <a:r>
              <a:rPr lang="en-US" sz="1300" b="1" spc="62" dirty="0">
                <a:solidFill>
                  <a:srgbClr val="0046AD"/>
                </a:solidFill>
                <a:latin typeface="Century Gothic"/>
              </a:rPr>
              <a:t>5–6 August 2025 | Westin Westminster | Westminster, Colorado, USA</a:t>
            </a:r>
          </a:p>
        </p:txBody>
      </p:sp>
    </p:spTree>
    <p:extLst>
      <p:ext uri="{BB962C8B-B14F-4D97-AF65-F5344CB8AC3E}">
        <p14:creationId xmlns:p14="http://schemas.microsoft.com/office/powerpoint/2010/main" val="3510094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86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Society of Petroleum Engineers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Alyssa Moreno</dc:creator>
  <cp:lastModifiedBy>Stacie Ehler</cp:lastModifiedBy>
  <cp:revision>34</cp:revision>
  <dcterms:created xsi:type="dcterms:W3CDTF">2015-05-14T16:01:47Z</dcterms:created>
  <dcterms:modified xsi:type="dcterms:W3CDTF">2025-02-06T15:12:15Z</dcterms:modified>
</cp:coreProperties>
</file>