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8" r:id="rId2"/>
    <p:sldId id="285" r:id="rId3"/>
    <p:sldId id="292" r:id="rId4"/>
    <p:sldId id="29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letion" id="{CA678E3F-B858-475E-AD9D-57767FC4C238}">
          <p14:sldIdLst>
            <p14:sldId id="278"/>
            <p14:sldId id="285"/>
            <p14:sldId id="292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F95256-BA3D-4D51-17A1-F54D79E989E2}" name="Louise Doyle" initials="LD" userId="S::ldoyle@spe.org::2f7e4ce4-096c-43f2-abdc-a402bf981b6f" providerId="AD"/>
  <p188:author id="{A2D18F5D-3B49-B78F-8ABA-5BF58DEE761A}" name="Guest User" initials="GU" userId="S::urn:spo:anon#04401d2b74fde5f3fd4ddad3d977c182c1c76db8cf45aab005548091507dba46::" providerId="AD"/>
  <p188:author id="{480B856E-5C0B-6B81-38CD-55147B7FC0AC}" name="Fiyi Onafeso" initials="FO" userId="S::fonafeso@spe.org::de62321c-feb9-4101-a990-ab22a6ec08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326-F128-4148-9F49-46B4B5AF4D0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B9E-A627-430E-8E98-03DE4F40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321A-DEE9-47A3-8D9E-9DECE1F8FD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327527"/>
            <a:ext cx="1753636" cy="1318501"/>
          </a:xfrm>
          <a:prstGeom prst="rect">
            <a:avLst/>
          </a:prstGeom>
        </p:spPr>
        <p:txBody>
          <a:bodyPr lIns="19693" tIns="19693" rIns="19693" bIns="19693" rtlCol="0" anchor="ctr"/>
          <a:lstStyle/>
          <a:p>
            <a:pPr algn="ctr">
              <a:lnSpc>
                <a:spcPts val="1031"/>
              </a:lnSpc>
            </a:pPr>
            <a:endParaRPr sz="1200"/>
          </a:p>
        </p:txBody>
      </p:sp>
      <p:sp>
        <p:nvSpPr>
          <p:cNvPr id="10" name="TextBox 10"/>
          <p:cNvSpPr txBox="1"/>
          <p:nvPr/>
        </p:nvSpPr>
        <p:spPr>
          <a:xfrm>
            <a:off x="8388456" y="5214441"/>
            <a:ext cx="2302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903">
                <a:solidFill>
                  <a:srgbClr val="FFFFFF"/>
                </a:solidFill>
                <a:latin typeface="Century Gothic" panose="020B0502020202020204" pitchFamily="34" charset="0"/>
              </a:rPr>
              <a:t>Company 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96030" y="2101258"/>
            <a:ext cx="236619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79"/>
              </a:lnSpc>
            </a:pPr>
            <a:r>
              <a:rPr lang="en-US" sz="2149" spc="129">
                <a:solidFill>
                  <a:srgbClr val="FFFFFF"/>
                </a:solidFill>
                <a:latin typeface="Century Gothic" panose="020B0502020202020204" pitchFamily="34" charset="0"/>
              </a:rPr>
              <a:t>Presenter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354" y="3074356"/>
            <a:ext cx="5474225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Presentation</a:t>
            </a:r>
          </a:p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93BACB-0BE7-083B-B676-222FEC65A44D}"/>
              </a:ext>
            </a:extLst>
          </p:cNvPr>
          <p:cNvSpPr/>
          <p:nvPr/>
        </p:nvSpPr>
        <p:spPr>
          <a:xfrm>
            <a:off x="8317441" y="2582932"/>
            <a:ext cx="2444788" cy="244478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5245AAD8-6508-47D1-D2A3-E04614EEB076}"/>
              </a:ext>
            </a:extLst>
          </p:cNvPr>
          <p:cNvSpPr txBox="1"/>
          <p:nvPr/>
        </p:nvSpPr>
        <p:spPr>
          <a:xfrm>
            <a:off x="0" y="327527"/>
            <a:ext cx="1753636" cy="1318501"/>
          </a:xfrm>
          <a:prstGeom prst="rect">
            <a:avLst/>
          </a:prstGeom>
        </p:spPr>
        <p:txBody>
          <a:bodyPr lIns="19693" tIns="19693" rIns="19693" bIns="19693" rtlCol="0" anchor="ctr"/>
          <a:lstStyle/>
          <a:p>
            <a:pPr algn="ctr">
              <a:lnSpc>
                <a:spcPts val="1031"/>
              </a:lnSpc>
            </a:pPr>
            <a:endParaRPr sz="1200"/>
          </a:p>
        </p:txBody>
      </p:sp>
      <p:grpSp>
        <p:nvGrpSpPr>
          <p:cNvPr id="30" name="Group 5">
            <a:extLst>
              <a:ext uri="{FF2B5EF4-FFF2-40B4-BE49-F238E27FC236}">
                <a16:creationId xmlns:a16="http://schemas.microsoft.com/office/drawing/2014/main" id="{FFEA8C62-2E03-7044-C781-DD1CA60D29D2}"/>
              </a:ext>
            </a:extLst>
          </p:cNvPr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34B6093C-7035-C852-18E3-06B5DD98C2BA}"/>
                </a:ext>
              </a:extLst>
            </p:cNvPr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86CA926E-DE76-1AA8-B1A5-7B3F95045D4C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32" name="Picture 8" descr="Text&#10;&#10;Description automatically generated">
            <a:extLst>
              <a:ext uri="{FF2B5EF4-FFF2-40B4-BE49-F238E27FC236}">
                <a16:creationId xmlns:a16="http://schemas.microsoft.com/office/drawing/2014/main" id="{EFB5051C-0D85-EB87-A3F5-E57EC87FB1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2551" y="551662"/>
            <a:ext cx="1096859" cy="618135"/>
          </a:xfrm>
          <a:prstGeom prst="rect">
            <a:avLst/>
          </a:prstGeom>
        </p:spPr>
      </p:pic>
      <p:pic>
        <p:nvPicPr>
          <p:cNvPr id="34" name="Picture 9" descr="Text, logo&#10;&#10;Description automatically generated">
            <a:extLst>
              <a:ext uri="{FF2B5EF4-FFF2-40B4-BE49-F238E27FC236}">
                <a16:creationId xmlns:a16="http://schemas.microsoft.com/office/drawing/2014/main" id="{D6D8B779-C24F-EAD8-2511-D9CBA22D86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9497" y="486614"/>
            <a:ext cx="1477591" cy="683723"/>
          </a:xfrm>
          <a:prstGeom prst="rect">
            <a:avLst/>
          </a:prstGeom>
        </p:spPr>
      </p:pic>
      <p:sp>
        <p:nvSpPr>
          <p:cNvPr id="36" name="TextBox 11">
            <a:extLst>
              <a:ext uri="{FF2B5EF4-FFF2-40B4-BE49-F238E27FC236}">
                <a16:creationId xmlns:a16="http://schemas.microsoft.com/office/drawing/2014/main" id="{BCBDBB00-5420-3A5A-575C-8C37D0EFB212}"/>
              </a:ext>
            </a:extLst>
          </p:cNvPr>
          <p:cNvSpPr txBox="1"/>
          <p:nvPr/>
        </p:nvSpPr>
        <p:spPr>
          <a:xfrm>
            <a:off x="534421" y="865331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10–12 September 2025 | </a:t>
            </a:r>
            <a:r>
              <a:rPr lang="pt-BR" sz="1300" b="1" spc="62" dirty="0">
                <a:solidFill>
                  <a:srgbClr val="0046AD"/>
                </a:solidFill>
                <a:latin typeface="Century Gothic"/>
              </a:rPr>
              <a:t>Prodigy Santos Dumont | Rio de Janeiro, Brazil</a:t>
            </a:r>
            <a:endParaRPr lang="en-US" sz="1300" b="1" spc="62" dirty="0">
              <a:solidFill>
                <a:srgbClr val="0046AD"/>
              </a:solidFill>
              <a:latin typeface="Century Gothic"/>
            </a:endParaRPr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FF18750B-637E-30BA-16B0-3A8F1F84FE96}"/>
              </a:ext>
            </a:extLst>
          </p:cNvPr>
          <p:cNvSpPr txBox="1"/>
          <p:nvPr/>
        </p:nvSpPr>
        <p:spPr>
          <a:xfrm>
            <a:off x="534421" y="549380"/>
            <a:ext cx="7793124" cy="321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SPE Workshop: Integrated Intelligent Well Completion</a:t>
            </a:r>
          </a:p>
        </p:txBody>
      </p:sp>
    </p:spTree>
    <p:extLst>
      <p:ext uri="{BB962C8B-B14F-4D97-AF65-F5344CB8AC3E}">
        <p14:creationId xmlns:p14="http://schemas.microsoft.com/office/powerpoint/2010/main" val="191496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twear&#10;&#10;Description automatically generated">
            <a:extLst>
              <a:ext uri="{FF2B5EF4-FFF2-40B4-BE49-F238E27FC236}">
                <a16:creationId xmlns:a16="http://schemas.microsoft.com/office/drawing/2014/main" id="{F1D91069-3160-9F4B-C4C6-8E6C96B6C9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1548000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ECE8EAD4-BF04-D64A-1A90-CFC4648A5496}"/>
              </a:ext>
            </a:extLst>
          </p:cNvPr>
          <p:cNvSpPr/>
          <p:nvPr/>
        </p:nvSpPr>
        <p:spPr>
          <a:xfrm>
            <a:off x="0" y="264474"/>
            <a:ext cx="12192000" cy="976150"/>
          </a:xfrm>
          <a:custGeom>
            <a:avLst/>
            <a:gdLst/>
            <a:ahLst/>
            <a:cxnLst/>
            <a:rect l="l" t="t" r="r" b="b"/>
            <a:pathLst>
              <a:path w="5650920" h="637014">
                <a:moveTo>
                  <a:pt x="0" y="0"/>
                </a:moveTo>
                <a:lnTo>
                  <a:pt x="5650920" y="0"/>
                </a:lnTo>
                <a:lnTo>
                  <a:pt x="5650920" y="637014"/>
                </a:lnTo>
                <a:lnTo>
                  <a:pt x="0" y="637014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AE"/>
          </a:p>
        </p:txBody>
      </p:sp>
      <p:pic>
        <p:nvPicPr>
          <p:cNvPr id="24" name="Picture 8" descr="Text&#10;&#10;Description automatically generated">
            <a:extLst>
              <a:ext uri="{FF2B5EF4-FFF2-40B4-BE49-F238E27FC236}">
                <a16:creationId xmlns:a16="http://schemas.microsoft.com/office/drawing/2014/main" id="{8975D346-EAFD-6113-C0A0-60740B4406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36088" y="430857"/>
            <a:ext cx="1096859" cy="618135"/>
          </a:xfrm>
          <a:prstGeom prst="rect">
            <a:avLst/>
          </a:prstGeom>
        </p:spPr>
      </p:pic>
      <p:pic>
        <p:nvPicPr>
          <p:cNvPr id="26" name="Picture 9" descr="Text, logo&#10;&#10;Description automatically generated">
            <a:extLst>
              <a:ext uri="{FF2B5EF4-FFF2-40B4-BE49-F238E27FC236}">
                <a16:creationId xmlns:a16="http://schemas.microsoft.com/office/drawing/2014/main" id="{7D0CC964-099F-04E8-AD8E-768D866DC4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55682" y="365809"/>
            <a:ext cx="1574943" cy="727217"/>
          </a:xfrm>
          <a:prstGeom prst="rect">
            <a:avLst/>
          </a:prstGeom>
        </p:spPr>
      </p:pic>
      <p:sp>
        <p:nvSpPr>
          <p:cNvPr id="28" name="TextBox 11">
            <a:extLst>
              <a:ext uri="{FF2B5EF4-FFF2-40B4-BE49-F238E27FC236}">
                <a16:creationId xmlns:a16="http://schemas.microsoft.com/office/drawing/2014/main" id="{F287FC31-4CBB-AFC9-47B5-F4AD2BB558EA}"/>
              </a:ext>
            </a:extLst>
          </p:cNvPr>
          <p:cNvSpPr txBox="1"/>
          <p:nvPr/>
        </p:nvSpPr>
        <p:spPr>
          <a:xfrm>
            <a:off x="487958" y="744526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10–12 September 2025 | </a:t>
            </a:r>
            <a:r>
              <a:rPr lang="pt-BR" sz="1300" b="1" spc="62" dirty="0">
                <a:solidFill>
                  <a:srgbClr val="0046AD"/>
                </a:solidFill>
                <a:latin typeface="Century Gothic"/>
              </a:rPr>
              <a:t>Prodigy Santos Dumont | Rio de Janeiro, Brazil</a:t>
            </a:r>
            <a:endParaRPr lang="en-US" sz="1300" b="1" spc="62" dirty="0">
              <a:solidFill>
                <a:srgbClr val="0046AD"/>
              </a:solidFill>
              <a:latin typeface="Century Gothic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B48E46C3-7BF5-7EB6-1488-66A61FBC8A73}"/>
              </a:ext>
            </a:extLst>
          </p:cNvPr>
          <p:cNvSpPr txBox="1"/>
          <p:nvPr/>
        </p:nvSpPr>
        <p:spPr>
          <a:xfrm>
            <a:off x="487958" y="428575"/>
            <a:ext cx="7904636" cy="321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SPE Workshop: Integrated Intelligent Well Completion</a:t>
            </a:r>
          </a:p>
        </p:txBody>
      </p:sp>
    </p:spTree>
    <p:extLst>
      <p:ext uri="{BB962C8B-B14F-4D97-AF65-F5344CB8AC3E}">
        <p14:creationId xmlns:p14="http://schemas.microsoft.com/office/powerpoint/2010/main" val="359695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327527"/>
            <a:ext cx="1753636" cy="1318501"/>
          </a:xfrm>
          <a:prstGeom prst="rect">
            <a:avLst/>
          </a:prstGeom>
        </p:spPr>
        <p:txBody>
          <a:bodyPr lIns="19693" tIns="19693" rIns="19693" bIns="19693" rtlCol="0" anchor="ctr"/>
          <a:lstStyle/>
          <a:p>
            <a:pPr algn="ctr">
              <a:lnSpc>
                <a:spcPts val="1031"/>
              </a:lnSpc>
            </a:pPr>
            <a:endParaRPr sz="120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5245AAD8-6508-47D1-D2A3-E04614EEB076}"/>
              </a:ext>
            </a:extLst>
          </p:cNvPr>
          <p:cNvSpPr txBox="1"/>
          <p:nvPr/>
        </p:nvSpPr>
        <p:spPr>
          <a:xfrm>
            <a:off x="0" y="327527"/>
            <a:ext cx="1753636" cy="1318501"/>
          </a:xfrm>
          <a:prstGeom prst="rect">
            <a:avLst/>
          </a:prstGeom>
        </p:spPr>
        <p:txBody>
          <a:bodyPr lIns="19693" tIns="19693" rIns="19693" bIns="19693" rtlCol="0" anchor="ctr"/>
          <a:lstStyle/>
          <a:p>
            <a:pPr algn="ctr">
              <a:lnSpc>
                <a:spcPts val="1031"/>
              </a:lnSpc>
            </a:pPr>
            <a:endParaRPr sz="1200"/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86CA926E-DE76-1AA8-B1A5-7B3F95045D4C}"/>
              </a:ext>
            </a:extLst>
          </p:cNvPr>
          <p:cNvSpPr txBox="1"/>
          <p:nvPr/>
        </p:nvSpPr>
        <p:spPr>
          <a:xfrm>
            <a:off x="0" y="327527"/>
            <a:ext cx="1753636" cy="1318501"/>
          </a:xfrm>
          <a:prstGeom prst="rect">
            <a:avLst/>
          </a:prstGeom>
        </p:spPr>
        <p:txBody>
          <a:bodyPr lIns="19693" tIns="19693" rIns="19693" bIns="19693" rtlCol="0" anchor="ctr"/>
          <a:lstStyle/>
          <a:p>
            <a:pPr algn="ctr">
              <a:lnSpc>
                <a:spcPts val="1031"/>
              </a:lnSpc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15237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327527"/>
            <a:ext cx="1753636" cy="1318501"/>
          </a:xfrm>
          <a:prstGeom prst="rect">
            <a:avLst/>
          </a:prstGeom>
        </p:spPr>
        <p:txBody>
          <a:bodyPr lIns="19693" tIns="19693" rIns="19693" bIns="19693" rtlCol="0" anchor="ctr"/>
          <a:lstStyle/>
          <a:p>
            <a:pPr algn="ctr">
              <a:lnSpc>
                <a:spcPts val="1031"/>
              </a:lnSpc>
            </a:pPr>
            <a:endParaRPr sz="120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5245AAD8-6508-47D1-D2A3-E04614EEB076}"/>
              </a:ext>
            </a:extLst>
          </p:cNvPr>
          <p:cNvSpPr txBox="1"/>
          <p:nvPr/>
        </p:nvSpPr>
        <p:spPr>
          <a:xfrm>
            <a:off x="0" y="327527"/>
            <a:ext cx="1753636" cy="1318501"/>
          </a:xfrm>
          <a:prstGeom prst="rect">
            <a:avLst/>
          </a:prstGeom>
        </p:spPr>
        <p:txBody>
          <a:bodyPr lIns="19693" tIns="19693" rIns="19693" bIns="19693" rtlCol="0" anchor="ctr"/>
          <a:lstStyle/>
          <a:p>
            <a:pPr algn="ctr">
              <a:lnSpc>
                <a:spcPts val="1031"/>
              </a:lnSpc>
            </a:pPr>
            <a:endParaRPr sz="1200"/>
          </a:p>
        </p:txBody>
      </p:sp>
      <p:grpSp>
        <p:nvGrpSpPr>
          <p:cNvPr id="30" name="Group 5">
            <a:extLst>
              <a:ext uri="{FF2B5EF4-FFF2-40B4-BE49-F238E27FC236}">
                <a16:creationId xmlns:a16="http://schemas.microsoft.com/office/drawing/2014/main" id="{FFEA8C62-2E03-7044-C781-DD1CA60D29D2}"/>
              </a:ext>
            </a:extLst>
          </p:cNvPr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34B6093C-7035-C852-18E3-06B5DD98C2BA}"/>
                </a:ext>
              </a:extLst>
            </p:cNvPr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86CA926E-DE76-1AA8-B1A5-7B3F95045D4C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32" name="Picture 8" descr="Text&#10;&#10;Description automatically generated">
            <a:extLst>
              <a:ext uri="{FF2B5EF4-FFF2-40B4-BE49-F238E27FC236}">
                <a16:creationId xmlns:a16="http://schemas.microsoft.com/office/drawing/2014/main" id="{EFB5051C-0D85-EB87-A3F5-E57EC87FB1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2551" y="551662"/>
            <a:ext cx="1096859" cy="618135"/>
          </a:xfrm>
          <a:prstGeom prst="rect">
            <a:avLst/>
          </a:prstGeom>
        </p:spPr>
      </p:pic>
      <p:pic>
        <p:nvPicPr>
          <p:cNvPr id="34" name="Picture 9" descr="Text, logo&#10;&#10;Description automatically generated">
            <a:extLst>
              <a:ext uri="{FF2B5EF4-FFF2-40B4-BE49-F238E27FC236}">
                <a16:creationId xmlns:a16="http://schemas.microsoft.com/office/drawing/2014/main" id="{D6D8B779-C24F-EAD8-2511-D9CBA22D86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9497" y="486614"/>
            <a:ext cx="1477591" cy="683723"/>
          </a:xfrm>
          <a:prstGeom prst="rect">
            <a:avLst/>
          </a:prstGeom>
        </p:spPr>
      </p:pic>
      <p:sp>
        <p:nvSpPr>
          <p:cNvPr id="36" name="TextBox 11">
            <a:extLst>
              <a:ext uri="{FF2B5EF4-FFF2-40B4-BE49-F238E27FC236}">
                <a16:creationId xmlns:a16="http://schemas.microsoft.com/office/drawing/2014/main" id="{BCBDBB00-5420-3A5A-575C-8C37D0EFB212}"/>
              </a:ext>
            </a:extLst>
          </p:cNvPr>
          <p:cNvSpPr txBox="1"/>
          <p:nvPr/>
        </p:nvSpPr>
        <p:spPr>
          <a:xfrm>
            <a:off x="534421" y="865331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10–12 September 2025 | </a:t>
            </a:r>
            <a:r>
              <a:rPr lang="pt-BR" sz="1300" b="1" spc="62" dirty="0">
                <a:solidFill>
                  <a:srgbClr val="0046AD"/>
                </a:solidFill>
                <a:latin typeface="Century Gothic"/>
              </a:rPr>
              <a:t>Prodigy Santos Dumont | Rio de Janeiro, Brazil</a:t>
            </a:r>
            <a:endParaRPr lang="en-US" sz="1300" b="1" spc="62" dirty="0">
              <a:solidFill>
                <a:srgbClr val="0046AD"/>
              </a:solidFill>
              <a:latin typeface="Century Gothic"/>
            </a:endParaRPr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FF18750B-637E-30BA-16B0-3A8F1F84FE96}"/>
              </a:ext>
            </a:extLst>
          </p:cNvPr>
          <p:cNvSpPr txBox="1"/>
          <p:nvPr/>
        </p:nvSpPr>
        <p:spPr>
          <a:xfrm>
            <a:off x="534421" y="549380"/>
            <a:ext cx="7793124" cy="321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SPE Workshop: Integrated Intelligent Well Completion</a:t>
            </a: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74866BA8-EE57-27AB-E76D-0232AE3C0127}"/>
              </a:ext>
            </a:extLst>
          </p:cNvPr>
          <p:cNvSpPr txBox="1"/>
          <p:nvPr/>
        </p:nvSpPr>
        <p:spPr>
          <a:xfrm>
            <a:off x="3738061" y="2855521"/>
            <a:ext cx="7349039" cy="74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7000" b="1" spc="-16" dirty="0">
                <a:solidFill>
                  <a:srgbClr val="FFFFF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14F7222C-AADD-E0A5-BB82-C611257E9637}"/>
              </a:ext>
            </a:extLst>
          </p:cNvPr>
          <p:cNvSpPr txBox="1"/>
          <p:nvPr/>
        </p:nvSpPr>
        <p:spPr>
          <a:xfrm>
            <a:off x="4378746" y="4031701"/>
            <a:ext cx="451125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00" spc="-16" dirty="0">
                <a:solidFill>
                  <a:srgbClr val="FFFFFF"/>
                </a:solidFill>
                <a:latin typeface="Century Gothic"/>
              </a:rPr>
              <a:t>Questions</a:t>
            </a:r>
            <a:r>
              <a:rPr lang="en-US" sz="5350" spc="-16" dirty="0">
                <a:solidFill>
                  <a:srgbClr val="FFFFFF"/>
                </a:solidFill>
                <a:latin typeface="Century Gothic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730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71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Moreno</dc:creator>
  <cp:lastModifiedBy>Bienor Melo</cp:lastModifiedBy>
  <cp:revision>24</cp:revision>
  <dcterms:created xsi:type="dcterms:W3CDTF">2015-05-14T16:01:47Z</dcterms:created>
  <dcterms:modified xsi:type="dcterms:W3CDTF">2025-04-17T22:37:32Z</dcterms:modified>
</cp:coreProperties>
</file>