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18288000" cy="18288000"/>
  <p:notesSz cx="6858000" cy="9144000"/>
  <p:embeddedFontLst>
    <p:embeddedFont>
      <p:font typeface="Gotham Narrow 1" panose="020B0604020202020204" charset="0"/>
      <p:regular r:id="rId3"/>
    </p:embeddedFont>
    <p:embeddedFont>
      <p:font typeface="Gotham Narrow 2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23" d="100"/>
          <a:sy n="23" d="100"/>
        </p:scale>
        <p:origin x="2530" y="4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82880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5187" r="-25187"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22186" y="-22184"/>
            <a:ext cx="18288002" cy="18332369"/>
            <a:chOff x="0" y="0"/>
            <a:chExt cx="4431383" cy="4657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1383" cy="4657931"/>
            </a:xfrm>
            <a:custGeom>
              <a:avLst/>
              <a:gdLst/>
              <a:ahLst/>
              <a:cxnLst/>
              <a:rect l="l" t="t" r="r" b="b"/>
              <a:pathLst>
                <a:path w="4431383" h="4657931">
                  <a:moveTo>
                    <a:pt x="0" y="0"/>
                  </a:moveTo>
                  <a:lnTo>
                    <a:pt x="4431383" y="0"/>
                  </a:lnTo>
                  <a:lnTo>
                    <a:pt x="4431383" y="4657931"/>
                  </a:lnTo>
                  <a:lnTo>
                    <a:pt x="0" y="4657931"/>
                  </a:lnTo>
                  <a:close/>
                </a:path>
              </a:pathLst>
            </a:custGeom>
            <a:solidFill>
              <a:srgbClr val="7E499D">
                <a:alpha val="84706"/>
              </a:srgbClr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5" name="AutoShape 5"/>
          <p:cNvSpPr/>
          <p:nvPr/>
        </p:nvSpPr>
        <p:spPr>
          <a:xfrm>
            <a:off x="8408263" y="6186932"/>
            <a:ext cx="1471475" cy="0"/>
          </a:xfrm>
          <a:prstGeom prst="line">
            <a:avLst/>
          </a:prstGeom>
          <a:ln w="114300" cap="flat">
            <a:solidFill>
              <a:srgbClr val="F0AB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AE"/>
          </a:p>
        </p:txBody>
      </p:sp>
      <p:grpSp>
        <p:nvGrpSpPr>
          <p:cNvPr id="6" name="Group 6"/>
          <p:cNvGrpSpPr/>
          <p:nvPr/>
        </p:nvGrpSpPr>
        <p:grpSpPr>
          <a:xfrm>
            <a:off x="0" y="7937303"/>
            <a:ext cx="18517009" cy="249064"/>
            <a:chOff x="0" y="0"/>
            <a:chExt cx="11330381" cy="152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330381" cy="152400"/>
            </a:xfrm>
            <a:custGeom>
              <a:avLst/>
              <a:gdLst/>
              <a:ahLst/>
              <a:cxnLst/>
              <a:rect l="l" t="t" r="r" b="b"/>
              <a:pathLst>
                <a:path w="11330381" h="152400">
                  <a:moveTo>
                    <a:pt x="0" y="0"/>
                  </a:moveTo>
                  <a:lnTo>
                    <a:pt x="11330381" y="0"/>
                  </a:lnTo>
                  <a:lnTo>
                    <a:pt x="11330381" y="1524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rgbClr val="F0AB00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8" name="Freeform 8"/>
          <p:cNvSpPr/>
          <p:nvPr/>
        </p:nvSpPr>
        <p:spPr>
          <a:xfrm>
            <a:off x="16227510" y="967904"/>
            <a:ext cx="1401477" cy="2102215"/>
          </a:xfrm>
          <a:custGeom>
            <a:avLst/>
            <a:gdLst/>
            <a:ahLst/>
            <a:cxnLst/>
            <a:rect l="l" t="t" r="r" b="b"/>
            <a:pathLst>
              <a:path w="1401477" h="2102215">
                <a:moveTo>
                  <a:pt x="0" y="0"/>
                </a:moveTo>
                <a:lnTo>
                  <a:pt x="1401477" y="0"/>
                </a:lnTo>
                <a:lnTo>
                  <a:pt x="1401477" y="2102215"/>
                </a:lnTo>
                <a:lnTo>
                  <a:pt x="0" y="21022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9" name="Freeform 9"/>
          <p:cNvSpPr/>
          <p:nvPr/>
        </p:nvSpPr>
        <p:spPr>
          <a:xfrm>
            <a:off x="1073729" y="1037828"/>
            <a:ext cx="3804638" cy="2032291"/>
          </a:xfrm>
          <a:custGeom>
            <a:avLst/>
            <a:gdLst/>
            <a:ahLst/>
            <a:cxnLst/>
            <a:rect l="l" t="t" r="r" b="b"/>
            <a:pathLst>
              <a:path w="3804638" h="2032291">
                <a:moveTo>
                  <a:pt x="0" y="0"/>
                </a:moveTo>
                <a:lnTo>
                  <a:pt x="3804638" y="0"/>
                </a:lnTo>
                <a:lnTo>
                  <a:pt x="3804638" y="2032291"/>
                </a:lnTo>
                <a:lnTo>
                  <a:pt x="0" y="20322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grpSp>
        <p:nvGrpSpPr>
          <p:cNvPr id="10" name="Group 10"/>
          <p:cNvGrpSpPr/>
          <p:nvPr/>
        </p:nvGrpSpPr>
        <p:grpSpPr>
          <a:xfrm>
            <a:off x="1102893" y="16459200"/>
            <a:ext cx="7483221" cy="1208782"/>
            <a:chOff x="0" y="0"/>
            <a:chExt cx="3878403" cy="62648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78403" cy="626487"/>
            </a:xfrm>
            <a:custGeom>
              <a:avLst/>
              <a:gdLst/>
              <a:ahLst/>
              <a:cxnLst/>
              <a:rect l="l" t="t" r="r" b="b"/>
              <a:pathLst>
                <a:path w="3878403" h="626487">
                  <a:moveTo>
                    <a:pt x="0" y="0"/>
                  </a:moveTo>
                  <a:lnTo>
                    <a:pt x="3878403" y="0"/>
                  </a:lnTo>
                  <a:lnTo>
                    <a:pt x="3878403" y="626487"/>
                  </a:lnTo>
                  <a:lnTo>
                    <a:pt x="0" y="626487"/>
                  </a:lnTo>
                  <a:close/>
                </a:path>
              </a:pathLst>
            </a:custGeom>
            <a:solidFill>
              <a:srgbClr val="A8A6A3"/>
            </a:solidFill>
          </p:spPr>
          <p:txBody>
            <a:bodyPr/>
            <a:lstStyle/>
            <a:p>
              <a:endParaRPr lang="en-A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29267" y="16612031"/>
            <a:ext cx="7278996" cy="1126464"/>
            <a:chOff x="0" y="0"/>
            <a:chExt cx="3772557" cy="5838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72557" cy="583824"/>
            </a:xfrm>
            <a:custGeom>
              <a:avLst/>
              <a:gdLst/>
              <a:ahLst/>
              <a:cxnLst/>
              <a:rect l="l" t="t" r="r" b="b"/>
              <a:pathLst>
                <a:path w="3772557" h="583824">
                  <a:moveTo>
                    <a:pt x="0" y="0"/>
                  </a:moveTo>
                  <a:lnTo>
                    <a:pt x="3772557" y="0"/>
                  </a:lnTo>
                  <a:lnTo>
                    <a:pt x="3772557" y="583824"/>
                  </a:lnTo>
                  <a:lnTo>
                    <a:pt x="0" y="583824"/>
                  </a:lnTo>
                  <a:close/>
                </a:path>
              </a:pathLst>
            </a:custGeom>
            <a:solidFill>
              <a:srgbClr val="4D4D4F"/>
            </a:solidFill>
          </p:spPr>
          <p:txBody>
            <a:bodyPr/>
            <a:lstStyle/>
            <a:p>
              <a:endParaRPr lang="en-AE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34622" y="16568261"/>
            <a:ext cx="6487489" cy="990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go.spe.org/RegNM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02893" y="15244233"/>
            <a:ext cx="5524158" cy="982833"/>
            <a:chOff x="0" y="0"/>
            <a:chExt cx="7365544" cy="1310444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7365544" cy="1310444"/>
              <a:chOff x="0" y="0"/>
              <a:chExt cx="2444109" cy="43484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2444109" cy="434845"/>
              </a:xfrm>
              <a:custGeom>
                <a:avLst/>
                <a:gdLst/>
                <a:ahLst/>
                <a:cxnLst/>
                <a:rect l="l" t="t" r="r" b="b"/>
                <a:pathLst>
                  <a:path w="2444109" h="434845">
                    <a:moveTo>
                      <a:pt x="0" y="0"/>
                    </a:moveTo>
                    <a:lnTo>
                      <a:pt x="2444109" y="0"/>
                    </a:lnTo>
                    <a:lnTo>
                      <a:pt x="2444109" y="434845"/>
                    </a:lnTo>
                    <a:lnTo>
                      <a:pt x="0" y="434845"/>
                    </a:lnTo>
                    <a:close/>
                  </a:path>
                </a:pathLst>
              </a:custGeom>
              <a:solidFill>
                <a:srgbClr val="F0AB00"/>
              </a:solidFill>
            </p:spPr>
            <p:txBody>
              <a:bodyPr/>
              <a:lstStyle/>
              <a:p>
                <a:endParaRPr lang="en-AE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234679" y="-160965"/>
              <a:ext cx="6896186" cy="1403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19"/>
                </a:lnSpc>
              </a:pPr>
              <a:r>
                <a:rPr lang="en-US" sz="5799">
                  <a:solidFill>
                    <a:srgbClr val="FFFFFF"/>
                  </a:solidFill>
                  <a:latin typeface="Gotham Narrow 2"/>
                  <a:ea typeface="Gotham Narrow 2"/>
                  <a:cs typeface="Gotham Narrow 2"/>
                  <a:sym typeface="Gotham Narrow 2"/>
                </a:rPr>
                <a:t>Register Now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587491" y="9635915"/>
            <a:ext cx="5113018" cy="5113018"/>
            <a:chOff x="0" y="0"/>
            <a:chExt cx="6817358" cy="6817358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6817358" cy="6817358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F0AB00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AE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361509" y="361509"/>
              <a:ext cx="6094339" cy="6094339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AE"/>
              </a:p>
            </p:txBody>
          </p:sp>
        </p:grpSp>
      </p:grpSp>
      <p:sp>
        <p:nvSpPr>
          <p:cNvPr id="24" name="Freeform 24"/>
          <p:cNvSpPr/>
          <p:nvPr/>
        </p:nvSpPr>
        <p:spPr>
          <a:xfrm>
            <a:off x="14024737" y="14242198"/>
            <a:ext cx="3604250" cy="3604250"/>
          </a:xfrm>
          <a:custGeom>
            <a:avLst/>
            <a:gdLst/>
            <a:ahLst/>
            <a:cxnLst/>
            <a:rect l="l" t="t" r="r" b="b"/>
            <a:pathLst>
              <a:path w="3604250" h="3604250">
                <a:moveTo>
                  <a:pt x="0" y="0"/>
                </a:moveTo>
                <a:lnTo>
                  <a:pt x="3604250" y="0"/>
                </a:lnTo>
                <a:lnTo>
                  <a:pt x="3604250" y="3604249"/>
                </a:lnTo>
                <a:lnTo>
                  <a:pt x="0" y="360424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AE"/>
          </a:p>
        </p:txBody>
      </p:sp>
      <p:sp>
        <p:nvSpPr>
          <p:cNvPr id="25" name="TextBox 25"/>
          <p:cNvSpPr txBox="1"/>
          <p:nvPr/>
        </p:nvSpPr>
        <p:spPr>
          <a:xfrm>
            <a:off x="851790" y="3839313"/>
            <a:ext cx="16584421" cy="197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59"/>
              </a:lnSpc>
            </a:pPr>
            <a:r>
              <a:rPr lang="en-US" sz="6599" spc="-283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Accelerating Non-Metallics: </a:t>
            </a:r>
          </a:p>
          <a:p>
            <a:pPr algn="ctr">
              <a:lnSpc>
                <a:spcPts val="7259"/>
              </a:lnSpc>
            </a:pPr>
            <a:r>
              <a:rPr lang="en-US" sz="6599" spc="-283">
                <a:solidFill>
                  <a:srgbClr val="FFFFFF"/>
                </a:solidFill>
                <a:latin typeface="Gotham Narrow 2"/>
                <a:ea typeface="Gotham Narrow 2"/>
                <a:cs typeface="Gotham Narrow 2"/>
                <a:sym typeface="Gotham Narrow 2"/>
              </a:rPr>
              <a:t>Building Resilient Energy Infrastructures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02893" y="6471516"/>
            <a:ext cx="16555257" cy="78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6"/>
              </a:lnSpc>
            </a:pPr>
            <a:r>
              <a:rPr lang="en-US" sz="4320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26–27 February 2025 | Abu Dhabi Energy Center, Abu Dhabi, UAE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41678" y="1660041"/>
            <a:ext cx="3166119" cy="59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2"/>
              </a:lnSpc>
            </a:pPr>
            <a:r>
              <a:rPr lang="en-US" sz="3151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Host Organisation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0876" y="8199434"/>
            <a:ext cx="16555257" cy="1049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5"/>
              </a:lnSpc>
            </a:pPr>
            <a:r>
              <a:rPr lang="en-US" sz="5819">
                <a:solidFill>
                  <a:srgbClr val="FFFFFF"/>
                </a:solidFill>
                <a:latin typeface="Gotham Narrow 1"/>
                <a:ea typeface="Gotham Narrow 1"/>
                <a:cs typeface="Gotham Narrow 1"/>
                <a:sym typeface="Gotham Narrow 1"/>
              </a:rPr>
              <a:t>COMMITTEE MEMBER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1A80BA-2A3B-29BA-077E-E668D086CE00}"/>
              </a:ext>
            </a:extLst>
          </p:cNvPr>
          <p:cNvSpPr txBox="1"/>
          <p:nvPr/>
        </p:nvSpPr>
        <p:spPr>
          <a:xfrm>
            <a:off x="6786919" y="11133421"/>
            <a:ext cx="46678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Insert </a:t>
            </a:r>
          </a:p>
          <a:p>
            <a:pPr algn="ctr"/>
            <a:r>
              <a:rPr lang="en-US" sz="4400" dirty="0"/>
              <a:t>Photo </a:t>
            </a:r>
          </a:p>
          <a:p>
            <a:pPr algn="ctr"/>
            <a:r>
              <a:rPr lang="en-US" sz="4400" dirty="0"/>
              <a:t>Here</a:t>
            </a:r>
            <a:endParaRPr lang="en-AE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Gotham Narrow 1</vt:lpstr>
      <vt:lpstr>Arial</vt:lpstr>
      <vt:lpstr>Gotham Narrow 2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25SAB1 Reg Commitee Template</dc:title>
  <dc:creator>Rasha Salim</dc:creator>
  <cp:lastModifiedBy>Rasha Salim</cp:lastModifiedBy>
  <cp:revision>2</cp:revision>
  <dcterms:created xsi:type="dcterms:W3CDTF">2006-08-16T00:00:00Z</dcterms:created>
  <dcterms:modified xsi:type="dcterms:W3CDTF">2025-01-27T12:45:10Z</dcterms:modified>
  <dc:identifier>DAGdZATfGkA</dc:identifier>
</cp:coreProperties>
</file>