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2" r:id="rId2"/>
    <p:sldId id="289" r:id="rId3"/>
    <p:sldId id="296" r:id="rId4"/>
    <p:sldId id="3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F95256-BA3D-4D51-17A1-F54D79E989E2}" name="Louise Doyle" initials="LD" userId="S::ldoyle@spe.org::2f7e4ce4-096c-43f2-abdc-a402bf981b6f" providerId="AD"/>
  <p188:author id="{A2D18F5D-3B49-B78F-8ABA-5BF58DEE761A}" name="Guest User" initials="GU" userId="S::urn:spo:anon#04401d2b74fde5f3fd4ddad3d977c182c1c76db8cf45aab005548091507dba46::" providerId="AD"/>
  <p188:author id="{480B856E-5C0B-6B81-38CD-55147B7FC0AC}" name="Fiyi Onafeso" initials="FO" userId="S::fonafeso@spe.org::de62321c-feb9-4101-a990-ab22a6ec08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A6E930-2FAA-837E-060B-2E0CDDE42B47}" v="99" dt="2024-09-05T03:08:07.696"/>
    <p1510:client id="{D402231F-3F4A-4315-9B05-6DD5105F6386}" v="3" dt="2024-09-04T17:49:43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24326-F128-4148-9F49-46B4B5AF4D0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5B9E-A627-430E-8E98-03DE4F404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5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4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6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7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8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0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7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3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0321A-DEE9-47A3-8D9E-9DECE1F8FD9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0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picture containing sky, outdoor, day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81" r="348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8388456" y="5214441"/>
            <a:ext cx="2302759" cy="282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6"/>
              </a:lnSpc>
            </a:pPr>
            <a:r>
              <a:rPr lang="en-US" sz="1903">
                <a:solidFill>
                  <a:srgbClr val="FFFFFF"/>
                </a:solidFill>
                <a:latin typeface="Century Gothic" panose="020B0502020202020204" pitchFamily="34" charset="0"/>
              </a:rPr>
              <a:t>Company Name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396030" y="2101258"/>
            <a:ext cx="2366199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79"/>
              </a:lnSpc>
            </a:pPr>
            <a:r>
              <a:rPr lang="en-US" sz="2149" spc="129">
                <a:solidFill>
                  <a:srgbClr val="FFFFFF"/>
                </a:solidFill>
                <a:latin typeface="Century Gothic" panose="020B0502020202020204" pitchFamily="34" charset="0"/>
              </a:rPr>
              <a:t>Presenter Name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92354" y="3074356"/>
            <a:ext cx="5474225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58" spc="-16" dirty="0">
                <a:solidFill>
                  <a:srgbClr val="FFFFFF"/>
                </a:solidFill>
                <a:latin typeface="Century Gothic" panose="020B0502020202020204" pitchFamily="34" charset="0"/>
              </a:rPr>
              <a:t>Presentation</a:t>
            </a:r>
          </a:p>
          <a:p>
            <a:pPr>
              <a:lnSpc>
                <a:spcPts val="5734"/>
              </a:lnSpc>
            </a:pPr>
            <a:r>
              <a:rPr lang="en-US" sz="5358" spc="-16" dirty="0">
                <a:solidFill>
                  <a:srgbClr val="FFFFFF"/>
                </a:solidFill>
                <a:latin typeface="Century Gothic" panose="020B0502020202020204" pitchFamily="34" charset="0"/>
              </a:rPr>
              <a:t>Title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193BACB-0BE7-083B-B676-222FEC65A44D}"/>
              </a:ext>
            </a:extLst>
          </p:cNvPr>
          <p:cNvSpPr/>
          <p:nvPr/>
        </p:nvSpPr>
        <p:spPr>
          <a:xfrm>
            <a:off x="8317441" y="2582932"/>
            <a:ext cx="2444788" cy="2444788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grpSp>
        <p:nvGrpSpPr>
          <p:cNvPr id="16" name="Group 5">
            <a:extLst>
              <a:ext uri="{FF2B5EF4-FFF2-40B4-BE49-F238E27FC236}">
                <a16:creationId xmlns:a16="http://schemas.microsoft.com/office/drawing/2014/main" id="{0CB5015E-3FEE-D48E-8181-00D0AC93501C}"/>
              </a:ext>
            </a:extLst>
          </p:cNvPr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7293193B-A206-B5A8-3420-ADC7BA203D1C}"/>
                </a:ext>
              </a:extLst>
            </p:cNvPr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553DFFE2-B6A2-D8D6-8FC6-4C807F83FE20}"/>
                </a:ext>
              </a:extLst>
            </p:cNvPr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18" name="Picture 8" descr="Text&#10;&#10;Description automatically generated">
            <a:extLst>
              <a:ext uri="{FF2B5EF4-FFF2-40B4-BE49-F238E27FC236}">
                <a16:creationId xmlns:a16="http://schemas.microsoft.com/office/drawing/2014/main" id="{3AC3DF48-8F27-B9BF-63EC-665C2CEE6DD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20" name="Picture 9" descr="Text, logo&#10;&#10;Description automatically generated">
            <a:extLst>
              <a:ext uri="{FF2B5EF4-FFF2-40B4-BE49-F238E27FC236}">
                <a16:creationId xmlns:a16="http://schemas.microsoft.com/office/drawing/2014/main" id="{870A2A09-C85A-C949-315E-0CFFAE07056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2" name="TextBox 11">
            <a:extLst>
              <a:ext uri="{FF2B5EF4-FFF2-40B4-BE49-F238E27FC236}">
                <a16:creationId xmlns:a16="http://schemas.microsoft.com/office/drawing/2014/main" id="{222AE6C7-8BB5-AFD2-9307-F729F1249E06}"/>
              </a:ext>
            </a:extLst>
          </p:cNvPr>
          <p:cNvSpPr txBox="1"/>
          <p:nvPr/>
        </p:nvSpPr>
        <p:spPr>
          <a:xfrm>
            <a:off x="228958" y="1040885"/>
            <a:ext cx="7607271" cy="2960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pt-BR" sz="1300" b="1" spc="62" dirty="0">
                <a:solidFill>
                  <a:srgbClr val="0046AD"/>
                </a:solidFill>
                <a:latin typeface="Century Gothic"/>
              </a:rPr>
              <a:t>15–17 September 2026 | Rio de Janeiro, Brazil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4F8A7C9C-00B4-68BF-4D0A-FAD6DD99803C}"/>
              </a:ext>
            </a:extLst>
          </p:cNvPr>
          <p:cNvSpPr txBox="1"/>
          <p:nvPr/>
        </p:nvSpPr>
        <p:spPr>
          <a:xfrm>
            <a:off x="228958" y="385279"/>
            <a:ext cx="8366402" cy="667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100" b="1" spc="62" dirty="0">
                <a:solidFill>
                  <a:srgbClr val="0046AD"/>
                </a:solidFill>
                <a:latin typeface="Century Gothic"/>
              </a:rPr>
              <a:t>Integrated Water Management - Pathways for Sustainable and Environmentally Responsible Oilfield Operations</a:t>
            </a:r>
          </a:p>
        </p:txBody>
      </p:sp>
    </p:spTree>
    <p:extLst>
      <p:ext uri="{BB962C8B-B14F-4D97-AF65-F5344CB8AC3E}">
        <p14:creationId xmlns:p14="http://schemas.microsoft.com/office/powerpoint/2010/main" val="140519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4EB0C8-A4C2-A7E8-B875-C2561913A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6" b="38186"/>
          <a:stretch/>
        </p:blipFill>
        <p:spPr>
          <a:xfrm>
            <a:off x="0" y="-16076"/>
            <a:ext cx="12227560" cy="1512000"/>
          </a:xfrm>
          <a:prstGeom prst="rect">
            <a:avLst/>
          </a:prstGeom>
        </p:spPr>
      </p:pic>
      <p:sp>
        <p:nvSpPr>
          <p:cNvPr id="22" name="Freeform 6">
            <a:extLst>
              <a:ext uri="{FF2B5EF4-FFF2-40B4-BE49-F238E27FC236}">
                <a16:creationId xmlns:a16="http://schemas.microsoft.com/office/drawing/2014/main" id="{ECE8EAD4-BF04-D64A-1A90-CFC4648A5496}"/>
              </a:ext>
            </a:extLst>
          </p:cNvPr>
          <p:cNvSpPr/>
          <p:nvPr/>
        </p:nvSpPr>
        <p:spPr>
          <a:xfrm>
            <a:off x="0" y="264474"/>
            <a:ext cx="12227560" cy="976150"/>
          </a:xfrm>
          <a:custGeom>
            <a:avLst/>
            <a:gdLst/>
            <a:ahLst/>
            <a:cxnLst/>
            <a:rect l="l" t="t" r="r" b="b"/>
            <a:pathLst>
              <a:path w="5650920" h="637014">
                <a:moveTo>
                  <a:pt x="0" y="0"/>
                </a:moveTo>
                <a:lnTo>
                  <a:pt x="5650920" y="0"/>
                </a:lnTo>
                <a:lnTo>
                  <a:pt x="5650920" y="637014"/>
                </a:lnTo>
                <a:lnTo>
                  <a:pt x="0" y="637014"/>
                </a:ln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endParaRPr lang="en-AE"/>
          </a:p>
        </p:txBody>
      </p:sp>
      <p:pic>
        <p:nvPicPr>
          <p:cNvPr id="24" name="Picture 8" descr="Text&#10;&#10;Description automatically generated">
            <a:extLst>
              <a:ext uri="{FF2B5EF4-FFF2-40B4-BE49-F238E27FC236}">
                <a16:creationId xmlns:a16="http://schemas.microsoft.com/office/drawing/2014/main" id="{8975D346-EAFD-6113-C0A0-60740B4406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36088" y="430857"/>
            <a:ext cx="1096859" cy="618135"/>
          </a:xfrm>
          <a:prstGeom prst="rect">
            <a:avLst/>
          </a:prstGeom>
        </p:spPr>
      </p:pic>
      <p:pic>
        <p:nvPicPr>
          <p:cNvPr id="26" name="Picture 9" descr="Text, logo&#10;&#10;Description automatically generated">
            <a:extLst>
              <a:ext uri="{FF2B5EF4-FFF2-40B4-BE49-F238E27FC236}">
                <a16:creationId xmlns:a16="http://schemas.microsoft.com/office/drawing/2014/main" id="{7D0CC964-099F-04E8-AD8E-768D866DC4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655682" y="365809"/>
            <a:ext cx="1574943" cy="727217"/>
          </a:xfrm>
          <a:prstGeom prst="rect">
            <a:avLst/>
          </a:prstGeom>
        </p:spPr>
      </p:pic>
      <p:sp>
        <p:nvSpPr>
          <p:cNvPr id="2" name="TextBox 11">
            <a:extLst>
              <a:ext uri="{FF2B5EF4-FFF2-40B4-BE49-F238E27FC236}">
                <a16:creationId xmlns:a16="http://schemas.microsoft.com/office/drawing/2014/main" id="{AAFABF33-EE4F-0496-0F85-938FECD9B361}"/>
              </a:ext>
            </a:extLst>
          </p:cNvPr>
          <p:cNvSpPr txBox="1"/>
          <p:nvPr/>
        </p:nvSpPr>
        <p:spPr>
          <a:xfrm>
            <a:off x="144640" y="935486"/>
            <a:ext cx="7607271" cy="2960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pt-BR" sz="1300" b="1" spc="62" dirty="0">
                <a:solidFill>
                  <a:srgbClr val="0046AD"/>
                </a:solidFill>
                <a:latin typeface="Century Gothic"/>
              </a:rPr>
              <a:t>15–17 September 2026 | Rio de Janeiro, Brazil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4F3BD91A-3E11-5902-7D8F-6D8A418188FF}"/>
              </a:ext>
            </a:extLst>
          </p:cNvPr>
          <p:cNvSpPr txBox="1"/>
          <p:nvPr/>
        </p:nvSpPr>
        <p:spPr>
          <a:xfrm>
            <a:off x="144640" y="279880"/>
            <a:ext cx="8366402" cy="667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100" b="1" spc="62" dirty="0">
                <a:solidFill>
                  <a:srgbClr val="0046AD"/>
                </a:solidFill>
                <a:latin typeface="Century Gothic"/>
              </a:rPr>
              <a:t>Integrated Water Management - Pathways for Sustainable and Environmentally Responsible Oilfield Operations</a:t>
            </a:r>
          </a:p>
        </p:txBody>
      </p:sp>
    </p:spTree>
    <p:extLst>
      <p:ext uri="{BB962C8B-B14F-4D97-AF65-F5344CB8AC3E}">
        <p14:creationId xmlns:p14="http://schemas.microsoft.com/office/powerpoint/2010/main" val="234065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picture containing sky, outdoor, day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81" r="348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2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picture containing sky, outdoor, day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81" r="348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6" name="Group 5">
            <a:extLst>
              <a:ext uri="{FF2B5EF4-FFF2-40B4-BE49-F238E27FC236}">
                <a16:creationId xmlns:a16="http://schemas.microsoft.com/office/drawing/2014/main" id="{0CB5015E-3FEE-D48E-8181-00D0AC93501C}"/>
              </a:ext>
            </a:extLst>
          </p:cNvPr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7293193B-A206-B5A8-3420-ADC7BA203D1C}"/>
                </a:ext>
              </a:extLst>
            </p:cNvPr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553DFFE2-B6A2-D8D6-8FC6-4C807F83FE20}"/>
                </a:ext>
              </a:extLst>
            </p:cNvPr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18" name="Picture 8" descr="Text&#10;&#10;Description automatically generated">
            <a:extLst>
              <a:ext uri="{FF2B5EF4-FFF2-40B4-BE49-F238E27FC236}">
                <a16:creationId xmlns:a16="http://schemas.microsoft.com/office/drawing/2014/main" id="{3AC3DF48-8F27-B9BF-63EC-665C2CEE6D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20" name="Picture 9" descr="Text, logo&#10;&#10;Description automatically generated">
            <a:extLst>
              <a:ext uri="{FF2B5EF4-FFF2-40B4-BE49-F238E27FC236}">
                <a16:creationId xmlns:a16="http://schemas.microsoft.com/office/drawing/2014/main" id="{870A2A09-C85A-C949-315E-0CFFAE07056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" name="TextBox 12">
            <a:extLst>
              <a:ext uri="{FF2B5EF4-FFF2-40B4-BE49-F238E27FC236}">
                <a16:creationId xmlns:a16="http://schemas.microsoft.com/office/drawing/2014/main" id="{80E2680A-D4D3-DF81-7126-4065F5007E29}"/>
              </a:ext>
            </a:extLst>
          </p:cNvPr>
          <p:cNvSpPr txBox="1"/>
          <p:nvPr/>
        </p:nvSpPr>
        <p:spPr>
          <a:xfrm>
            <a:off x="3738061" y="2855521"/>
            <a:ext cx="7349039" cy="747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7000" b="1" spc="-16" dirty="0">
                <a:solidFill>
                  <a:srgbClr val="FFFFFF"/>
                </a:solidFill>
                <a:latin typeface="Century Gothic" panose="020B0502020202020204" pitchFamily="34" charset="0"/>
              </a:rPr>
              <a:t>Thank You!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DE2B4A30-FCAB-0533-4370-48B9A69219FB}"/>
              </a:ext>
            </a:extLst>
          </p:cNvPr>
          <p:cNvSpPr txBox="1"/>
          <p:nvPr/>
        </p:nvSpPr>
        <p:spPr>
          <a:xfrm>
            <a:off x="4378746" y="4031701"/>
            <a:ext cx="4511254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00" spc="-16" dirty="0">
                <a:solidFill>
                  <a:srgbClr val="FFFFFF"/>
                </a:solidFill>
                <a:latin typeface="Century Gothic"/>
              </a:rPr>
              <a:t>Questions</a:t>
            </a:r>
            <a:r>
              <a:rPr lang="en-US" sz="5350" spc="-16" dirty="0">
                <a:solidFill>
                  <a:srgbClr val="FFFFFF"/>
                </a:solidFill>
                <a:latin typeface="Century Gothic"/>
              </a:rPr>
              <a:t>?</a:t>
            </a:r>
          </a:p>
        </p:txBody>
      </p:sp>
      <p:sp>
        <p:nvSpPr>
          <p:cNvPr id="3" name="TextBox 11">
            <a:extLst>
              <a:ext uri="{FF2B5EF4-FFF2-40B4-BE49-F238E27FC236}">
                <a16:creationId xmlns:a16="http://schemas.microsoft.com/office/drawing/2014/main" id="{BA025064-F9C3-82E0-E2C0-180252B27A91}"/>
              </a:ext>
            </a:extLst>
          </p:cNvPr>
          <p:cNvSpPr txBox="1"/>
          <p:nvPr/>
        </p:nvSpPr>
        <p:spPr>
          <a:xfrm>
            <a:off x="228958" y="1040885"/>
            <a:ext cx="7607271" cy="2960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pt-BR" sz="1300" b="1" spc="62" dirty="0">
                <a:solidFill>
                  <a:srgbClr val="0046AD"/>
                </a:solidFill>
                <a:latin typeface="Century Gothic"/>
              </a:rPr>
              <a:t>15–17 September 2026 | Rio de Janeiro, Brazil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CFE9158C-C65B-CE1F-C714-308AA8CD20E1}"/>
              </a:ext>
            </a:extLst>
          </p:cNvPr>
          <p:cNvSpPr txBox="1"/>
          <p:nvPr/>
        </p:nvSpPr>
        <p:spPr>
          <a:xfrm>
            <a:off x="228958" y="385279"/>
            <a:ext cx="8366402" cy="667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100" b="1" spc="62" dirty="0">
                <a:solidFill>
                  <a:srgbClr val="0046AD"/>
                </a:solidFill>
                <a:latin typeface="Century Gothic"/>
              </a:rPr>
              <a:t>Integrated Water Management - Pathways for Sustainable and Environmentally Responsible Oilfield Operations</a:t>
            </a:r>
          </a:p>
        </p:txBody>
      </p:sp>
    </p:spTree>
    <p:extLst>
      <p:ext uri="{BB962C8B-B14F-4D97-AF65-F5344CB8AC3E}">
        <p14:creationId xmlns:p14="http://schemas.microsoft.com/office/powerpoint/2010/main" val="2178327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Society of Petroleum Engineers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Moreno</dc:creator>
  <cp:lastModifiedBy>Rosario Tejada</cp:lastModifiedBy>
  <cp:revision>28</cp:revision>
  <dcterms:created xsi:type="dcterms:W3CDTF">2015-05-14T16:01:47Z</dcterms:created>
  <dcterms:modified xsi:type="dcterms:W3CDTF">2026-02-19T23:42:56Z</dcterms:modified>
</cp:coreProperties>
</file>