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06" r:id="rId2"/>
    <p:sldId id="307" r:id="rId3"/>
    <p:sldId id="308" r:id="rId4"/>
    <p:sldId id="30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mary" id="{14C73629-ABE6-42F5-84F2-6AF767D6AEE1}">
          <p14:sldIdLst>
            <p14:sldId id="306"/>
            <p14:sldId id="307"/>
            <p14:sldId id="308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F95256-BA3D-4D51-17A1-F54D79E989E2}" name="Louise Doyle" initials="LD" userId="S::ldoyle@spe.org::2f7e4ce4-096c-43f2-abdc-a402bf981b6f" providerId="AD"/>
  <p188:author id="{A2D18F5D-3B49-B78F-8ABA-5BF58DEE761A}" name="Guest User" initials="GU" userId="S::urn:spo:anon#04401d2b74fde5f3fd4ddad3d977c182c1c76db8cf45aab005548091507dba46::" providerId="AD"/>
  <p188:author id="{480B856E-5C0B-6B81-38CD-55147B7FC0AC}" name="Fiyi Onafeso" initials="FO" userId="S::fonafeso@spe.org::de62321c-feb9-4101-a990-ab22a6ec080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0FF91F-B75C-4387-AB5E-8342D053E7D9}" v="15" dt="2023-04-20T08:47:07.627"/>
    <p1510:client id="{794E9E7A-017C-4137-8339-A6971A28F389}" v="521" dt="2023-04-20T09:43:21.386"/>
    <p1510:client id="{82E534A7-AF30-82B5-C425-DD7D477799F0}" v="169" dt="2023-04-19T15:08:38.033"/>
    <p1510:client id="{8419D68C-96EA-8A05-D6D1-D24652554CB3}" v="1" dt="2023-07-27T15:20:45.365"/>
    <p1510:client id="{B8648920-D50A-BBBD-44B3-B646CB151A68}" v="1" dt="2023-05-04T18:56:07.937"/>
    <p1510:client id="{B90013B1-557D-073B-1A39-D7E52E8E11C3}" v="6" dt="2023-05-02T05:59:08.559"/>
    <p1510:client id="{DABDE539-9323-396B-8B31-4811AFCB8343}" v="22" dt="2023-04-20T09:09:19.308"/>
    <p1510:client id="{FF3D5FBF-BBEA-641E-8658-843947A0569A}" v="15" dt="2023-05-21T19:10:59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24326-F128-4148-9F49-46B4B5AF4D0D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95B9E-A627-430E-8E98-03DE4F404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7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5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0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4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66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7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8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0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7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3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2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0321A-DEE9-47A3-8D9E-9DECE1F8FD9E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0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0287C39-4645-BB43-B66F-E75467860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2" b="65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327527"/>
            <a:ext cx="12192000" cy="1318501"/>
            <a:chOff x="0" y="-47625"/>
            <a:chExt cx="5650920" cy="860425"/>
          </a:xfrm>
        </p:grpSpPr>
        <p:sp>
          <p:nvSpPr>
            <p:cNvPr id="6" name="Freeform 6"/>
            <p:cNvSpPr/>
            <p:nvPr/>
          </p:nvSpPr>
          <p:spPr>
            <a:xfrm>
              <a:off x="0" y="-9937"/>
              <a:ext cx="5650920" cy="637014"/>
            </a:xfrm>
            <a:custGeom>
              <a:avLst/>
              <a:gdLst/>
              <a:ahLst/>
              <a:cxnLst/>
              <a:rect l="l" t="t" r="r" b="b"/>
              <a:pathLst>
                <a:path w="5650920" h="637014">
                  <a:moveTo>
                    <a:pt x="0" y="0"/>
                  </a:moveTo>
                  <a:lnTo>
                    <a:pt x="5650920" y="0"/>
                  </a:lnTo>
                  <a:lnTo>
                    <a:pt x="5650920" y="637014"/>
                  </a:lnTo>
                  <a:lnTo>
                    <a:pt x="0" y="6370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9693" tIns="19693" rIns="19693" bIns="19693" rtlCol="0" anchor="ctr"/>
            <a:lstStyle/>
            <a:p>
              <a:pPr algn="ctr">
                <a:lnSpc>
                  <a:spcPts val="1031"/>
                </a:lnSpc>
              </a:pPr>
              <a:endParaRPr sz="1200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82551" y="551662"/>
            <a:ext cx="1096859" cy="6181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99497" y="486614"/>
            <a:ext cx="1477591" cy="68372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8388456" y="5214441"/>
            <a:ext cx="2302759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6"/>
              </a:lnSpc>
            </a:pPr>
            <a:r>
              <a:rPr lang="en-US" sz="1903">
                <a:solidFill>
                  <a:srgbClr val="FFFFFF"/>
                </a:solidFill>
                <a:latin typeface="Century Gothic" panose="020B0502020202020204" pitchFamily="34" charset="0"/>
              </a:rPr>
              <a:t>Company Name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96030" y="2101258"/>
            <a:ext cx="2366199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79"/>
              </a:lnSpc>
            </a:pPr>
            <a:r>
              <a:rPr lang="en-US" sz="2149" spc="129">
                <a:solidFill>
                  <a:srgbClr val="FFFFFF"/>
                </a:solidFill>
                <a:latin typeface="Century Gothic" panose="020B0502020202020204" pitchFamily="34" charset="0"/>
              </a:rPr>
              <a:t>Presenter Name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2354" y="3074356"/>
            <a:ext cx="5474225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5358" spc="-16">
                <a:solidFill>
                  <a:srgbClr val="FFFFFF"/>
                </a:solidFill>
                <a:latin typeface="Century Gothic" panose="020B0502020202020204" pitchFamily="34" charset="0"/>
              </a:rPr>
              <a:t>Presentation</a:t>
            </a:r>
          </a:p>
          <a:p>
            <a:pPr>
              <a:lnSpc>
                <a:spcPts val="5734"/>
              </a:lnSpc>
            </a:pPr>
            <a:r>
              <a:rPr lang="en-US" sz="5358" spc="-16">
                <a:solidFill>
                  <a:srgbClr val="FFFFFF"/>
                </a:solidFill>
                <a:latin typeface="Century Gothic" panose="020B0502020202020204" pitchFamily="34" charset="0"/>
              </a:rPr>
              <a:t>Title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193BACB-0BE7-083B-B676-222FEC65A44D}"/>
              </a:ext>
            </a:extLst>
          </p:cNvPr>
          <p:cNvSpPr/>
          <p:nvPr/>
        </p:nvSpPr>
        <p:spPr>
          <a:xfrm>
            <a:off x="8317441" y="2582932"/>
            <a:ext cx="2444788" cy="2444788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B1E7F537-4C0B-BD13-46B1-7BD56855CFE1}"/>
              </a:ext>
            </a:extLst>
          </p:cNvPr>
          <p:cNvSpPr txBox="1"/>
          <p:nvPr/>
        </p:nvSpPr>
        <p:spPr>
          <a:xfrm>
            <a:off x="534421" y="865331"/>
            <a:ext cx="7607271" cy="3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1300" b="1" spc="62" dirty="0">
                <a:solidFill>
                  <a:srgbClr val="0046AD"/>
                </a:solidFill>
                <a:latin typeface="Century Gothic"/>
              </a:rPr>
              <a:t>10–12 April 2024 | JW Marriott Hotel, Rio de Janeiro, Brazil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E37CC1E1-5427-33EB-14BA-8C6E7AFCB3EB}"/>
              </a:ext>
            </a:extLst>
          </p:cNvPr>
          <p:cNvSpPr txBox="1"/>
          <p:nvPr/>
        </p:nvSpPr>
        <p:spPr>
          <a:xfrm>
            <a:off x="534420" y="549380"/>
            <a:ext cx="8378761" cy="312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1900" b="1" spc="62" dirty="0">
                <a:solidFill>
                  <a:srgbClr val="0046AD"/>
                </a:solidFill>
                <a:latin typeface="Century Gothic"/>
              </a:rPr>
              <a:t>Subsea Fiber-Optic Sensing Applications: How To Make It Happen</a:t>
            </a:r>
          </a:p>
        </p:txBody>
      </p:sp>
    </p:spTree>
    <p:extLst>
      <p:ext uri="{BB962C8B-B14F-4D97-AF65-F5344CB8AC3E}">
        <p14:creationId xmlns:p14="http://schemas.microsoft.com/office/powerpoint/2010/main" val="41040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4EB0C8-A4C2-A7E8-B875-C2561913A9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37" b="40437"/>
          <a:stretch/>
        </p:blipFill>
        <p:spPr>
          <a:xfrm>
            <a:off x="0" y="-16076"/>
            <a:ext cx="12227560" cy="1512000"/>
          </a:xfrm>
          <a:prstGeom prst="rect">
            <a:avLst/>
          </a:prstGeom>
        </p:spPr>
      </p:pic>
      <p:sp>
        <p:nvSpPr>
          <p:cNvPr id="22" name="Freeform 6">
            <a:extLst>
              <a:ext uri="{FF2B5EF4-FFF2-40B4-BE49-F238E27FC236}">
                <a16:creationId xmlns:a16="http://schemas.microsoft.com/office/drawing/2014/main" id="{ECE8EAD4-BF04-D64A-1A90-CFC4648A5496}"/>
              </a:ext>
            </a:extLst>
          </p:cNvPr>
          <p:cNvSpPr/>
          <p:nvPr/>
        </p:nvSpPr>
        <p:spPr>
          <a:xfrm>
            <a:off x="0" y="264474"/>
            <a:ext cx="12192000" cy="976150"/>
          </a:xfrm>
          <a:custGeom>
            <a:avLst/>
            <a:gdLst/>
            <a:ahLst/>
            <a:cxnLst/>
            <a:rect l="l" t="t" r="r" b="b"/>
            <a:pathLst>
              <a:path w="5650920" h="637014">
                <a:moveTo>
                  <a:pt x="0" y="0"/>
                </a:moveTo>
                <a:lnTo>
                  <a:pt x="5650920" y="0"/>
                </a:lnTo>
                <a:lnTo>
                  <a:pt x="5650920" y="637014"/>
                </a:lnTo>
                <a:lnTo>
                  <a:pt x="0" y="637014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en-AE"/>
          </a:p>
        </p:txBody>
      </p:sp>
      <p:pic>
        <p:nvPicPr>
          <p:cNvPr id="24" name="Picture 8" descr="Text&#10;&#10;Description automatically generated">
            <a:extLst>
              <a:ext uri="{FF2B5EF4-FFF2-40B4-BE49-F238E27FC236}">
                <a16:creationId xmlns:a16="http://schemas.microsoft.com/office/drawing/2014/main" id="{8975D346-EAFD-6113-C0A0-60740B4406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36088" y="430857"/>
            <a:ext cx="1096859" cy="618135"/>
          </a:xfrm>
          <a:prstGeom prst="rect">
            <a:avLst/>
          </a:prstGeom>
        </p:spPr>
      </p:pic>
      <p:pic>
        <p:nvPicPr>
          <p:cNvPr id="26" name="Picture 9" descr="Text, logo&#10;&#10;Description automatically generated">
            <a:extLst>
              <a:ext uri="{FF2B5EF4-FFF2-40B4-BE49-F238E27FC236}">
                <a16:creationId xmlns:a16="http://schemas.microsoft.com/office/drawing/2014/main" id="{7D0CC964-099F-04E8-AD8E-768D866DC4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655682" y="365809"/>
            <a:ext cx="1574943" cy="727217"/>
          </a:xfrm>
          <a:prstGeom prst="rect">
            <a:avLst/>
          </a:prstGeom>
        </p:spPr>
      </p:pic>
      <p:sp>
        <p:nvSpPr>
          <p:cNvPr id="28" name="TextBox 11">
            <a:extLst>
              <a:ext uri="{FF2B5EF4-FFF2-40B4-BE49-F238E27FC236}">
                <a16:creationId xmlns:a16="http://schemas.microsoft.com/office/drawing/2014/main" id="{F287FC31-4CBB-AFC9-47B5-F4AD2BB558EA}"/>
              </a:ext>
            </a:extLst>
          </p:cNvPr>
          <p:cNvSpPr txBox="1"/>
          <p:nvPr/>
        </p:nvSpPr>
        <p:spPr>
          <a:xfrm>
            <a:off x="487958" y="744526"/>
            <a:ext cx="7607271" cy="3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1300" b="1" spc="62" dirty="0">
                <a:solidFill>
                  <a:srgbClr val="0046AD"/>
                </a:solidFill>
                <a:latin typeface="Century Gothic"/>
              </a:rPr>
              <a:t>10–12 April 2024 | JW Marriott Hotel, Rio de Janeiro, Brazil</a:t>
            </a: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B48E46C3-7BF5-7EB6-1488-66A61FBC8A73}"/>
              </a:ext>
            </a:extLst>
          </p:cNvPr>
          <p:cNvSpPr txBox="1"/>
          <p:nvPr/>
        </p:nvSpPr>
        <p:spPr>
          <a:xfrm>
            <a:off x="487957" y="428575"/>
            <a:ext cx="8167725" cy="312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1900" b="1" spc="62" dirty="0">
                <a:solidFill>
                  <a:srgbClr val="0046AD"/>
                </a:solidFill>
                <a:latin typeface="Century Gothic"/>
              </a:rPr>
              <a:t>Subsea Fiber-Optic Sensing Applications: How To Make It Happen</a:t>
            </a:r>
          </a:p>
        </p:txBody>
      </p:sp>
    </p:spTree>
    <p:extLst>
      <p:ext uri="{BB962C8B-B14F-4D97-AF65-F5344CB8AC3E}">
        <p14:creationId xmlns:p14="http://schemas.microsoft.com/office/powerpoint/2010/main" val="3050773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0287C39-4645-BB43-B66F-E75467860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2" b="65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50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0287C39-4645-BB43-B66F-E75467860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2" b="65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327527"/>
            <a:ext cx="12192000" cy="1318501"/>
            <a:chOff x="0" y="-47625"/>
            <a:chExt cx="5650920" cy="860425"/>
          </a:xfrm>
        </p:grpSpPr>
        <p:sp>
          <p:nvSpPr>
            <p:cNvPr id="6" name="Freeform 6"/>
            <p:cNvSpPr/>
            <p:nvPr/>
          </p:nvSpPr>
          <p:spPr>
            <a:xfrm>
              <a:off x="0" y="-9937"/>
              <a:ext cx="5650920" cy="637014"/>
            </a:xfrm>
            <a:custGeom>
              <a:avLst/>
              <a:gdLst/>
              <a:ahLst/>
              <a:cxnLst/>
              <a:rect l="l" t="t" r="r" b="b"/>
              <a:pathLst>
                <a:path w="5650920" h="637014">
                  <a:moveTo>
                    <a:pt x="0" y="0"/>
                  </a:moveTo>
                  <a:lnTo>
                    <a:pt x="5650920" y="0"/>
                  </a:lnTo>
                  <a:lnTo>
                    <a:pt x="5650920" y="637014"/>
                  </a:lnTo>
                  <a:lnTo>
                    <a:pt x="0" y="6370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9693" tIns="19693" rIns="19693" bIns="19693" rtlCol="0" anchor="ctr"/>
            <a:lstStyle/>
            <a:p>
              <a:pPr algn="ctr">
                <a:lnSpc>
                  <a:spcPts val="1031"/>
                </a:lnSpc>
              </a:pPr>
              <a:endParaRPr sz="1200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82551" y="551662"/>
            <a:ext cx="1096859" cy="6181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99497" y="486614"/>
            <a:ext cx="1477591" cy="683723"/>
          </a:xfrm>
          <a:prstGeom prst="rect">
            <a:avLst/>
          </a:prstGeom>
        </p:spPr>
      </p:pic>
      <p:sp>
        <p:nvSpPr>
          <p:cNvPr id="2" name="TextBox 11">
            <a:extLst>
              <a:ext uri="{FF2B5EF4-FFF2-40B4-BE49-F238E27FC236}">
                <a16:creationId xmlns:a16="http://schemas.microsoft.com/office/drawing/2014/main" id="{B1E7F537-4C0B-BD13-46B1-7BD56855CFE1}"/>
              </a:ext>
            </a:extLst>
          </p:cNvPr>
          <p:cNvSpPr txBox="1"/>
          <p:nvPr/>
        </p:nvSpPr>
        <p:spPr>
          <a:xfrm>
            <a:off x="534421" y="865331"/>
            <a:ext cx="7607271" cy="3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1300" b="1" spc="62" dirty="0">
                <a:solidFill>
                  <a:srgbClr val="0046AD"/>
                </a:solidFill>
                <a:latin typeface="Century Gothic"/>
              </a:rPr>
              <a:t>10–12 April 2024 | JW Marriott Hotel, Rio de Janeiro, Brazil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E37CC1E1-5427-33EB-14BA-8C6E7AFCB3EB}"/>
              </a:ext>
            </a:extLst>
          </p:cNvPr>
          <p:cNvSpPr txBox="1"/>
          <p:nvPr/>
        </p:nvSpPr>
        <p:spPr>
          <a:xfrm>
            <a:off x="534420" y="549380"/>
            <a:ext cx="8141693" cy="312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1900" b="1" spc="62" dirty="0">
                <a:solidFill>
                  <a:srgbClr val="0046AD"/>
                </a:solidFill>
                <a:latin typeface="Century Gothic"/>
              </a:rPr>
              <a:t>Subsea Fiber-Optic Sensing Applications: How To Make It Happen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C108EF-9D19-2F3B-9CA5-E65E458C73CC}"/>
              </a:ext>
            </a:extLst>
          </p:cNvPr>
          <p:cNvSpPr txBox="1"/>
          <p:nvPr/>
        </p:nvSpPr>
        <p:spPr>
          <a:xfrm>
            <a:off x="3738061" y="2855521"/>
            <a:ext cx="7349039" cy="747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7000" b="1" spc="-16">
                <a:solidFill>
                  <a:srgbClr val="FFFFFF"/>
                </a:solidFill>
                <a:latin typeface="Century Gothic" panose="020B0502020202020204" pitchFamily="34" charset="0"/>
              </a:rPr>
              <a:t>Thank You!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CBD26BB1-251B-9279-5BFE-3018455E86A0}"/>
              </a:ext>
            </a:extLst>
          </p:cNvPr>
          <p:cNvSpPr txBox="1"/>
          <p:nvPr/>
        </p:nvSpPr>
        <p:spPr>
          <a:xfrm>
            <a:off x="4378746" y="4031701"/>
            <a:ext cx="4511254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5300" spc="-16">
                <a:solidFill>
                  <a:srgbClr val="FFFFFF"/>
                </a:solidFill>
                <a:latin typeface="Century Gothic"/>
              </a:rPr>
              <a:t>Questions</a:t>
            </a:r>
            <a:r>
              <a:rPr lang="en-US" sz="5350" spc="-16">
                <a:solidFill>
                  <a:srgbClr val="FFFFFF"/>
                </a:solidFill>
                <a:latin typeface="Century Gothic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9705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Society of Petroleum Engineers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 Moreno</dc:creator>
  <cp:lastModifiedBy>Bienor Melo</cp:lastModifiedBy>
  <cp:revision>16</cp:revision>
  <dcterms:created xsi:type="dcterms:W3CDTF">2015-05-14T16:01:47Z</dcterms:created>
  <dcterms:modified xsi:type="dcterms:W3CDTF">2023-12-01T15:22:16Z</dcterms:modified>
</cp:coreProperties>
</file>