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0" r:id="rId2"/>
    <p:sldId id="269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rilling" id="{DB58263C-98D2-4A70-BC35-C9E4360655A6}">
          <p14:sldIdLst>
            <p14:sldId id="270"/>
            <p14:sldId id="269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F95256-BA3D-4D51-17A1-F54D79E989E2}" name="Louise Doyle" initials="LD" userId="S::ldoyle@spe.org::2f7e4ce4-096c-43f2-abdc-a402bf981b6f" providerId="AD"/>
  <p188:author id="{A2D18F5D-3B49-B78F-8ABA-5BF58DEE761A}" name="Guest User" initials="GU" userId="S::urn:spo:anon#04401d2b74fde5f3fd4ddad3d977c182c1c76db8cf45aab005548091507dba46::" providerId="AD"/>
  <p188:author id="{480B856E-5C0B-6B81-38CD-55147B7FC0AC}" name="Fiyi Onafeso" initials="FO" userId="S::fonafeso@spe.org::de62321c-feb9-4101-a990-ab22a6ec080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0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24326-F128-4148-9F49-46B4B5AF4D0D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95B9E-A627-430E-8E98-03DE4F404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7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5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7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0321A-DEE9-47A3-8D9E-9DECE1F8FD9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0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60287C39-4645-BB43-B66F-E754678608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88" r="4877" b="2573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0" y="327527"/>
            <a:ext cx="12192000" cy="1318501"/>
            <a:chOff x="0" y="-47625"/>
            <a:chExt cx="5650920" cy="860425"/>
          </a:xfrm>
        </p:grpSpPr>
        <p:sp>
          <p:nvSpPr>
            <p:cNvPr id="6" name="Freeform 6"/>
            <p:cNvSpPr/>
            <p:nvPr/>
          </p:nvSpPr>
          <p:spPr>
            <a:xfrm>
              <a:off x="0" y="-9937"/>
              <a:ext cx="5650920" cy="637014"/>
            </a:xfrm>
            <a:custGeom>
              <a:avLst/>
              <a:gdLst/>
              <a:ahLst/>
              <a:cxnLst/>
              <a:rect l="l" t="t" r="r" b="b"/>
              <a:pathLst>
                <a:path w="5650920" h="637014">
                  <a:moveTo>
                    <a:pt x="0" y="0"/>
                  </a:moveTo>
                  <a:lnTo>
                    <a:pt x="5650920" y="0"/>
                  </a:lnTo>
                  <a:lnTo>
                    <a:pt x="5650920" y="637014"/>
                  </a:lnTo>
                  <a:lnTo>
                    <a:pt x="0" y="6370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19693" tIns="19693" rIns="19693" bIns="19693" rtlCol="0" anchor="ctr"/>
            <a:lstStyle/>
            <a:p>
              <a:pPr algn="ctr">
                <a:lnSpc>
                  <a:spcPts val="1031"/>
                </a:lnSpc>
              </a:pPr>
              <a:endParaRPr sz="1200"/>
            </a:p>
          </p:txBody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582551" y="551662"/>
            <a:ext cx="1096859" cy="618135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799497" y="486614"/>
            <a:ext cx="1477591" cy="683723"/>
          </a:xfrm>
          <a:prstGeom prst="rect">
            <a:avLst/>
          </a:prstGeom>
        </p:spPr>
      </p:pic>
      <p:sp>
        <p:nvSpPr>
          <p:cNvPr id="2" name="TextBox 11">
            <a:extLst>
              <a:ext uri="{FF2B5EF4-FFF2-40B4-BE49-F238E27FC236}">
                <a16:creationId xmlns:a16="http://schemas.microsoft.com/office/drawing/2014/main" id="{B1E7F537-4C0B-BD13-46B1-7BD56855CFE1}"/>
              </a:ext>
            </a:extLst>
          </p:cNvPr>
          <p:cNvSpPr txBox="1"/>
          <p:nvPr/>
        </p:nvSpPr>
        <p:spPr>
          <a:xfrm>
            <a:off x="534421" y="865331"/>
            <a:ext cx="7607271" cy="3016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1300" b="1" spc="62" dirty="0">
                <a:solidFill>
                  <a:srgbClr val="0046AD"/>
                </a:solidFill>
                <a:latin typeface="Century Gothic"/>
              </a:rPr>
              <a:t>7–8 May 2026 | San Antonio Marriott Riverwalk, San Antonio Texas</a:t>
            </a: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E37CC1E1-5427-33EB-14BA-8C6E7AFCB3EB}"/>
              </a:ext>
            </a:extLst>
          </p:cNvPr>
          <p:cNvSpPr txBox="1"/>
          <p:nvPr/>
        </p:nvSpPr>
        <p:spPr>
          <a:xfrm>
            <a:off x="512590" y="534161"/>
            <a:ext cx="8642630" cy="321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200" b="1" spc="62" dirty="0">
                <a:solidFill>
                  <a:srgbClr val="0046AD"/>
                </a:solidFill>
                <a:latin typeface="Century Gothic"/>
              </a:rPr>
              <a:t>Multiphase Metering Opportunities and Solutions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A543F7-2162-7318-3F2B-5089834729C0}"/>
              </a:ext>
            </a:extLst>
          </p:cNvPr>
          <p:cNvSpPr txBox="1"/>
          <p:nvPr/>
        </p:nvSpPr>
        <p:spPr>
          <a:xfrm>
            <a:off x="992354" y="3074356"/>
            <a:ext cx="10118669" cy="730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34"/>
              </a:lnSpc>
            </a:pPr>
            <a:r>
              <a:rPr lang="en-US" sz="5358" spc="-16" dirty="0">
                <a:solidFill>
                  <a:srgbClr val="FFFFFF"/>
                </a:solidFill>
                <a:latin typeface="Century Gothic" panose="020B0502020202020204" pitchFamily="34" charset="0"/>
              </a:rPr>
              <a:t>Presentation 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EDD7B6-0971-43BE-02A5-0743F9361066}"/>
              </a:ext>
            </a:extLst>
          </p:cNvPr>
          <p:cNvSpPr txBox="1"/>
          <p:nvPr/>
        </p:nvSpPr>
        <p:spPr>
          <a:xfrm>
            <a:off x="3687046" y="4146487"/>
            <a:ext cx="43628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Name and Company/or Logo</a:t>
            </a:r>
          </a:p>
        </p:txBody>
      </p:sp>
    </p:spTree>
    <p:extLst>
      <p:ext uri="{BB962C8B-B14F-4D97-AF65-F5344CB8AC3E}">
        <p14:creationId xmlns:p14="http://schemas.microsoft.com/office/powerpoint/2010/main" val="200670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488DBE-F6D3-8347-69D1-6D96649ACF83}"/>
              </a:ext>
            </a:extLst>
          </p:cNvPr>
          <p:cNvSpPr/>
          <p:nvPr/>
        </p:nvSpPr>
        <p:spPr>
          <a:xfrm>
            <a:off x="0" y="0"/>
            <a:ext cx="12192000" cy="1512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37482" b="-116114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ECE8EAD4-BF04-D64A-1A90-CFC4648A5496}"/>
              </a:ext>
            </a:extLst>
          </p:cNvPr>
          <p:cNvSpPr/>
          <p:nvPr/>
        </p:nvSpPr>
        <p:spPr>
          <a:xfrm>
            <a:off x="0" y="264474"/>
            <a:ext cx="12192000" cy="976150"/>
          </a:xfrm>
          <a:custGeom>
            <a:avLst/>
            <a:gdLst/>
            <a:ahLst/>
            <a:cxnLst/>
            <a:rect l="l" t="t" r="r" b="b"/>
            <a:pathLst>
              <a:path w="5650920" h="637014">
                <a:moveTo>
                  <a:pt x="0" y="0"/>
                </a:moveTo>
                <a:lnTo>
                  <a:pt x="5650920" y="0"/>
                </a:lnTo>
                <a:lnTo>
                  <a:pt x="5650920" y="637014"/>
                </a:lnTo>
                <a:lnTo>
                  <a:pt x="0" y="637014"/>
                </a:ln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endParaRPr lang="en-AE"/>
          </a:p>
        </p:txBody>
      </p:sp>
      <p:pic>
        <p:nvPicPr>
          <p:cNvPr id="24" name="Picture 8" descr="Text&#10;&#10;Description automatically generated">
            <a:extLst>
              <a:ext uri="{FF2B5EF4-FFF2-40B4-BE49-F238E27FC236}">
                <a16:creationId xmlns:a16="http://schemas.microsoft.com/office/drawing/2014/main" id="{8975D346-EAFD-6113-C0A0-60740B4406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536088" y="430857"/>
            <a:ext cx="1096859" cy="618135"/>
          </a:xfrm>
          <a:prstGeom prst="rect">
            <a:avLst/>
          </a:prstGeom>
        </p:spPr>
      </p:pic>
      <p:pic>
        <p:nvPicPr>
          <p:cNvPr id="26" name="Picture 9" descr="Text, logo&#10;&#10;Description automatically generated">
            <a:extLst>
              <a:ext uri="{FF2B5EF4-FFF2-40B4-BE49-F238E27FC236}">
                <a16:creationId xmlns:a16="http://schemas.microsoft.com/office/drawing/2014/main" id="{7D0CC964-099F-04E8-AD8E-768D866DC4B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655682" y="365809"/>
            <a:ext cx="1574943" cy="727217"/>
          </a:xfrm>
          <a:prstGeom prst="rect">
            <a:avLst/>
          </a:prstGeom>
        </p:spPr>
      </p:pic>
      <p:sp>
        <p:nvSpPr>
          <p:cNvPr id="3" name="TextBox 11">
            <a:extLst>
              <a:ext uri="{FF2B5EF4-FFF2-40B4-BE49-F238E27FC236}">
                <a16:creationId xmlns:a16="http://schemas.microsoft.com/office/drawing/2014/main" id="{35FF22A4-D213-8BF3-2547-58D5A546C624}"/>
              </a:ext>
            </a:extLst>
          </p:cNvPr>
          <p:cNvSpPr txBox="1"/>
          <p:nvPr/>
        </p:nvSpPr>
        <p:spPr>
          <a:xfrm>
            <a:off x="534421" y="788212"/>
            <a:ext cx="7607271" cy="3016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1300" b="1" spc="62" dirty="0">
                <a:solidFill>
                  <a:srgbClr val="0046AD"/>
                </a:solidFill>
                <a:latin typeface="Century Gothic"/>
              </a:rPr>
              <a:t>7–8 May 2026 | San Antonio Marriott Riverwalk, San Antonio Texas</a:t>
            </a: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D7609B5C-AFE4-A48B-6F71-49861334AA80}"/>
              </a:ext>
            </a:extLst>
          </p:cNvPr>
          <p:cNvSpPr txBox="1"/>
          <p:nvPr/>
        </p:nvSpPr>
        <p:spPr>
          <a:xfrm>
            <a:off x="512590" y="457042"/>
            <a:ext cx="8642630" cy="321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200" b="1" spc="62" dirty="0">
                <a:solidFill>
                  <a:srgbClr val="0046AD"/>
                </a:solidFill>
                <a:latin typeface="Century Gothic"/>
              </a:rPr>
              <a:t>Multiphase Metering Opportunities and Solutions</a:t>
            </a:r>
          </a:p>
        </p:txBody>
      </p:sp>
    </p:spTree>
    <p:extLst>
      <p:ext uri="{BB962C8B-B14F-4D97-AF65-F5344CB8AC3E}">
        <p14:creationId xmlns:p14="http://schemas.microsoft.com/office/powerpoint/2010/main" val="465468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1788" r="4877" b="2573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0" y="400507"/>
            <a:ext cx="12192000" cy="976150"/>
            <a:chOff x="0" y="0"/>
            <a:chExt cx="5650920" cy="63701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650920" cy="637014"/>
            </a:xfrm>
            <a:custGeom>
              <a:avLst/>
              <a:gdLst/>
              <a:ahLst/>
              <a:cxnLst/>
              <a:rect l="l" t="t" r="r" b="b"/>
              <a:pathLst>
                <a:path w="5650920" h="637014">
                  <a:moveTo>
                    <a:pt x="0" y="0"/>
                  </a:moveTo>
                  <a:lnTo>
                    <a:pt x="5650920" y="0"/>
                  </a:lnTo>
                  <a:lnTo>
                    <a:pt x="5650920" y="637014"/>
                  </a:lnTo>
                  <a:lnTo>
                    <a:pt x="0" y="6370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19693" tIns="19693" rIns="19693" bIns="19693" rtlCol="0" anchor="ctr"/>
            <a:lstStyle/>
            <a:p>
              <a:pPr algn="ctr">
                <a:lnSpc>
                  <a:spcPts val="1031"/>
                </a:lnSpc>
              </a:pPr>
              <a:endParaRPr sz="1200"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3738061" y="2855521"/>
            <a:ext cx="7349039" cy="7473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7000" b="1" spc="-16">
                <a:solidFill>
                  <a:srgbClr val="FFFFFF"/>
                </a:solidFill>
                <a:latin typeface="Century Gothic" panose="020B0502020202020204" pitchFamily="34" charset="0"/>
              </a:rPr>
              <a:t>Thank You!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C7355C9C-3A15-AB90-11A2-1867E8C726B4}"/>
              </a:ext>
            </a:extLst>
          </p:cNvPr>
          <p:cNvSpPr txBox="1"/>
          <p:nvPr/>
        </p:nvSpPr>
        <p:spPr>
          <a:xfrm>
            <a:off x="4378746" y="4031701"/>
            <a:ext cx="4511254" cy="730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5300" spc="-16">
                <a:solidFill>
                  <a:srgbClr val="FFFFFF"/>
                </a:solidFill>
                <a:latin typeface="Century Gothic"/>
              </a:rPr>
              <a:t>Questions</a:t>
            </a:r>
            <a:r>
              <a:rPr lang="en-US" sz="5350" spc="-16">
                <a:solidFill>
                  <a:srgbClr val="FFFFFF"/>
                </a:solidFill>
                <a:latin typeface="Century Gothic"/>
              </a:rPr>
              <a:t>?</a:t>
            </a:r>
          </a:p>
        </p:txBody>
      </p:sp>
      <p:pic>
        <p:nvPicPr>
          <p:cNvPr id="10" name="Picture 8" descr="Text&#10;&#10;Description automatically generated">
            <a:extLst>
              <a:ext uri="{FF2B5EF4-FFF2-40B4-BE49-F238E27FC236}">
                <a16:creationId xmlns:a16="http://schemas.microsoft.com/office/drawing/2014/main" id="{A7BC0D9E-5C4B-E5BD-95AD-DEAE1C3B20A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582551" y="551662"/>
            <a:ext cx="1096859" cy="618135"/>
          </a:xfrm>
          <a:prstGeom prst="rect">
            <a:avLst/>
          </a:prstGeom>
        </p:spPr>
      </p:pic>
      <p:pic>
        <p:nvPicPr>
          <p:cNvPr id="14" name="Picture 9" descr="Text, logo&#10;&#10;Description automatically generated">
            <a:extLst>
              <a:ext uri="{FF2B5EF4-FFF2-40B4-BE49-F238E27FC236}">
                <a16:creationId xmlns:a16="http://schemas.microsoft.com/office/drawing/2014/main" id="{A70FD7B3-BF9E-B469-01B9-ECDA0AE4956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807652" y="486614"/>
            <a:ext cx="1469436" cy="680325"/>
          </a:xfrm>
          <a:prstGeom prst="rect">
            <a:avLst/>
          </a:prstGeom>
        </p:spPr>
      </p:pic>
      <p:sp>
        <p:nvSpPr>
          <p:cNvPr id="3" name="TextBox 11">
            <a:extLst>
              <a:ext uri="{FF2B5EF4-FFF2-40B4-BE49-F238E27FC236}">
                <a16:creationId xmlns:a16="http://schemas.microsoft.com/office/drawing/2014/main" id="{CD06763C-5421-C2A2-9F5C-5A19C3751A56}"/>
              </a:ext>
            </a:extLst>
          </p:cNvPr>
          <p:cNvSpPr txBox="1"/>
          <p:nvPr/>
        </p:nvSpPr>
        <p:spPr>
          <a:xfrm>
            <a:off x="534421" y="865331"/>
            <a:ext cx="7607271" cy="3016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1300" b="1" spc="62" dirty="0">
                <a:solidFill>
                  <a:srgbClr val="0046AD"/>
                </a:solidFill>
                <a:latin typeface="Century Gothic"/>
              </a:rPr>
              <a:t>7–8 May 2026 | San Antonio Marriott Riverwalk, San Antonio Texas</a:t>
            </a:r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BFC34206-0A6A-9707-1C37-04F54619DCFF}"/>
              </a:ext>
            </a:extLst>
          </p:cNvPr>
          <p:cNvSpPr txBox="1"/>
          <p:nvPr/>
        </p:nvSpPr>
        <p:spPr>
          <a:xfrm>
            <a:off x="512590" y="534161"/>
            <a:ext cx="8642630" cy="321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200" b="1" spc="62" dirty="0">
                <a:solidFill>
                  <a:srgbClr val="0046AD"/>
                </a:solidFill>
                <a:latin typeface="Century Gothic"/>
              </a:rPr>
              <a:t>Multiphase Metering Opportunities and Solutions</a:t>
            </a:r>
          </a:p>
        </p:txBody>
      </p:sp>
    </p:spTree>
    <p:extLst>
      <p:ext uri="{BB962C8B-B14F-4D97-AF65-F5344CB8AC3E}">
        <p14:creationId xmlns:p14="http://schemas.microsoft.com/office/powerpoint/2010/main" val="1202927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64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Company>Society of Petroleum Engineers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Moreno</dc:creator>
  <cp:lastModifiedBy>Tamela Claborn</cp:lastModifiedBy>
  <cp:revision>19</cp:revision>
  <dcterms:created xsi:type="dcterms:W3CDTF">2015-05-14T16:01:47Z</dcterms:created>
  <dcterms:modified xsi:type="dcterms:W3CDTF">2025-11-26T15:57:49Z</dcterms:modified>
</cp:coreProperties>
</file>