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Merel Heavy" charset="1" panose="00000A00000000000000"/>
      <p:regular r:id="rId9"/>
    </p:embeddedFont>
    <p:embeddedFont>
      <p:font typeface="Merel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2E3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331936" y="-937118"/>
            <a:ext cx="5126449" cy="14284660"/>
          </a:xfrm>
          <a:custGeom>
            <a:avLst/>
            <a:gdLst/>
            <a:ahLst/>
            <a:cxnLst/>
            <a:rect r="r" b="b" t="t" l="l"/>
            <a:pathLst>
              <a:path h="14284660" w="5126449">
                <a:moveTo>
                  <a:pt x="0" y="0"/>
                </a:moveTo>
                <a:lnTo>
                  <a:pt x="5126449" y="0"/>
                </a:lnTo>
                <a:lnTo>
                  <a:pt x="5126449" y="14284660"/>
                </a:lnTo>
                <a:lnTo>
                  <a:pt x="0" y="1428466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2000"/>
            </a:blip>
            <a:stretch>
              <a:fillRect l="-66071" t="0" r="-419470" b="-40098"/>
            </a:stretch>
          </a:blipFill>
        </p:spPr>
      </p:sp>
      <p:sp>
        <p:nvSpPr>
          <p:cNvPr name="AutoShape 3" id="3"/>
          <p:cNvSpPr/>
          <p:nvPr/>
        </p:nvSpPr>
        <p:spPr>
          <a:xfrm>
            <a:off x="173914" y="9565395"/>
            <a:ext cx="17940171" cy="0"/>
          </a:xfrm>
          <a:prstGeom prst="line">
            <a:avLst/>
          </a:prstGeom>
          <a:ln cap="flat" w="38100">
            <a:gradFill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Freeform 4" id="4"/>
          <p:cNvSpPr/>
          <p:nvPr/>
        </p:nvSpPr>
        <p:spPr>
          <a:xfrm flipH="false" flipV="false" rot="0">
            <a:off x="40409" y="-66675"/>
            <a:ext cx="5908738" cy="3939356"/>
          </a:xfrm>
          <a:custGeom>
            <a:avLst/>
            <a:gdLst/>
            <a:ahLst/>
            <a:cxnLst/>
            <a:rect r="r" b="b" t="t" l="l"/>
            <a:pathLst>
              <a:path h="3939356" w="5908738">
                <a:moveTo>
                  <a:pt x="0" y="0"/>
                </a:moveTo>
                <a:lnTo>
                  <a:pt x="5908739" y="0"/>
                </a:lnTo>
                <a:lnTo>
                  <a:pt x="5908739" y="3939356"/>
                </a:lnTo>
                <a:lnTo>
                  <a:pt x="0" y="393935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5532818" y="4627485"/>
            <a:ext cx="355107" cy="550554"/>
          </a:xfrm>
          <a:custGeom>
            <a:avLst/>
            <a:gdLst/>
            <a:ahLst/>
            <a:cxnLst/>
            <a:rect r="r" b="b" t="t" l="l"/>
            <a:pathLst>
              <a:path h="550554" w="355107">
                <a:moveTo>
                  <a:pt x="0" y="0"/>
                </a:moveTo>
                <a:lnTo>
                  <a:pt x="355107" y="0"/>
                </a:lnTo>
                <a:lnTo>
                  <a:pt x="355107" y="550554"/>
                </a:lnTo>
                <a:lnTo>
                  <a:pt x="0" y="55055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51824" y="4344465"/>
            <a:ext cx="11627992" cy="19670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925"/>
              </a:lnSpc>
            </a:pPr>
            <a:r>
              <a:rPr lang="en-US" sz="5660" b="true">
                <a:solidFill>
                  <a:srgbClr val="FFFFFF"/>
                </a:solidFill>
                <a:latin typeface="Merel Heavy"/>
                <a:ea typeface="Merel Heavy"/>
                <a:cs typeface="Merel Heavy"/>
                <a:sym typeface="Merel Heavy"/>
              </a:rPr>
              <a:t>IPTC SUMMIT </a:t>
            </a:r>
          </a:p>
          <a:p>
            <a:pPr algn="l">
              <a:lnSpc>
                <a:spcPts val="7925"/>
              </a:lnSpc>
            </a:pPr>
            <a:r>
              <a:rPr lang="en-US" b="true" sz="5660">
                <a:solidFill>
                  <a:srgbClr val="FFFFFF"/>
                </a:solidFill>
                <a:latin typeface="Merel Heavy"/>
                <a:ea typeface="Merel Heavy"/>
                <a:cs typeface="Merel Heavy"/>
                <a:sym typeface="Merel Heavy"/>
              </a:rPr>
              <a:t>AI FOR THE ENERGY INDUSTRY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51824" y="6891137"/>
            <a:ext cx="9714881" cy="7970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470"/>
              </a:lnSpc>
            </a:pPr>
            <a:r>
              <a:rPr lang="en-US" b="true" sz="4622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13–14 JANUARY 2026  </a:t>
            </a:r>
            <a:r>
              <a:rPr lang="en-US" b="true" sz="4622">
                <a:solidFill>
                  <a:srgbClr val="39EC9B"/>
                </a:solidFill>
                <a:latin typeface="Merel Bold"/>
                <a:ea typeface="Merel Bold"/>
                <a:cs typeface="Merel Bold"/>
                <a:sym typeface="Merel Bold"/>
              </a:rPr>
              <a:t>| </a:t>
            </a:r>
            <a:r>
              <a:rPr lang="en-US" b="true" sz="4622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 DUBAI, UAE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7765882" y="320734"/>
            <a:ext cx="10348203" cy="2280656"/>
          </a:xfrm>
          <a:custGeom>
            <a:avLst/>
            <a:gdLst/>
            <a:ahLst/>
            <a:cxnLst/>
            <a:rect r="r" b="b" t="t" l="l"/>
            <a:pathLst>
              <a:path h="2280656" w="10348203">
                <a:moveTo>
                  <a:pt x="0" y="0"/>
                </a:moveTo>
                <a:lnTo>
                  <a:pt x="10348204" y="0"/>
                </a:lnTo>
                <a:lnTo>
                  <a:pt x="10348204" y="2280656"/>
                </a:lnTo>
                <a:lnTo>
                  <a:pt x="0" y="228065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-138730" r="0" b="-82041"/>
            </a:stretch>
          </a:blipFill>
        </p:spPr>
      </p:sp>
      <p:grpSp>
        <p:nvGrpSpPr>
          <p:cNvPr name="Group 9" id="9"/>
          <p:cNvGrpSpPr/>
          <p:nvPr/>
        </p:nvGrpSpPr>
        <p:grpSpPr>
          <a:xfrm rot="0">
            <a:off x="751824" y="8275019"/>
            <a:ext cx="15708946" cy="615557"/>
            <a:chOff x="0" y="0"/>
            <a:chExt cx="20945262" cy="820742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-85725"/>
              <a:ext cx="20945262" cy="90646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5826"/>
                </a:lnSpc>
                <a:spcBef>
                  <a:spcPct val="0"/>
                </a:spcBef>
              </a:pPr>
              <a:r>
                <a:rPr lang="en-US" b="true" sz="4161">
                  <a:solidFill>
                    <a:srgbClr val="FFFFFF"/>
                  </a:solidFill>
                  <a:latin typeface="Merel Bold"/>
                  <a:ea typeface="Merel Bold"/>
                  <a:cs typeface="Merel Bold"/>
                  <a:sym typeface="Merel Bold"/>
                </a:rPr>
                <a:t>Transforming Energy Through AI    Innovation    Intelligence    Impact</a:t>
              </a:r>
            </a:p>
          </p:txBody>
        </p:sp>
        <p:sp>
          <p:nvSpPr>
            <p:cNvPr name="Freeform 11" id="11"/>
            <p:cNvSpPr/>
            <p:nvPr/>
          </p:nvSpPr>
          <p:spPr>
            <a:xfrm flipH="false" flipV="false" rot="0">
              <a:off x="10030827" y="120331"/>
              <a:ext cx="374152" cy="580080"/>
            </a:xfrm>
            <a:custGeom>
              <a:avLst/>
              <a:gdLst/>
              <a:ahLst/>
              <a:cxnLst/>
              <a:rect r="r" b="b" t="t" l="l"/>
              <a:pathLst>
                <a:path h="580080" w="374152">
                  <a:moveTo>
                    <a:pt x="0" y="0"/>
                  </a:moveTo>
                  <a:lnTo>
                    <a:pt x="374152" y="0"/>
                  </a:lnTo>
                  <a:lnTo>
                    <a:pt x="374152" y="580080"/>
                  </a:lnTo>
                  <a:lnTo>
                    <a:pt x="0" y="580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3886182" y="120331"/>
              <a:ext cx="374152" cy="580080"/>
            </a:xfrm>
            <a:custGeom>
              <a:avLst/>
              <a:gdLst/>
              <a:ahLst/>
              <a:cxnLst/>
              <a:rect r="r" b="b" t="t" l="l"/>
              <a:pathLst>
                <a:path h="580080" w="374152">
                  <a:moveTo>
                    <a:pt x="0" y="0"/>
                  </a:moveTo>
                  <a:lnTo>
                    <a:pt x="374152" y="0"/>
                  </a:lnTo>
                  <a:lnTo>
                    <a:pt x="374152" y="580080"/>
                  </a:lnTo>
                  <a:lnTo>
                    <a:pt x="0" y="580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18062312" y="120331"/>
              <a:ext cx="374152" cy="580080"/>
            </a:xfrm>
            <a:custGeom>
              <a:avLst/>
              <a:gdLst/>
              <a:ahLst/>
              <a:cxnLst/>
              <a:rect r="r" b="b" t="t" l="l"/>
              <a:pathLst>
                <a:path h="580080" w="374152">
                  <a:moveTo>
                    <a:pt x="0" y="0"/>
                  </a:moveTo>
                  <a:lnTo>
                    <a:pt x="374152" y="0"/>
                  </a:lnTo>
                  <a:lnTo>
                    <a:pt x="374152" y="580080"/>
                  </a:lnTo>
                  <a:lnTo>
                    <a:pt x="0" y="580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10165933"/>
            <a:ext cx="18288000" cy="121067"/>
            <a:chOff x="0" y="0"/>
            <a:chExt cx="4816593" cy="3188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31886"/>
            </a:xfrm>
            <a:custGeom>
              <a:avLst/>
              <a:gdLst/>
              <a:ahLst/>
              <a:cxnLst/>
              <a:rect r="r" b="b" t="t" l="l"/>
              <a:pathLst>
                <a:path h="31886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31886"/>
                  </a:lnTo>
                  <a:lnTo>
                    <a:pt x="0" y="31886"/>
                  </a:lnTo>
                  <a:close/>
                </a:path>
              </a:pathLst>
            </a:custGeom>
            <a:gradFill rotWithShape="true"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816593" cy="699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0" y="0"/>
            <a:ext cx="18288000" cy="1752198"/>
            <a:chOff x="0" y="0"/>
            <a:chExt cx="4816593" cy="46148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816592" cy="461484"/>
            </a:xfrm>
            <a:custGeom>
              <a:avLst/>
              <a:gdLst/>
              <a:ahLst/>
              <a:cxnLst/>
              <a:rect r="r" b="b" t="t" l="l"/>
              <a:pathLst>
                <a:path h="461484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461484"/>
                  </a:lnTo>
                  <a:lnTo>
                    <a:pt x="0" y="461484"/>
                  </a:ln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4816593" cy="4995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AutoShape 8" id="8"/>
          <p:cNvSpPr/>
          <p:nvPr/>
        </p:nvSpPr>
        <p:spPr>
          <a:xfrm>
            <a:off x="0" y="1752198"/>
            <a:ext cx="18288000" cy="0"/>
          </a:xfrm>
          <a:prstGeom prst="line">
            <a:avLst/>
          </a:prstGeom>
          <a:ln cap="flat" w="38100">
            <a:gradFill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Freeform 9" id="9"/>
          <p:cNvSpPr/>
          <p:nvPr/>
        </p:nvSpPr>
        <p:spPr>
          <a:xfrm flipH="false" flipV="false" rot="0">
            <a:off x="265684" y="0"/>
            <a:ext cx="2721847" cy="1814655"/>
          </a:xfrm>
          <a:custGeom>
            <a:avLst/>
            <a:gdLst/>
            <a:ahLst/>
            <a:cxnLst/>
            <a:rect r="r" b="b" t="t" l="l"/>
            <a:pathLst>
              <a:path h="1814655" w="2721847">
                <a:moveTo>
                  <a:pt x="0" y="0"/>
                </a:moveTo>
                <a:lnTo>
                  <a:pt x="2721847" y="0"/>
                </a:lnTo>
                <a:lnTo>
                  <a:pt x="2721847" y="1814655"/>
                </a:lnTo>
                <a:lnTo>
                  <a:pt x="0" y="18146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019301" y="252948"/>
            <a:ext cx="192060" cy="297767"/>
          </a:xfrm>
          <a:custGeom>
            <a:avLst/>
            <a:gdLst/>
            <a:ahLst/>
            <a:cxnLst/>
            <a:rect r="r" b="b" t="t" l="l"/>
            <a:pathLst>
              <a:path h="297767" w="192060">
                <a:moveTo>
                  <a:pt x="0" y="0"/>
                </a:moveTo>
                <a:lnTo>
                  <a:pt x="192060" y="0"/>
                </a:lnTo>
                <a:lnTo>
                  <a:pt x="192060" y="297767"/>
                </a:lnTo>
                <a:lnTo>
                  <a:pt x="0" y="29776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3433500" y="104545"/>
            <a:ext cx="10328823" cy="5192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86"/>
              </a:lnSpc>
            </a:pPr>
            <a:r>
              <a:rPr lang="en-US" b="true" sz="3061">
                <a:solidFill>
                  <a:srgbClr val="FFFFFF"/>
                </a:solidFill>
                <a:latin typeface="Merel Heavy"/>
                <a:ea typeface="Merel Heavy"/>
                <a:cs typeface="Merel Heavy"/>
                <a:sym typeface="Merel Heavy"/>
              </a:rPr>
              <a:t>IPTC SUMMIT    AI FOR THE ENERGY INDUSTRY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433500" y="708133"/>
            <a:ext cx="4483746" cy="355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86"/>
              </a:lnSpc>
            </a:pPr>
            <a:r>
              <a:rPr lang="en-US" b="true" sz="2133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13–14 JANUARY 2026  </a:t>
            </a:r>
            <a:r>
              <a:rPr lang="en-US" b="true" sz="2133">
                <a:solidFill>
                  <a:srgbClr val="39EC9B"/>
                </a:solidFill>
                <a:latin typeface="Merel Bold"/>
                <a:ea typeface="Merel Bold"/>
                <a:cs typeface="Merel Bold"/>
                <a:sym typeface="Merel Bold"/>
              </a:rPr>
              <a:t>|</a:t>
            </a:r>
            <a:r>
              <a:rPr lang="en-US" b="true" sz="2133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  DUBAI, UAE</a:t>
            </a: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13262803" y="1336935"/>
            <a:ext cx="6082388" cy="8901950"/>
          </a:xfrm>
          <a:custGeom>
            <a:avLst/>
            <a:gdLst/>
            <a:ahLst/>
            <a:cxnLst/>
            <a:rect r="r" b="b" t="t" l="l"/>
            <a:pathLst>
              <a:path h="8901950" w="6082388">
                <a:moveTo>
                  <a:pt x="0" y="0"/>
                </a:moveTo>
                <a:lnTo>
                  <a:pt x="6082388" y="0"/>
                </a:lnTo>
                <a:lnTo>
                  <a:pt x="6082388" y="8901950"/>
                </a:lnTo>
                <a:lnTo>
                  <a:pt x="0" y="89019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999"/>
            </a:blip>
            <a:stretch>
              <a:fillRect l="-45931" t="-31587" r="-349905" b="-94282"/>
            </a:stretch>
          </a:blipFill>
        </p:spPr>
      </p:sp>
      <p:grpSp>
        <p:nvGrpSpPr>
          <p:cNvPr name="Group 14" id="14"/>
          <p:cNvGrpSpPr/>
          <p:nvPr/>
        </p:nvGrpSpPr>
        <p:grpSpPr>
          <a:xfrm rot="0">
            <a:off x="3433500" y="1231987"/>
            <a:ext cx="8163542" cy="319889"/>
            <a:chOff x="0" y="0"/>
            <a:chExt cx="10884722" cy="426519"/>
          </a:xfrm>
        </p:grpSpPr>
        <p:sp>
          <p:nvSpPr>
            <p:cNvPr name="TextBox 15" id="15"/>
            <p:cNvSpPr txBox="true"/>
            <p:nvPr/>
          </p:nvSpPr>
          <p:spPr>
            <a:xfrm rot="0">
              <a:off x="0" y="-47625"/>
              <a:ext cx="10884722" cy="47414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27"/>
                </a:lnSpc>
                <a:spcBef>
                  <a:spcPct val="0"/>
                </a:spcBef>
              </a:pPr>
              <a:r>
                <a:rPr lang="en-US" b="true" sz="2162">
                  <a:solidFill>
                    <a:srgbClr val="FFFFFF"/>
                  </a:solidFill>
                  <a:latin typeface="Merel Bold"/>
                  <a:ea typeface="Merel Bold"/>
                  <a:cs typeface="Merel Bold"/>
                  <a:sym typeface="Merel Bold"/>
                </a:rPr>
                <a:t>Transforming Energy Through AI    Innovation    Intelligence    Impact</a:t>
              </a:r>
            </a:p>
          </p:txBody>
        </p:sp>
        <p:sp>
          <p:nvSpPr>
            <p:cNvPr name="Freeform 16" id="16"/>
            <p:cNvSpPr/>
            <p:nvPr/>
          </p:nvSpPr>
          <p:spPr>
            <a:xfrm flipH="false" flipV="false" rot="0">
              <a:off x="5212767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7216297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0">
              <a:off x="9386526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B2E3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290352" y="0"/>
            <a:ext cx="3997648" cy="9258300"/>
          </a:xfrm>
          <a:custGeom>
            <a:avLst/>
            <a:gdLst/>
            <a:ahLst/>
            <a:cxnLst/>
            <a:rect r="r" b="b" t="t" l="l"/>
            <a:pathLst>
              <a:path h="9258300" w="3997648">
                <a:moveTo>
                  <a:pt x="0" y="0"/>
                </a:moveTo>
                <a:lnTo>
                  <a:pt x="3997648" y="0"/>
                </a:lnTo>
                <a:lnTo>
                  <a:pt x="3997648" y="9258300"/>
                </a:lnTo>
                <a:lnTo>
                  <a:pt x="0" y="92583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2000"/>
            </a:blip>
            <a:stretch>
              <a:fillRect l="-82587" t="-51839" r="-556364" b="-60886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0" y="10072209"/>
            <a:ext cx="18288000" cy="214791"/>
            <a:chOff x="0" y="0"/>
            <a:chExt cx="4816593" cy="5657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816592" cy="56571"/>
            </a:xfrm>
            <a:custGeom>
              <a:avLst/>
              <a:gdLst/>
              <a:ahLst/>
              <a:cxnLst/>
              <a:rect r="r" b="b" t="t" l="l"/>
              <a:pathLst>
                <a:path h="5657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6571"/>
                  </a:lnTo>
                  <a:lnTo>
                    <a:pt x="0" y="56571"/>
                  </a:lnTo>
                  <a:close/>
                </a:path>
              </a:pathLst>
            </a:custGeom>
            <a:gradFill rotWithShape="true"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816593" cy="9467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6" id="6"/>
          <p:cNvSpPr/>
          <p:nvPr/>
        </p:nvSpPr>
        <p:spPr>
          <a:xfrm>
            <a:off x="3181765" y="1752198"/>
            <a:ext cx="14077535" cy="0"/>
          </a:xfrm>
          <a:prstGeom prst="line">
            <a:avLst/>
          </a:prstGeom>
          <a:ln cap="flat" w="38100">
            <a:gradFill>
              <a:gsLst>
                <a:gs pos="0">
                  <a:srgbClr val="79496A">
                    <a:alpha val="100000"/>
                  </a:srgbClr>
                </a:gs>
                <a:gs pos="25000">
                  <a:srgbClr val="784F88">
                    <a:alpha val="100000"/>
                  </a:srgbClr>
                </a:gs>
                <a:gs pos="50000">
                  <a:srgbClr val="39EC9B">
                    <a:alpha val="100000"/>
                  </a:srgbClr>
                </a:gs>
                <a:gs pos="75000">
                  <a:srgbClr val="67D569">
                    <a:alpha val="100000"/>
                  </a:srgbClr>
                </a:gs>
                <a:gs pos="100000">
                  <a:srgbClr val="9DBB2E">
                    <a:alpha val="100000"/>
                  </a:srgbClr>
                </a:gs>
              </a:gsLst>
              <a:lin ang="0"/>
            </a:gra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265684" y="0"/>
            <a:ext cx="3067902" cy="2045370"/>
          </a:xfrm>
          <a:custGeom>
            <a:avLst/>
            <a:gdLst/>
            <a:ahLst/>
            <a:cxnLst/>
            <a:rect r="r" b="b" t="t" l="l"/>
            <a:pathLst>
              <a:path h="2045370" w="3067902">
                <a:moveTo>
                  <a:pt x="0" y="0"/>
                </a:moveTo>
                <a:lnTo>
                  <a:pt x="3067901" y="0"/>
                </a:lnTo>
                <a:lnTo>
                  <a:pt x="3067901" y="2045370"/>
                </a:lnTo>
                <a:lnTo>
                  <a:pt x="0" y="204537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8" id="8"/>
          <p:cNvGrpSpPr/>
          <p:nvPr/>
        </p:nvGrpSpPr>
        <p:grpSpPr>
          <a:xfrm rot="0">
            <a:off x="3491061" y="260370"/>
            <a:ext cx="8642662" cy="460260"/>
            <a:chOff x="0" y="0"/>
            <a:chExt cx="11523550" cy="61368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3433285" y="121160"/>
              <a:ext cx="255007" cy="395359"/>
            </a:xfrm>
            <a:custGeom>
              <a:avLst/>
              <a:gdLst/>
              <a:ahLst/>
              <a:cxnLst/>
              <a:rect r="r" b="b" t="t" l="l"/>
              <a:pathLst>
                <a:path h="395359" w="255007">
                  <a:moveTo>
                    <a:pt x="0" y="0"/>
                  </a:moveTo>
                  <a:lnTo>
                    <a:pt x="255007" y="0"/>
                  </a:lnTo>
                  <a:lnTo>
                    <a:pt x="255007" y="395359"/>
                  </a:lnTo>
                  <a:lnTo>
                    <a:pt x="0" y="39535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0" y="-66675"/>
              <a:ext cx="11523550" cy="68035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4268"/>
                </a:lnSpc>
              </a:pPr>
              <a:r>
                <a:rPr lang="en-US" b="true" sz="3048">
                  <a:solidFill>
                    <a:srgbClr val="FFFFFF"/>
                  </a:solidFill>
                  <a:latin typeface="Merel Heavy"/>
                  <a:ea typeface="Merel Heavy"/>
                  <a:cs typeface="Merel Heavy"/>
                  <a:sym typeface="Merel Heavy"/>
                </a:rPr>
                <a:t>IPTC SUMMIT    AI FOR THE ENERGY INDUSTRY </a:t>
              </a: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3491061" y="776300"/>
            <a:ext cx="4689438" cy="3815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123"/>
              </a:lnSpc>
            </a:pPr>
            <a:r>
              <a:rPr lang="en-US" b="true" sz="2231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13–14 JANUARY 2026  </a:t>
            </a:r>
            <a:r>
              <a:rPr lang="en-US" b="true" sz="2231">
                <a:solidFill>
                  <a:srgbClr val="39EC9B"/>
                </a:solidFill>
                <a:latin typeface="Merel Bold"/>
                <a:ea typeface="Merel Bold"/>
                <a:cs typeface="Merel Bold"/>
                <a:sym typeface="Merel Bold"/>
              </a:rPr>
              <a:t>|</a:t>
            </a:r>
            <a:r>
              <a:rPr lang="en-US" b="true" sz="2231">
                <a:solidFill>
                  <a:srgbClr val="FFFFFF"/>
                </a:solidFill>
                <a:latin typeface="Merel Bold"/>
                <a:ea typeface="Merel Bold"/>
                <a:cs typeface="Merel Bold"/>
                <a:sym typeface="Merel Bold"/>
              </a:rPr>
              <a:t>  DUBAI, UAE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3491061" y="1275194"/>
            <a:ext cx="8163542" cy="319889"/>
            <a:chOff x="0" y="0"/>
            <a:chExt cx="10884722" cy="426519"/>
          </a:xfrm>
        </p:grpSpPr>
        <p:sp>
          <p:nvSpPr>
            <p:cNvPr name="TextBox 13" id="13"/>
            <p:cNvSpPr txBox="true"/>
            <p:nvPr/>
          </p:nvSpPr>
          <p:spPr>
            <a:xfrm rot="0">
              <a:off x="0" y="-47625"/>
              <a:ext cx="10884722" cy="47414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027"/>
                </a:lnSpc>
                <a:spcBef>
                  <a:spcPct val="0"/>
                </a:spcBef>
              </a:pPr>
              <a:r>
                <a:rPr lang="en-US" b="true" sz="2162">
                  <a:solidFill>
                    <a:srgbClr val="FFFFFF"/>
                  </a:solidFill>
                  <a:latin typeface="Merel Bold"/>
                  <a:ea typeface="Merel Bold"/>
                  <a:cs typeface="Merel Bold"/>
                  <a:sym typeface="Merel Bold"/>
                </a:rPr>
                <a:t>Transforming Energy Through AI    Innovation    Intelligence    Impact</a:t>
              </a:r>
            </a:p>
          </p:txBody>
        </p:sp>
        <p:sp>
          <p:nvSpPr>
            <p:cNvPr name="Freeform 14" id="14"/>
            <p:cNvSpPr/>
            <p:nvPr/>
          </p:nvSpPr>
          <p:spPr>
            <a:xfrm flipH="false" flipV="false" rot="0">
              <a:off x="5212767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7216297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9386526" y="62533"/>
              <a:ext cx="194437" cy="301453"/>
            </a:xfrm>
            <a:custGeom>
              <a:avLst/>
              <a:gdLst/>
              <a:ahLst/>
              <a:cxnLst/>
              <a:rect r="r" b="b" t="t" l="l"/>
              <a:pathLst>
                <a:path h="301453" w="194437">
                  <a:moveTo>
                    <a:pt x="0" y="0"/>
                  </a:moveTo>
                  <a:lnTo>
                    <a:pt x="194437" y="0"/>
                  </a:lnTo>
                  <a:lnTo>
                    <a:pt x="194437" y="301453"/>
                  </a:lnTo>
                  <a:lnTo>
                    <a:pt x="0" y="3014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DAGhgkBh-lM</dc:identifier>
  <dcterms:modified xsi:type="dcterms:W3CDTF">2011-08-01T06:04:30Z</dcterms:modified>
  <cp:revision>1</cp:revision>
  <dc:title>IPTC PPT Template-12 Mar</dc:title>
</cp:coreProperties>
</file>