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1430000" cy="11430000"/>
  <p:notesSz cx="6858000" cy="9144000"/>
  <p:embeddedFontLst>
    <p:embeddedFont>
      <p:font typeface="Merel Heavy" charset="1" panose="00000A00000000000000"/>
      <p:regular r:id="rId7"/>
    </p:embeddedFont>
    <p:embeddedFont>
      <p:font typeface="Merel Bold" charset="1" panose="00000800000000000000"/>
      <p:regular r:id="rId8"/>
    </p:embeddedFont>
    <p:embeddedFont>
      <p:font typeface="Merel" charset="1" panose="0000050000000000000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52194">
            <a:off x="-403508" y="-403508"/>
            <a:ext cx="12237015" cy="12237015"/>
          </a:xfrm>
          <a:custGeom>
            <a:avLst/>
            <a:gdLst/>
            <a:ahLst/>
            <a:cxnLst/>
            <a:rect r="r" b="b" t="t" l="l"/>
            <a:pathLst>
              <a:path h="12237015" w="12237015">
                <a:moveTo>
                  <a:pt x="0" y="837759"/>
                </a:moveTo>
                <a:lnTo>
                  <a:pt x="11399257" y="0"/>
                </a:lnTo>
                <a:lnTo>
                  <a:pt x="12237016" y="11399257"/>
                </a:lnTo>
                <a:lnTo>
                  <a:pt x="837759" y="12237016"/>
                </a:lnTo>
                <a:lnTo>
                  <a:pt x="0" y="837759"/>
                </a:lnTo>
                <a:close/>
              </a:path>
            </a:pathLst>
          </a:custGeom>
          <a:blipFill>
            <a:blip r:embed="rId2"/>
            <a:stretch>
              <a:fillRect l="0" t="0" r="-225370" b="-8586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9481349"/>
            <a:ext cx="11430000" cy="1948651"/>
            <a:chOff x="0" y="0"/>
            <a:chExt cx="2709333" cy="46190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709333" cy="461902"/>
            </a:xfrm>
            <a:custGeom>
              <a:avLst/>
              <a:gdLst/>
              <a:ahLst/>
              <a:cxnLst/>
              <a:rect r="r" b="b" t="t" l="l"/>
              <a:pathLst>
                <a:path h="461902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461902"/>
                  </a:lnTo>
                  <a:lnTo>
                    <a:pt x="0" y="461902"/>
                  </a:lnTo>
                  <a:close/>
                </a:path>
              </a:pathLst>
            </a:custGeom>
            <a:solidFill>
              <a:srgbClr val="000000">
                <a:alpha val="5490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709333" cy="5190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56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15405" y="271814"/>
            <a:ext cx="3312952" cy="2101899"/>
          </a:xfrm>
          <a:custGeom>
            <a:avLst/>
            <a:gdLst/>
            <a:ahLst/>
            <a:cxnLst/>
            <a:rect r="r" b="b" t="t" l="l"/>
            <a:pathLst>
              <a:path h="2101899" w="3312952">
                <a:moveTo>
                  <a:pt x="0" y="0"/>
                </a:moveTo>
                <a:lnTo>
                  <a:pt x="3312952" y="0"/>
                </a:lnTo>
                <a:lnTo>
                  <a:pt x="3312952" y="2101899"/>
                </a:lnTo>
                <a:lnTo>
                  <a:pt x="0" y="2101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412" t="-12312" r="-8691" b="-10743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394269" y="2626493"/>
            <a:ext cx="10656483" cy="555193"/>
            <a:chOff x="0" y="0"/>
            <a:chExt cx="14208644" cy="74025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76200"/>
              <a:ext cx="14208644" cy="8164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216"/>
                </a:lnSpc>
              </a:pPr>
              <a:r>
                <a:rPr lang="en-US" b="true" sz="3726">
                  <a:solidFill>
                    <a:srgbClr val="FFFFFF"/>
                  </a:solidFill>
                  <a:latin typeface="Merel Heavy"/>
                  <a:ea typeface="Merel Heavy"/>
                  <a:cs typeface="Merel Heavy"/>
                  <a:sym typeface="Merel Heavy"/>
                </a:rPr>
                <a:t>IPTC SUMMIT     AI FOR THE ENERGY INDUSTRY     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4286585" y="125225"/>
              <a:ext cx="339927" cy="527018"/>
            </a:xfrm>
            <a:custGeom>
              <a:avLst/>
              <a:gdLst/>
              <a:ahLst/>
              <a:cxnLst/>
              <a:rect r="r" b="b" t="t" l="l"/>
              <a:pathLst>
                <a:path h="527018" w="339927">
                  <a:moveTo>
                    <a:pt x="0" y="0"/>
                  </a:moveTo>
                  <a:lnTo>
                    <a:pt x="339927" y="0"/>
                  </a:lnTo>
                  <a:lnTo>
                    <a:pt x="339927" y="527018"/>
                  </a:lnTo>
                  <a:lnTo>
                    <a:pt x="0" y="5270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258229" y="9618458"/>
            <a:ext cx="10792522" cy="1629798"/>
          </a:xfrm>
          <a:custGeom>
            <a:avLst/>
            <a:gdLst/>
            <a:ahLst/>
            <a:cxnLst/>
            <a:rect r="r" b="b" t="t" l="l"/>
            <a:pathLst>
              <a:path h="1629798" w="10792522">
                <a:moveTo>
                  <a:pt x="0" y="0"/>
                </a:moveTo>
                <a:lnTo>
                  <a:pt x="10792523" y="0"/>
                </a:lnTo>
                <a:lnTo>
                  <a:pt x="10792523" y="1629798"/>
                </a:lnTo>
                <a:lnTo>
                  <a:pt x="0" y="16297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556" t="-239145" r="-2928" b="-159357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95923" y="5715000"/>
            <a:ext cx="2883868" cy="2883868"/>
          </a:xfrm>
          <a:custGeom>
            <a:avLst/>
            <a:gdLst/>
            <a:ahLst/>
            <a:cxnLst/>
            <a:rect r="r" b="b" t="t" l="l"/>
            <a:pathLst>
              <a:path h="2883868" w="2883868">
                <a:moveTo>
                  <a:pt x="0" y="0"/>
                </a:moveTo>
                <a:lnTo>
                  <a:pt x="2883868" y="0"/>
                </a:lnTo>
                <a:lnTo>
                  <a:pt x="2883868" y="2883868"/>
                </a:lnTo>
                <a:lnTo>
                  <a:pt x="0" y="28838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94269" y="3360849"/>
            <a:ext cx="5517866" cy="4294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10"/>
              </a:lnSpc>
            </a:pP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13–14 JANUARY 2026  </a:t>
            </a:r>
            <a:r>
              <a:rPr lang="en-US" b="true" sz="2507">
                <a:solidFill>
                  <a:srgbClr val="0EA792"/>
                </a:solidFill>
                <a:latin typeface="Merel Bold"/>
                <a:ea typeface="Merel Bold"/>
                <a:cs typeface="Merel Bold"/>
                <a:sym typeface="Merel Bold"/>
              </a:rPr>
              <a:t>|</a:t>
            </a:r>
            <a:r>
              <a:rPr lang="en-US" b="true" sz="2507">
                <a:solidFill>
                  <a:srgbClr val="FFFFFF"/>
                </a:solidFill>
                <a:latin typeface="Merel Bold"/>
                <a:ea typeface="Merel Bold"/>
                <a:cs typeface="Merel Bold"/>
                <a:sym typeface="Merel Bold"/>
              </a:rPr>
              <a:t>  DUBAI, UAE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65694" y="4853776"/>
            <a:ext cx="8958148" cy="742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3"/>
              </a:lnSpc>
            </a:pPr>
            <a:r>
              <a:rPr lang="en-US" sz="5342" b="true">
                <a:solidFill>
                  <a:srgbClr val="39EC9B"/>
                </a:solidFill>
                <a:latin typeface="Merel Bold"/>
                <a:ea typeface="Merel Bold"/>
                <a:cs typeface="Merel Bold"/>
                <a:sym typeface="Merel Bold"/>
              </a:rPr>
              <a:t>Award Committee Member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899850" y="6400604"/>
            <a:ext cx="2570502" cy="1343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Name</a:t>
            </a:r>
          </a:p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Designation</a:t>
            </a:r>
          </a:p>
          <a:p>
            <a:pPr algn="l">
              <a:lnSpc>
                <a:spcPts val="3505"/>
              </a:lnSpc>
            </a:pPr>
            <a:r>
              <a:rPr lang="en-US" sz="3306">
                <a:solidFill>
                  <a:srgbClr val="FFFFFF"/>
                </a:solidFill>
                <a:latin typeface="Merel"/>
                <a:ea typeface="Merel"/>
                <a:cs typeface="Merel"/>
                <a:sym typeface="Merel"/>
              </a:rPr>
              <a:t>Company</a:t>
            </a:r>
          </a:p>
        </p:txBody>
      </p:sp>
      <p:sp>
        <p:nvSpPr>
          <p:cNvPr name="AutoShape 15" id="15"/>
          <p:cNvSpPr/>
          <p:nvPr/>
        </p:nvSpPr>
        <p:spPr>
          <a:xfrm>
            <a:off x="0" y="4610889"/>
            <a:ext cx="11430000" cy="0"/>
          </a:xfrm>
          <a:prstGeom prst="line">
            <a:avLst/>
          </a:prstGeom>
          <a:ln cap="flat" w="28575">
            <a:gradFill>
              <a:gsLst>
                <a:gs pos="0">
                  <a:srgbClr val="79496A">
                    <a:alpha val="100000"/>
                  </a:srgbClr>
                </a:gs>
                <a:gs pos="25000">
                  <a:srgbClr val="784F88">
                    <a:alpha val="100000"/>
                  </a:srgbClr>
                </a:gs>
                <a:gs pos="50000">
                  <a:srgbClr val="39EC9B">
                    <a:alpha val="100000"/>
                  </a:srgbClr>
                </a:gs>
                <a:gs pos="75000">
                  <a:srgbClr val="67D569">
                    <a:alpha val="100000"/>
                  </a:srgbClr>
                </a:gs>
                <a:gs pos="100000">
                  <a:srgbClr val="9DBB2E">
                    <a:alpha val="100000"/>
                  </a:srgbClr>
                </a:gs>
              </a:gsLst>
              <a:lin ang="0"/>
            </a:gradFill>
            <a:prstDash val="solid"/>
            <a:headEnd type="none" len="sm" w="sm"/>
            <a:tailEnd type="none" len="sm" w="sm"/>
          </a:ln>
        </p:spPr>
      </p:sp>
      <p:grpSp>
        <p:nvGrpSpPr>
          <p:cNvPr name="Group 16" id="16"/>
          <p:cNvGrpSpPr/>
          <p:nvPr/>
        </p:nvGrpSpPr>
        <p:grpSpPr>
          <a:xfrm rot="0">
            <a:off x="394269" y="3969396"/>
            <a:ext cx="11035731" cy="427180"/>
            <a:chOff x="0" y="0"/>
            <a:chExt cx="14714308" cy="569574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-57150"/>
              <a:ext cx="14714308" cy="626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964"/>
                </a:lnSpc>
                <a:spcBef>
                  <a:spcPct val="0"/>
                </a:spcBef>
              </a:pPr>
              <a:r>
                <a:rPr lang="en-US" b="true" sz="2831">
                  <a:solidFill>
                    <a:srgbClr val="FFFFFF"/>
                  </a:solidFill>
                  <a:latin typeface="Merel Bold"/>
                  <a:ea typeface="Merel Bold"/>
                  <a:cs typeface="Merel Bold"/>
                  <a:sym typeface="Merel Bold"/>
                </a:rPr>
                <a:t>Transforming Energy Through AI: Innovation    Intelligence    Impact</a:t>
              </a: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9223469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12062052" y="106518"/>
              <a:ext cx="229966" cy="356537"/>
            </a:xfrm>
            <a:custGeom>
              <a:avLst/>
              <a:gdLst/>
              <a:ahLst/>
              <a:cxnLst/>
              <a:rect r="r" b="b" t="t" l="l"/>
              <a:pathLst>
                <a:path h="356537" w="229966">
                  <a:moveTo>
                    <a:pt x="0" y="0"/>
                  </a:moveTo>
                  <a:lnTo>
                    <a:pt x="229966" y="0"/>
                  </a:lnTo>
                  <a:lnTo>
                    <a:pt x="229966" y="356537"/>
                  </a:lnTo>
                  <a:lnTo>
                    <a:pt x="0" y="3565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DAGr7f0BAio</dc:identifier>
  <dcterms:modified xsi:type="dcterms:W3CDTF">2011-08-01T06:04:30Z</dcterms:modified>
  <cp:revision>1</cp:revision>
  <dc:title>26IPTC - Committee Banners - 1July</dc:title>
</cp:coreProperties>
</file>