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</p:sldIdLst>
  <p:sldSz cx="10287000" cy="10287000"/>
  <p:notesSz cx="6858000" cy="9144000"/>
  <p:embeddedFontLst>
    <p:embeddedFont>
      <p:font typeface="Gotham Narrow 1" panose="020B0604020202020204" charset="0"/>
      <p:regular r:id="rId7"/>
    </p:embeddedFont>
    <p:embeddedFont>
      <p:font typeface="Gotham Narrow 2" panose="020B0604020202020204" charset="0"/>
      <p:regular r:id="rId8"/>
    </p:embeddedFont>
    <p:embeddedFont>
      <p:font typeface="Gotham Narrow 3" panose="020B0604020202020204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4D4D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6" autoAdjust="0"/>
    <p:restoredTop sz="94622" autoAdjust="0"/>
  </p:normalViewPr>
  <p:slideViewPr>
    <p:cSldViewPr>
      <p:cViewPr>
        <p:scale>
          <a:sx n="30" d="100"/>
          <a:sy n="30" d="100"/>
        </p:scale>
        <p:origin x="1662" y="6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nff Springs Hotel surrounded by trees and mountains">
            <a:extLst>
              <a:ext uri="{FF2B5EF4-FFF2-40B4-BE49-F238E27FC236}">
                <a16:creationId xmlns:a16="http://schemas.microsoft.com/office/drawing/2014/main" id="{941FE20D-BECA-7585-54AF-B897400FD5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" r="-3174"/>
          <a:stretch>
            <a:fillRect/>
          </a:stretch>
        </p:blipFill>
        <p:spPr>
          <a:xfrm>
            <a:off x="15952" y="2333529"/>
            <a:ext cx="10629900" cy="7958914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15952" y="-1"/>
            <a:ext cx="10287000" cy="2821217"/>
            <a:chOff x="0" y="12276"/>
            <a:chExt cx="10222112" cy="2803421"/>
          </a:xfrm>
        </p:grpSpPr>
        <p:sp>
          <p:nvSpPr>
            <p:cNvPr id="4" name="Freeform 4"/>
            <p:cNvSpPr/>
            <p:nvPr/>
          </p:nvSpPr>
          <p:spPr>
            <a:xfrm>
              <a:off x="0" y="12276"/>
              <a:ext cx="10222112" cy="2803421"/>
            </a:xfrm>
            <a:custGeom>
              <a:avLst/>
              <a:gdLst/>
              <a:ahLst/>
              <a:cxnLst/>
              <a:rect l="l" t="t" r="r" b="b"/>
              <a:pathLst>
                <a:path w="10222112" h="2803421">
                  <a:moveTo>
                    <a:pt x="0" y="0"/>
                  </a:moveTo>
                  <a:lnTo>
                    <a:pt x="10222112" y="0"/>
                  </a:lnTo>
                  <a:lnTo>
                    <a:pt x="10222112" y="2803421"/>
                  </a:lnTo>
                  <a:lnTo>
                    <a:pt x="0" y="2803421"/>
                  </a:lnTo>
                  <a:close/>
                </a:path>
              </a:pathLst>
            </a:custGeom>
            <a:solidFill>
              <a:srgbClr val="4D4D4F">
                <a:alpha val="89804"/>
              </a:srgbClr>
            </a:solidFill>
          </p:spPr>
          <p:txBody>
            <a:bodyPr/>
            <a:lstStyle/>
            <a:p>
              <a:endParaRPr lang="en-US" sz="2800" dirty="0"/>
            </a:p>
          </p:txBody>
        </p:sp>
      </p:grpSp>
      <p:sp>
        <p:nvSpPr>
          <p:cNvPr id="5" name="Freeform 5"/>
          <p:cNvSpPr/>
          <p:nvPr/>
        </p:nvSpPr>
        <p:spPr>
          <a:xfrm>
            <a:off x="617394" y="852628"/>
            <a:ext cx="2037505" cy="1033528"/>
          </a:xfrm>
          <a:custGeom>
            <a:avLst/>
            <a:gdLst/>
            <a:ahLst/>
            <a:cxnLst/>
            <a:rect l="l" t="t" r="r" b="b"/>
            <a:pathLst>
              <a:path w="2037505" h="1033528">
                <a:moveTo>
                  <a:pt x="0" y="0"/>
                </a:moveTo>
                <a:lnTo>
                  <a:pt x="2037506" y="0"/>
                </a:lnTo>
                <a:lnTo>
                  <a:pt x="2037506" y="1033529"/>
                </a:lnTo>
                <a:lnTo>
                  <a:pt x="0" y="103352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8896" r="-7943" b="-23175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/>
          <p:cNvSpPr txBox="1"/>
          <p:nvPr/>
        </p:nvSpPr>
        <p:spPr>
          <a:xfrm>
            <a:off x="3162588" y="248405"/>
            <a:ext cx="6427539" cy="2031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/>
            <a:r>
              <a:rPr lang="en-US" sz="4400" spc="-96" dirty="0">
                <a:solidFill>
                  <a:srgbClr val="FFFFFF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SPE Thermal Well </a:t>
            </a:r>
          </a:p>
          <a:p>
            <a:pPr marL="0" lvl="0" indent="0" algn="l"/>
            <a:r>
              <a:rPr lang="en-US" sz="4400" spc="-96" dirty="0">
                <a:solidFill>
                  <a:srgbClr val="FFFFFF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Integrity and Production Symposium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17394" y="4145006"/>
            <a:ext cx="8777867" cy="34242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900"/>
              </a:lnSpc>
            </a:pPr>
            <a:r>
              <a:rPr lang="en-US" sz="10573" spc="-211" dirty="0">
                <a:solidFill>
                  <a:srgbClr val="FFFFFF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WE'RE EXHIBITING!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0" y="2510924"/>
            <a:ext cx="10287000" cy="620583"/>
            <a:chOff x="0" y="0"/>
            <a:chExt cx="9510350" cy="573730"/>
          </a:xfrm>
          <a:solidFill>
            <a:srgbClr val="F8F8F8"/>
          </a:solidFill>
        </p:grpSpPr>
        <p:sp>
          <p:nvSpPr>
            <p:cNvPr id="7" name="Freeform 7"/>
            <p:cNvSpPr/>
            <p:nvPr/>
          </p:nvSpPr>
          <p:spPr>
            <a:xfrm>
              <a:off x="0" y="0"/>
              <a:ext cx="9510350" cy="573730"/>
            </a:xfrm>
            <a:custGeom>
              <a:avLst/>
              <a:gdLst/>
              <a:ahLst/>
              <a:cxnLst/>
              <a:rect l="l" t="t" r="r" b="b"/>
              <a:pathLst>
                <a:path w="9510350" h="573730">
                  <a:moveTo>
                    <a:pt x="0" y="0"/>
                  </a:moveTo>
                  <a:lnTo>
                    <a:pt x="9510350" y="0"/>
                  </a:lnTo>
                  <a:lnTo>
                    <a:pt x="9510350" y="573730"/>
                  </a:lnTo>
                  <a:lnTo>
                    <a:pt x="0" y="57373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1613286" y="8703374"/>
            <a:ext cx="7397595" cy="14619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85"/>
              </a:lnSpc>
            </a:pPr>
            <a:r>
              <a:rPr lang="en-US" sz="4132" dirty="0">
                <a:solidFill>
                  <a:srgbClr val="FFFFFF"/>
                </a:solidFill>
                <a:latin typeface="Gotham Narrow 2"/>
                <a:ea typeface="Gotham Narrow 2"/>
                <a:cs typeface="Gotham Narrow 2"/>
                <a:sym typeface="Gotham Narrow 2"/>
              </a:rPr>
              <a:t>Speak to our dedicated team </a:t>
            </a:r>
          </a:p>
          <a:p>
            <a:pPr algn="ctr">
              <a:lnSpc>
                <a:spcPts val="4958"/>
              </a:lnSpc>
            </a:pPr>
            <a:r>
              <a:rPr lang="en-US" sz="4132" dirty="0">
                <a:solidFill>
                  <a:srgbClr val="FFFFFF"/>
                </a:solidFill>
                <a:latin typeface="Gotham Narrow 2"/>
                <a:ea typeface="Gotham Narrow 2"/>
                <a:cs typeface="Gotham Narrow 2"/>
                <a:sym typeface="Gotham Narrow 2"/>
              </a:rPr>
              <a:t>in the exhibit hall.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444702" y="2573458"/>
            <a:ext cx="8496300" cy="4854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4144"/>
              </a:lnSpc>
              <a:spcBef>
                <a:spcPct val="0"/>
              </a:spcBef>
            </a:pPr>
            <a:r>
              <a:rPr lang="en-US" sz="2960" spc="-59" dirty="0">
                <a:solidFill>
                  <a:srgbClr val="545454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1–4 December 2025  |  Banff, Alberta, Canada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F461F6-8736-FAC1-5053-13D25259A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nff Springs Hotel surrounded by trees and mountains">
            <a:extLst>
              <a:ext uri="{FF2B5EF4-FFF2-40B4-BE49-F238E27FC236}">
                <a16:creationId xmlns:a16="http://schemas.microsoft.com/office/drawing/2014/main" id="{A12E1463-F550-72CD-330F-54A5604CB7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" r="-3174"/>
          <a:stretch>
            <a:fillRect/>
          </a:stretch>
        </p:blipFill>
        <p:spPr>
          <a:xfrm>
            <a:off x="0" y="2355300"/>
            <a:ext cx="10629900" cy="7958914"/>
          </a:xfrm>
          <a:prstGeom prst="rect">
            <a:avLst/>
          </a:prstGeom>
        </p:spPr>
      </p:pic>
      <p:grpSp>
        <p:nvGrpSpPr>
          <p:cNvPr id="3" name="Group 3">
            <a:extLst>
              <a:ext uri="{FF2B5EF4-FFF2-40B4-BE49-F238E27FC236}">
                <a16:creationId xmlns:a16="http://schemas.microsoft.com/office/drawing/2014/main" id="{E449DFDB-B112-C5FF-74F3-D0C6E9026B36}"/>
              </a:ext>
            </a:extLst>
          </p:cNvPr>
          <p:cNvGrpSpPr/>
          <p:nvPr/>
        </p:nvGrpSpPr>
        <p:grpSpPr>
          <a:xfrm>
            <a:off x="15952" y="-1"/>
            <a:ext cx="10287000" cy="2821217"/>
            <a:chOff x="0" y="12276"/>
            <a:chExt cx="10222112" cy="280342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919A30FA-5E04-3C48-B536-04FD8EE405F9}"/>
                </a:ext>
              </a:extLst>
            </p:cNvPr>
            <p:cNvSpPr/>
            <p:nvPr/>
          </p:nvSpPr>
          <p:spPr>
            <a:xfrm>
              <a:off x="0" y="12276"/>
              <a:ext cx="10222112" cy="2803421"/>
            </a:xfrm>
            <a:custGeom>
              <a:avLst/>
              <a:gdLst/>
              <a:ahLst/>
              <a:cxnLst/>
              <a:rect l="l" t="t" r="r" b="b"/>
              <a:pathLst>
                <a:path w="10222112" h="2803421">
                  <a:moveTo>
                    <a:pt x="0" y="0"/>
                  </a:moveTo>
                  <a:lnTo>
                    <a:pt x="10222112" y="0"/>
                  </a:lnTo>
                  <a:lnTo>
                    <a:pt x="10222112" y="2803421"/>
                  </a:lnTo>
                  <a:lnTo>
                    <a:pt x="0" y="2803421"/>
                  </a:lnTo>
                  <a:close/>
                </a:path>
              </a:pathLst>
            </a:custGeom>
            <a:solidFill>
              <a:srgbClr val="4D4D4F">
                <a:alpha val="89804"/>
              </a:srgbClr>
            </a:solidFill>
          </p:spPr>
          <p:txBody>
            <a:bodyPr/>
            <a:lstStyle/>
            <a:p>
              <a:endParaRPr lang="en-US" sz="2800" dirty="0"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EB750FC6-C35F-73F9-086E-0CB6211982F3}"/>
              </a:ext>
            </a:extLst>
          </p:cNvPr>
          <p:cNvSpPr/>
          <p:nvPr/>
        </p:nvSpPr>
        <p:spPr>
          <a:xfrm>
            <a:off x="617394" y="852628"/>
            <a:ext cx="2037505" cy="1033528"/>
          </a:xfrm>
          <a:custGeom>
            <a:avLst/>
            <a:gdLst/>
            <a:ahLst/>
            <a:cxnLst/>
            <a:rect l="l" t="t" r="r" b="b"/>
            <a:pathLst>
              <a:path w="2037505" h="1033528">
                <a:moveTo>
                  <a:pt x="0" y="0"/>
                </a:moveTo>
                <a:lnTo>
                  <a:pt x="2037506" y="0"/>
                </a:lnTo>
                <a:lnTo>
                  <a:pt x="2037506" y="1033529"/>
                </a:lnTo>
                <a:lnTo>
                  <a:pt x="0" y="103352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8896" r="-7943" b="-23175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8B959B5E-FAB2-F912-34C8-7BCD06964833}"/>
              </a:ext>
            </a:extLst>
          </p:cNvPr>
          <p:cNvSpPr txBox="1"/>
          <p:nvPr/>
        </p:nvSpPr>
        <p:spPr>
          <a:xfrm>
            <a:off x="3162588" y="248405"/>
            <a:ext cx="6427539" cy="2031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/>
            <a:r>
              <a:rPr lang="en-US" sz="4400" spc="-96" dirty="0">
                <a:solidFill>
                  <a:srgbClr val="FFFFFF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SPE Thermal Well </a:t>
            </a:r>
          </a:p>
          <a:p>
            <a:pPr marL="0" lvl="0" indent="0" algn="l"/>
            <a:r>
              <a:rPr lang="en-US" sz="4400" spc="-96" dirty="0">
                <a:solidFill>
                  <a:srgbClr val="FFFFFF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Integrity and Production Symposium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02273134-21E9-FA1E-369C-465814FACB5A}"/>
              </a:ext>
            </a:extLst>
          </p:cNvPr>
          <p:cNvSpPr txBox="1"/>
          <p:nvPr/>
        </p:nvSpPr>
        <p:spPr>
          <a:xfrm>
            <a:off x="754566" y="3673845"/>
            <a:ext cx="8777867" cy="3220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900"/>
              </a:lnSpc>
            </a:pPr>
            <a:r>
              <a:rPr lang="en-US" sz="10573" spc="-211" dirty="0">
                <a:solidFill>
                  <a:srgbClr val="FFFFFF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SEE YOU SOON!</a:t>
            </a: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2DE60277-E3BC-7ABD-5521-65B6936C72FB}"/>
              </a:ext>
            </a:extLst>
          </p:cNvPr>
          <p:cNvGrpSpPr/>
          <p:nvPr/>
        </p:nvGrpSpPr>
        <p:grpSpPr>
          <a:xfrm>
            <a:off x="0" y="2510924"/>
            <a:ext cx="10287000" cy="620583"/>
            <a:chOff x="0" y="0"/>
            <a:chExt cx="9510350" cy="573730"/>
          </a:xfrm>
          <a:solidFill>
            <a:srgbClr val="F8F8F8"/>
          </a:solidFill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BB5F798A-B161-D9D0-1E28-D7AB79C80275}"/>
                </a:ext>
              </a:extLst>
            </p:cNvPr>
            <p:cNvSpPr/>
            <p:nvPr/>
          </p:nvSpPr>
          <p:spPr>
            <a:xfrm>
              <a:off x="0" y="0"/>
              <a:ext cx="9510350" cy="573730"/>
            </a:xfrm>
            <a:custGeom>
              <a:avLst/>
              <a:gdLst/>
              <a:ahLst/>
              <a:cxnLst/>
              <a:rect l="l" t="t" r="r" b="b"/>
              <a:pathLst>
                <a:path w="9510350" h="573730">
                  <a:moveTo>
                    <a:pt x="0" y="0"/>
                  </a:moveTo>
                  <a:lnTo>
                    <a:pt x="9510350" y="0"/>
                  </a:lnTo>
                  <a:lnTo>
                    <a:pt x="9510350" y="573730"/>
                  </a:lnTo>
                  <a:lnTo>
                    <a:pt x="0" y="57373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3984C289-3993-DD84-2696-F9175A649E65}"/>
              </a:ext>
            </a:extLst>
          </p:cNvPr>
          <p:cNvSpPr txBox="1"/>
          <p:nvPr/>
        </p:nvSpPr>
        <p:spPr>
          <a:xfrm>
            <a:off x="1444702" y="2573458"/>
            <a:ext cx="8496300" cy="4854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4144"/>
              </a:lnSpc>
              <a:spcBef>
                <a:spcPct val="0"/>
              </a:spcBef>
            </a:pPr>
            <a:r>
              <a:rPr lang="en-US" sz="2960" spc="-59" dirty="0">
                <a:solidFill>
                  <a:srgbClr val="545454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1–4 December 2025  |  Banff, Alberta, Canada</a:t>
            </a:r>
          </a:p>
        </p:txBody>
      </p:sp>
      <p:sp>
        <p:nvSpPr>
          <p:cNvPr id="2" name="TextBox 12">
            <a:extLst>
              <a:ext uri="{FF2B5EF4-FFF2-40B4-BE49-F238E27FC236}">
                <a16:creationId xmlns:a16="http://schemas.microsoft.com/office/drawing/2014/main" id="{8E99E668-94CC-8AB7-9F5C-F3938DF689F2}"/>
              </a:ext>
            </a:extLst>
          </p:cNvPr>
          <p:cNvSpPr txBox="1"/>
          <p:nvPr/>
        </p:nvSpPr>
        <p:spPr>
          <a:xfrm>
            <a:off x="0" y="8378938"/>
            <a:ext cx="10287000" cy="151429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785"/>
              </a:lnSpc>
            </a:pPr>
            <a:r>
              <a:rPr lang="en-US" sz="4132" dirty="0">
                <a:solidFill>
                  <a:srgbClr val="FFFFFF"/>
                </a:solidFill>
                <a:latin typeface="Gotham Narrow 2"/>
                <a:ea typeface="Gotham Narrow 2"/>
                <a:cs typeface="Gotham Narrow 2"/>
                <a:sym typeface="Gotham Narrow 2"/>
              </a:rPr>
              <a:t>We're Exhibiting - </a:t>
            </a:r>
          </a:p>
          <a:p>
            <a:pPr algn="ctr">
              <a:lnSpc>
                <a:spcPts val="5785"/>
              </a:lnSpc>
            </a:pPr>
            <a:r>
              <a:rPr lang="en-US" sz="4132" dirty="0">
                <a:solidFill>
                  <a:srgbClr val="FFFFFF"/>
                </a:solidFill>
                <a:latin typeface="Gotham Narrow 2"/>
                <a:ea typeface="Gotham Narrow 2"/>
                <a:cs typeface="Gotham Narrow 2"/>
                <a:sym typeface="Gotham Narrow 2"/>
              </a:rPr>
              <a:t>Visit us in the Exhibit Hall. </a:t>
            </a:r>
          </a:p>
        </p:txBody>
      </p:sp>
    </p:spTree>
    <p:extLst>
      <p:ext uri="{BB962C8B-B14F-4D97-AF65-F5344CB8AC3E}">
        <p14:creationId xmlns:p14="http://schemas.microsoft.com/office/powerpoint/2010/main" val="2659521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F3A0A-31D1-6CDD-81E2-D657DB83F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nff Springs Hotel surrounded by trees and mountains">
            <a:extLst>
              <a:ext uri="{FF2B5EF4-FFF2-40B4-BE49-F238E27FC236}">
                <a16:creationId xmlns:a16="http://schemas.microsoft.com/office/drawing/2014/main" id="{9EA4A8D9-EDFD-05C5-A012-E667AC3B16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" r="-3174"/>
          <a:stretch>
            <a:fillRect/>
          </a:stretch>
        </p:blipFill>
        <p:spPr>
          <a:xfrm>
            <a:off x="-15952" y="2371292"/>
            <a:ext cx="10629900" cy="7958914"/>
          </a:xfrm>
          <a:prstGeom prst="rect">
            <a:avLst/>
          </a:prstGeom>
        </p:spPr>
      </p:pic>
      <p:grpSp>
        <p:nvGrpSpPr>
          <p:cNvPr id="3" name="Group 3">
            <a:extLst>
              <a:ext uri="{FF2B5EF4-FFF2-40B4-BE49-F238E27FC236}">
                <a16:creationId xmlns:a16="http://schemas.microsoft.com/office/drawing/2014/main" id="{68ED9423-1732-E7B1-FAAF-6DD9969B5F82}"/>
              </a:ext>
            </a:extLst>
          </p:cNvPr>
          <p:cNvGrpSpPr/>
          <p:nvPr/>
        </p:nvGrpSpPr>
        <p:grpSpPr>
          <a:xfrm>
            <a:off x="15952" y="-1"/>
            <a:ext cx="10287000" cy="2821217"/>
            <a:chOff x="0" y="12276"/>
            <a:chExt cx="10222112" cy="280342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D5D878E-F565-0F05-DEB1-BD13A23EDAED}"/>
                </a:ext>
              </a:extLst>
            </p:cNvPr>
            <p:cNvSpPr/>
            <p:nvPr/>
          </p:nvSpPr>
          <p:spPr>
            <a:xfrm>
              <a:off x="0" y="12276"/>
              <a:ext cx="10222112" cy="2803421"/>
            </a:xfrm>
            <a:custGeom>
              <a:avLst/>
              <a:gdLst/>
              <a:ahLst/>
              <a:cxnLst/>
              <a:rect l="l" t="t" r="r" b="b"/>
              <a:pathLst>
                <a:path w="10222112" h="2803421">
                  <a:moveTo>
                    <a:pt x="0" y="0"/>
                  </a:moveTo>
                  <a:lnTo>
                    <a:pt x="10222112" y="0"/>
                  </a:lnTo>
                  <a:lnTo>
                    <a:pt x="10222112" y="2803421"/>
                  </a:lnTo>
                  <a:lnTo>
                    <a:pt x="0" y="2803421"/>
                  </a:lnTo>
                  <a:close/>
                </a:path>
              </a:pathLst>
            </a:custGeom>
            <a:solidFill>
              <a:srgbClr val="4D4D4F">
                <a:alpha val="89804"/>
              </a:srgbClr>
            </a:solidFill>
          </p:spPr>
          <p:txBody>
            <a:bodyPr/>
            <a:lstStyle/>
            <a:p>
              <a:endParaRPr lang="en-US" sz="2800" dirty="0"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EC0AF484-64E0-C9E8-E242-006B525ABC1A}"/>
              </a:ext>
            </a:extLst>
          </p:cNvPr>
          <p:cNvSpPr/>
          <p:nvPr/>
        </p:nvSpPr>
        <p:spPr>
          <a:xfrm>
            <a:off x="617394" y="852628"/>
            <a:ext cx="2037505" cy="1033528"/>
          </a:xfrm>
          <a:custGeom>
            <a:avLst/>
            <a:gdLst/>
            <a:ahLst/>
            <a:cxnLst/>
            <a:rect l="l" t="t" r="r" b="b"/>
            <a:pathLst>
              <a:path w="2037505" h="1033528">
                <a:moveTo>
                  <a:pt x="0" y="0"/>
                </a:moveTo>
                <a:lnTo>
                  <a:pt x="2037506" y="0"/>
                </a:lnTo>
                <a:lnTo>
                  <a:pt x="2037506" y="1033529"/>
                </a:lnTo>
                <a:lnTo>
                  <a:pt x="0" y="103352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8896" r="-7943" b="-23175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4C08991C-24FF-89EE-5206-85F0E108E05B}"/>
              </a:ext>
            </a:extLst>
          </p:cNvPr>
          <p:cNvSpPr txBox="1"/>
          <p:nvPr/>
        </p:nvSpPr>
        <p:spPr>
          <a:xfrm>
            <a:off x="3162588" y="248405"/>
            <a:ext cx="6427539" cy="2031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/>
            <a:r>
              <a:rPr lang="en-US" sz="4400" spc="-96" dirty="0">
                <a:solidFill>
                  <a:srgbClr val="FFFFFF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SPE Thermal Well </a:t>
            </a:r>
          </a:p>
          <a:p>
            <a:pPr marL="0" lvl="0" indent="0" algn="l"/>
            <a:r>
              <a:rPr lang="en-US" sz="4400" spc="-96" dirty="0">
                <a:solidFill>
                  <a:srgbClr val="FFFFFF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Integrity and Production Symposium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1397D774-3698-8423-28FA-E3EAE89D4C78}"/>
              </a:ext>
            </a:extLst>
          </p:cNvPr>
          <p:cNvSpPr txBox="1"/>
          <p:nvPr/>
        </p:nvSpPr>
        <p:spPr>
          <a:xfrm>
            <a:off x="617394" y="4145006"/>
            <a:ext cx="8777867" cy="3220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900"/>
              </a:lnSpc>
            </a:pPr>
            <a:r>
              <a:rPr lang="en-US" sz="10573" spc="-211" dirty="0">
                <a:solidFill>
                  <a:srgbClr val="FFFFFF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WE’RE EXHIBITING!</a:t>
            </a: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0D8F83B2-8CAE-732E-8C17-1A1A92A0980E}"/>
              </a:ext>
            </a:extLst>
          </p:cNvPr>
          <p:cNvGrpSpPr/>
          <p:nvPr/>
        </p:nvGrpSpPr>
        <p:grpSpPr>
          <a:xfrm>
            <a:off x="0" y="2510924"/>
            <a:ext cx="10287000" cy="620583"/>
            <a:chOff x="0" y="0"/>
            <a:chExt cx="9510350" cy="573730"/>
          </a:xfrm>
          <a:solidFill>
            <a:srgbClr val="F8F8F8"/>
          </a:solidFill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F748FBB6-9C78-C8A2-423C-162F1AB427A4}"/>
                </a:ext>
              </a:extLst>
            </p:cNvPr>
            <p:cNvSpPr/>
            <p:nvPr/>
          </p:nvSpPr>
          <p:spPr>
            <a:xfrm>
              <a:off x="0" y="0"/>
              <a:ext cx="9510350" cy="573730"/>
            </a:xfrm>
            <a:custGeom>
              <a:avLst/>
              <a:gdLst/>
              <a:ahLst/>
              <a:cxnLst/>
              <a:rect l="l" t="t" r="r" b="b"/>
              <a:pathLst>
                <a:path w="9510350" h="573730">
                  <a:moveTo>
                    <a:pt x="0" y="0"/>
                  </a:moveTo>
                  <a:lnTo>
                    <a:pt x="9510350" y="0"/>
                  </a:lnTo>
                  <a:lnTo>
                    <a:pt x="9510350" y="573730"/>
                  </a:lnTo>
                  <a:lnTo>
                    <a:pt x="0" y="57373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0171F3BE-EC21-951D-976E-56B9788932BC}"/>
              </a:ext>
            </a:extLst>
          </p:cNvPr>
          <p:cNvSpPr txBox="1"/>
          <p:nvPr/>
        </p:nvSpPr>
        <p:spPr>
          <a:xfrm>
            <a:off x="1444702" y="2573458"/>
            <a:ext cx="8496300" cy="4854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4144"/>
              </a:lnSpc>
              <a:spcBef>
                <a:spcPct val="0"/>
              </a:spcBef>
            </a:pPr>
            <a:r>
              <a:rPr lang="en-US" sz="2960" spc="-59" dirty="0">
                <a:solidFill>
                  <a:srgbClr val="545454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1–4 December 2025  |  Banff, Alberta, Canada</a:t>
            </a:r>
          </a:p>
        </p:txBody>
      </p:sp>
      <p:sp>
        <p:nvSpPr>
          <p:cNvPr id="11" name="TextBox 13">
            <a:extLst>
              <a:ext uri="{FF2B5EF4-FFF2-40B4-BE49-F238E27FC236}">
                <a16:creationId xmlns:a16="http://schemas.microsoft.com/office/drawing/2014/main" id="{236A2A00-E321-3995-57D4-F87A17F4A23B}"/>
              </a:ext>
            </a:extLst>
          </p:cNvPr>
          <p:cNvSpPr txBox="1"/>
          <p:nvPr/>
        </p:nvSpPr>
        <p:spPr>
          <a:xfrm>
            <a:off x="530463" y="8328275"/>
            <a:ext cx="5559967" cy="14287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785"/>
              </a:lnSpc>
            </a:pPr>
            <a:r>
              <a:rPr lang="en-US" sz="4132" dirty="0">
                <a:solidFill>
                  <a:srgbClr val="FFFFFF"/>
                </a:solidFill>
                <a:latin typeface="Gotham Narrow 2"/>
                <a:ea typeface="Gotham Narrow 2"/>
                <a:cs typeface="Gotham Narrow 2"/>
                <a:sym typeface="Gotham Narrow 2"/>
              </a:rPr>
              <a:t>Speak to our dedicated team in the exhibit hall.</a:t>
            </a:r>
          </a:p>
        </p:txBody>
      </p:sp>
      <p:grpSp>
        <p:nvGrpSpPr>
          <p:cNvPr id="13" name="Group 13">
            <a:extLst>
              <a:ext uri="{FF2B5EF4-FFF2-40B4-BE49-F238E27FC236}">
                <a16:creationId xmlns:a16="http://schemas.microsoft.com/office/drawing/2014/main" id="{47FABDA6-1788-9116-9B38-E51DE8265921}"/>
              </a:ext>
            </a:extLst>
          </p:cNvPr>
          <p:cNvGrpSpPr/>
          <p:nvPr/>
        </p:nvGrpSpPr>
        <p:grpSpPr>
          <a:xfrm>
            <a:off x="6636845" y="8328275"/>
            <a:ext cx="2850246" cy="1463377"/>
            <a:chOff x="0" y="0"/>
            <a:chExt cx="1913890" cy="982632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2398068-F7E7-F833-CF55-B5B8775EA680}"/>
                </a:ext>
              </a:extLst>
            </p:cNvPr>
            <p:cNvSpPr/>
            <p:nvPr/>
          </p:nvSpPr>
          <p:spPr>
            <a:xfrm>
              <a:off x="31750" y="31750"/>
              <a:ext cx="1850390" cy="919132"/>
            </a:xfrm>
            <a:custGeom>
              <a:avLst/>
              <a:gdLst/>
              <a:ahLst/>
              <a:cxnLst/>
              <a:rect l="l" t="t" r="r" b="b"/>
              <a:pathLst>
                <a:path w="1850390" h="919132">
                  <a:moveTo>
                    <a:pt x="1757680" y="919132"/>
                  </a:moveTo>
                  <a:lnTo>
                    <a:pt x="92710" y="919132"/>
                  </a:lnTo>
                  <a:cubicBezTo>
                    <a:pt x="41910" y="919132"/>
                    <a:pt x="0" y="877222"/>
                    <a:pt x="0" y="826422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1756410" y="0"/>
                  </a:lnTo>
                  <a:cubicBezTo>
                    <a:pt x="1807210" y="0"/>
                    <a:pt x="1849120" y="41910"/>
                    <a:pt x="1849120" y="92710"/>
                  </a:cubicBezTo>
                  <a:lnTo>
                    <a:pt x="1849120" y="825152"/>
                  </a:lnTo>
                  <a:cubicBezTo>
                    <a:pt x="1850390" y="877222"/>
                    <a:pt x="1808480" y="919132"/>
                    <a:pt x="1757680" y="919132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12198449-5501-74AF-8E91-6C1A367A1CCB}"/>
                </a:ext>
              </a:extLst>
            </p:cNvPr>
            <p:cNvSpPr/>
            <p:nvPr/>
          </p:nvSpPr>
          <p:spPr>
            <a:xfrm>
              <a:off x="0" y="0"/>
              <a:ext cx="1913890" cy="982632"/>
            </a:xfrm>
            <a:custGeom>
              <a:avLst/>
              <a:gdLst/>
              <a:ahLst/>
              <a:cxnLst/>
              <a:rect l="l" t="t" r="r" b="b"/>
              <a:pathLst>
                <a:path w="1913890" h="982632">
                  <a:moveTo>
                    <a:pt x="1789430" y="59690"/>
                  </a:moveTo>
                  <a:cubicBezTo>
                    <a:pt x="1824990" y="59690"/>
                    <a:pt x="1854200" y="88900"/>
                    <a:pt x="1854200" y="124460"/>
                  </a:cubicBezTo>
                  <a:lnTo>
                    <a:pt x="1854200" y="858172"/>
                  </a:lnTo>
                  <a:cubicBezTo>
                    <a:pt x="1854200" y="893732"/>
                    <a:pt x="1824990" y="922942"/>
                    <a:pt x="1789430" y="922942"/>
                  </a:cubicBezTo>
                  <a:lnTo>
                    <a:pt x="124460" y="922942"/>
                  </a:lnTo>
                  <a:cubicBezTo>
                    <a:pt x="88900" y="922942"/>
                    <a:pt x="59690" y="893732"/>
                    <a:pt x="59690" y="858172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1789430" y="59690"/>
                  </a:lnTo>
                  <a:moveTo>
                    <a:pt x="1789430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858172"/>
                  </a:lnTo>
                  <a:cubicBezTo>
                    <a:pt x="0" y="926752"/>
                    <a:pt x="55880" y="982632"/>
                    <a:pt x="124460" y="982632"/>
                  </a:cubicBezTo>
                  <a:lnTo>
                    <a:pt x="1789430" y="982632"/>
                  </a:lnTo>
                  <a:cubicBezTo>
                    <a:pt x="1858010" y="982632"/>
                    <a:pt x="1913890" y="926752"/>
                    <a:pt x="1913890" y="858172"/>
                  </a:cubicBezTo>
                  <a:lnTo>
                    <a:pt x="1913890" y="124460"/>
                  </a:lnTo>
                  <a:cubicBezTo>
                    <a:pt x="1913890" y="55880"/>
                    <a:pt x="1858010" y="0"/>
                    <a:pt x="1789430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10277262-52D3-9800-29BF-F5C84247E445}"/>
              </a:ext>
            </a:extLst>
          </p:cNvPr>
          <p:cNvSpPr txBox="1"/>
          <p:nvPr/>
        </p:nvSpPr>
        <p:spPr>
          <a:xfrm>
            <a:off x="6807060" y="8609284"/>
            <a:ext cx="2509813" cy="9013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20"/>
              </a:lnSpc>
              <a:spcBef>
                <a:spcPct val="0"/>
              </a:spcBef>
            </a:pPr>
            <a:r>
              <a:rPr lang="en-US" sz="2443" dirty="0">
                <a:solidFill>
                  <a:srgbClr val="FF1616"/>
                </a:solidFill>
                <a:latin typeface="Gotham Narrow 3"/>
                <a:ea typeface="Gotham Narrow 3"/>
                <a:cs typeface="Gotham Narrow 3"/>
                <a:sym typeface="Gotham Narrow 3"/>
              </a:rPr>
              <a:t>INSERT COMPANY LOGO</a:t>
            </a:r>
          </a:p>
        </p:txBody>
      </p:sp>
    </p:spTree>
    <p:extLst>
      <p:ext uri="{BB962C8B-B14F-4D97-AF65-F5344CB8AC3E}">
        <p14:creationId xmlns:p14="http://schemas.microsoft.com/office/powerpoint/2010/main" val="1351618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5836F-B30D-D68C-D7A5-CC3D98624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nff Springs Hotel surrounded by trees and mountains">
            <a:extLst>
              <a:ext uri="{FF2B5EF4-FFF2-40B4-BE49-F238E27FC236}">
                <a16:creationId xmlns:a16="http://schemas.microsoft.com/office/drawing/2014/main" id="{B702D228-6750-C847-1DB6-CC23D1239C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" r="-3174"/>
          <a:stretch>
            <a:fillRect/>
          </a:stretch>
        </p:blipFill>
        <p:spPr>
          <a:xfrm>
            <a:off x="15952" y="2328086"/>
            <a:ext cx="10629900" cy="7958914"/>
          </a:xfrm>
          <a:prstGeom prst="rect">
            <a:avLst/>
          </a:prstGeom>
        </p:spPr>
      </p:pic>
      <p:grpSp>
        <p:nvGrpSpPr>
          <p:cNvPr id="3" name="Group 3">
            <a:extLst>
              <a:ext uri="{FF2B5EF4-FFF2-40B4-BE49-F238E27FC236}">
                <a16:creationId xmlns:a16="http://schemas.microsoft.com/office/drawing/2014/main" id="{E45F6DB6-8B21-54A0-1646-B6F7DC099309}"/>
              </a:ext>
            </a:extLst>
          </p:cNvPr>
          <p:cNvGrpSpPr/>
          <p:nvPr/>
        </p:nvGrpSpPr>
        <p:grpSpPr>
          <a:xfrm>
            <a:off x="15952" y="-1"/>
            <a:ext cx="10287000" cy="2821217"/>
            <a:chOff x="0" y="12276"/>
            <a:chExt cx="10222112" cy="280342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552F309-59BD-D1DB-0D90-84CC2949033B}"/>
                </a:ext>
              </a:extLst>
            </p:cNvPr>
            <p:cNvSpPr/>
            <p:nvPr/>
          </p:nvSpPr>
          <p:spPr>
            <a:xfrm>
              <a:off x="0" y="12276"/>
              <a:ext cx="10222112" cy="2803421"/>
            </a:xfrm>
            <a:custGeom>
              <a:avLst/>
              <a:gdLst/>
              <a:ahLst/>
              <a:cxnLst/>
              <a:rect l="l" t="t" r="r" b="b"/>
              <a:pathLst>
                <a:path w="10222112" h="2803421">
                  <a:moveTo>
                    <a:pt x="0" y="0"/>
                  </a:moveTo>
                  <a:lnTo>
                    <a:pt x="10222112" y="0"/>
                  </a:lnTo>
                  <a:lnTo>
                    <a:pt x="10222112" y="2803421"/>
                  </a:lnTo>
                  <a:lnTo>
                    <a:pt x="0" y="2803421"/>
                  </a:lnTo>
                  <a:close/>
                </a:path>
              </a:pathLst>
            </a:custGeom>
            <a:solidFill>
              <a:srgbClr val="4D4D4F">
                <a:alpha val="89804"/>
              </a:srgbClr>
            </a:solidFill>
          </p:spPr>
          <p:txBody>
            <a:bodyPr/>
            <a:lstStyle/>
            <a:p>
              <a:endParaRPr lang="en-US" sz="2800" dirty="0"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4B6E0490-ABD1-2717-A3D2-AC0E075C76A9}"/>
              </a:ext>
            </a:extLst>
          </p:cNvPr>
          <p:cNvSpPr/>
          <p:nvPr/>
        </p:nvSpPr>
        <p:spPr>
          <a:xfrm>
            <a:off x="617394" y="852628"/>
            <a:ext cx="2037505" cy="1033528"/>
          </a:xfrm>
          <a:custGeom>
            <a:avLst/>
            <a:gdLst/>
            <a:ahLst/>
            <a:cxnLst/>
            <a:rect l="l" t="t" r="r" b="b"/>
            <a:pathLst>
              <a:path w="2037505" h="1033528">
                <a:moveTo>
                  <a:pt x="0" y="0"/>
                </a:moveTo>
                <a:lnTo>
                  <a:pt x="2037506" y="0"/>
                </a:lnTo>
                <a:lnTo>
                  <a:pt x="2037506" y="1033529"/>
                </a:lnTo>
                <a:lnTo>
                  <a:pt x="0" y="103352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8896" r="-7943" b="-23175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B3CCCEBF-DD6F-C66E-0BE0-1552FD683F4C}"/>
              </a:ext>
            </a:extLst>
          </p:cNvPr>
          <p:cNvSpPr txBox="1"/>
          <p:nvPr/>
        </p:nvSpPr>
        <p:spPr>
          <a:xfrm>
            <a:off x="3162588" y="248405"/>
            <a:ext cx="6427539" cy="2031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/>
            <a:r>
              <a:rPr lang="en-US" sz="4400" spc="-96" dirty="0">
                <a:solidFill>
                  <a:srgbClr val="FFFFFF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SPE Thermal Well </a:t>
            </a:r>
          </a:p>
          <a:p>
            <a:pPr marL="0" lvl="0" indent="0" algn="l"/>
            <a:r>
              <a:rPr lang="en-US" sz="4400" spc="-96" dirty="0">
                <a:solidFill>
                  <a:srgbClr val="FFFFFF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Integrity and Production Symposium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83C82D74-A482-43CD-B480-526BBECC0198}"/>
              </a:ext>
            </a:extLst>
          </p:cNvPr>
          <p:cNvSpPr txBox="1"/>
          <p:nvPr/>
        </p:nvSpPr>
        <p:spPr>
          <a:xfrm>
            <a:off x="727352" y="3622990"/>
            <a:ext cx="8777867" cy="32204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2900"/>
              </a:lnSpc>
            </a:pPr>
            <a:r>
              <a:rPr lang="en-US" sz="10573" spc="-211" dirty="0">
                <a:solidFill>
                  <a:srgbClr val="FFFFFF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I’M PRESENTING!</a:t>
            </a: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D2DCA723-B7B4-1AF6-8C3D-7993C3AB0C99}"/>
              </a:ext>
            </a:extLst>
          </p:cNvPr>
          <p:cNvGrpSpPr/>
          <p:nvPr/>
        </p:nvGrpSpPr>
        <p:grpSpPr>
          <a:xfrm>
            <a:off x="0" y="2510924"/>
            <a:ext cx="10287000" cy="620583"/>
            <a:chOff x="0" y="0"/>
            <a:chExt cx="9510350" cy="573730"/>
          </a:xfrm>
          <a:solidFill>
            <a:srgbClr val="F8F8F8"/>
          </a:solidFill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14D3FD2F-B819-A8CC-8420-2799881A289E}"/>
                </a:ext>
              </a:extLst>
            </p:cNvPr>
            <p:cNvSpPr/>
            <p:nvPr/>
          </p:nvSpPr>
          <p:spPr>
            <a:xfrm>
              <a:off x="0" y="0"/>
              <a:ext cx="9510350" cy="573730"/>
            </a:xfrm>
            <a:custGeom>
              <a:avLst/>
              <a:gdLst/>
              <a:ahLst/>
              <a:cxnLst/>
              <a:rect l="l" t="t" r="r" b="b"/>
              <a:pathLst>
                <a:path w="9510350" h="573730">
                  <a:moveTo>
                    <a:pt x="0" y="0"/>
                  </a:moveTo>
                  <a:lnTo>
                    <a:pt x="9510350" y="0"/>
                  </a:lnTo>
                  <a:lnTo>
                    <a:pt x="9510350" y="573730"/>
                  </a:lnTo>
                  <a:lnTo>
                    <a:pt x="0" y="57373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A56F1150-1887-31BE-2481-037975436C91}"/>
              </a:ext>
            </a:extLst>
          </p:cNvPr>
          <p:cNvSpPr txBox="1"/>
          <p:nvPr/>
        </p:nvSpPr>
        <p:spPr>
          <a:xfrm>
            <a:off x="1444702" y="2573458"/>
            <a:ext cx="8496300" cy="4854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4144"/>
              </a:lnSpc>
              <a:spcBef>
                <a:spcPct val="0"/>
              </a:spcBef>
            </a:pPr>
            <a:r>
              <a:rPr lang="en-US" sz="2960" spc="-59" dirty="0">
                <a:solidFill>
                  <a:srgbClr val="545454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1–4 December 2025  |  Banff, Alberta, Canada</a:t>
            </a:r>
          </a:p>
        </p:txBody>
      </p:sp>
      <p:sp>
        <p:nvSpPr>
          <p:cNvPr id="2" name="TextBox 12">
            <a:extLst>
              <a:ext uri="{FF2B5EF4-FFF2-40B4-BE49-F238E27FC236}">
                <a16:creationId xmlns:a16="http://schemas.microsoft.com/office/drawing/2014/main" id="{96F967B6-91E4-BB6C-3C9C-F189E7096E2E}"/>
              </a:ext>
            </a:extLst>
          </p:cNvPr>
          <p:cNvSpPr txBox="1"/>
          <p:nvPr/>
        </p:nvSpPr>
        <p:spPr>
          <a:xfrm>
            <a:off x="754566" y="7101580"/>
            <a:ext cx="8777867" cy="29163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85"/>
              </a:lnSpc>
            </a:pPr>
            <a:r>
              <a:rPr lang="en-US" sz="4132" dirty="0">
                <a:solidFill>
                  <a:srgbClr val="FFFFFF"/>
                </a:solidFill>
                <a:latin typeface="Gotham Narrow 2"/>
                <a:ea typeface="Gotham Narrow 2"/>
                <a:cs typeface="Gotham Narrow 2"/>
                <a:sym typeface="Gotham Narrow 2"/>
              </a:rPr>
              <a:t>•	Learn More About Well Integrity Across the Full Lifecycle: Collaboration, Innovation, and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463015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90577-F453-FD8E-C7A8-BF1C27D1A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anff Springs Hotel surrounded by trees and mountains">
            <a:extLst>
              <a:ext uri="{FF2B5EF4-FFF2-40B4-BE49-F238E27FC236}">
                <a16:creationId xmlns:a16="http://schemas.microsoft.com/office/drawing/2014/main" id="{F9ADDB0D-63D2-BBE3-B0FF-BFA4C6A471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" r="-3174"/>
          <a:stretch>
            <a:fillRect/>
          </a:stretch>
        </p:blipFill>
        <p:spPr>
          <a:xfrm>
            <a:off x="0" y="2300872"/>
            <a:ext cx="10629900" cy="7958914"/>
          </a:xfrm>
          <a:prstGeom prst="rect">
            <a:avLst/>
          </a:prstGeom>
        </p:spPr>
      </p:pic>
      <p:grpSp>
        <p:nvGrpSpPr>
          <p:cNvPr id="3" name="Group 3">
            <a:extLst>
              <a:ext uri="{FF2B5EF4-FFF2-40B4-BE49-F238E27FC236}">
                <a16:creationId xmlns:a16="http://schemas.microsoft.com/office/drawing/2014/main" id="{59B4C35C-832C-3D84-D894-A3C359CAF0D6}"/>
              </a:ext>
            </a:extLst>
          </p:cNvPr>
          <p:cNvGrpSpPr/>
          <p:nvPr/>
        </p:nvGrpSpPr>
        <p:grpSpPr>
          <a:xfrm>
            <a:off x="15952" y="-1"/>
            <a:ext cx="10287000" cy="2821217"/>
            <a:chOff x="0" y="12276"/>
            <a:chExt cx="10222112" cy="280342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0B07FA62-B37B-4ABA-15F4-9453509F423A}"/>
                </a:ext>
              </a:extLst>
            </p:cNvPr>
            <p:cNvSpPr/>
            <p:nvPr/>
          </p:nvSpPr>
          <p:spPr>
            <a:xfrm>
              <a:off x="0" y="12276"/>
              <a:ext cx="10222112" cy="2803421"/>
            </a:xfrm>
            <a:custGeom>
              <a:avLst/>
              <a:gdLst/>
              <a:ahLst/>
              <a:cxnLst/>
              <a:rect l="l" t="t" r="r" b="b"/>
              <a:pathLst>
                <a:path w="10222112" h="2803421">
                  <a:moveTo>
                    <a:pt x="0" y="0"/>
                  </a:moveTo>
                  <a:lnTo>
                    <a:pt x="10222112" y="0"/>
                  </a:lnTo>
                  <a:lnTo>
                    <a:pt x="10222112" y="2803421"/>
                  </a:lnTo>
                  <a:lnTo>
                    <a:pt x="0" y="2803421"/>
                  </a:lnTo>
                  <a:close/>
                </a:path>
              </a:pathLst>
            </a:custGeom>
            <a:solidFill>
              <a:srgbClr val="4D4D4F">
                <a:alpha val="89804"/>
              </a:srgbClr>
            </a:solidFill>
          </p:spPr>
          <p:txBody>
            <a:bodyPr/>
            <a:lstStyle/>
            <a:p>
              <a:endParaRPr lang="en-US" sz="2800" dirty="0"/>
            </a:p>
          </p:txBody>
        </p:sp>
      </p:grpSp>
      <p:sp>
        <p:nvSpPr>
          <p:cNvPr id="5" name="Freeform 5">
            <a:extLst>
              <a:ext uri="{FF2B5EF4-FFF2-40B4-BE49-F238E27FC236}">
                <a16:creationId xmlns:a16="http://schemas.microsoft.com/office/drawing/2014/main" id="{3C2D88F8-F28A-3AA4-B43E-C284C374E316}"/>
              </a:ext>
            </a:extLst>
          </p:cNvPr>
          <p:cNvSpPr/>
          <p:nvPr/>
        </p:nvSpPr>
        <p:spPr>
          <a:xfrm>
            <a:off x="617394" y="852628"/>
            <a:ext cx="2037505" cy="1033528"/>
          </a:xfrm>
          <a:custGeom>
            <a:avLst/>
            <a:gdLst/>
            <a:ahLst/>
            <a:cxnLst/>
            <a:rect l="l" t="t" r="r" b="b"/>
            <a:pathLst>
              <a:path w="2037505" h="1033528">
                <a:moveTo>
                  <a:pt x="0" y="0"/>
                </a:moveTo>
                <a:lnTo>
                  <a:pt x="2037506" y="0"/>
                </a:lnTo>
                <a:lnTo>
                  <a:pt x="2037506" y="1033529"/>
                </a:lnTo>
                <a:lnTo>
                  <a:pt x="0" y="103352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8896" r="-7943" b="-23175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C97042FF-C680-E26F-C105-F0B3889FEFD4}"/>
              </a:ext>
            </a:extLst>
          </p:cNvPr>
          <p:cNvSpPr txBox="1"/>
          <p:nvPr/>
        </p:nvSpPr>
        <p:spPr>
          <a:xfrm>
            <a:off x="3162588" y="248405"/>
            <a:ext cx="6427539" cy="2031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/>
            <a:r>
              <a:rPr lang="en-US" sz="4400" spc="-96" dirty="0">
                <a:solidFill>
                  <a:srgbClr val="FFFFFF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SPE Thermal Well </a:t>
            </a:r>
          </a:p>
          <a:p>
            <a:pPr marL="0" lvl="0" indent="0" algn="l"/>
            <a:r>
              <a:rPr lang="en-US" sz="4400" spc="-96" dirty="0">
                <a:solidFill>
                  <a:srgbClr val="FFFFFF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Integrity and Production Symposium</a:t>
            </a: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1245294E-EF71-7709-C171-E7B78F3676B5}"/>
              </a:ext>
            </a:extLst>
          </p:cNvPr>
          <p:cNvGrpSpPr/>
          <p:nvPr/>
        </p:nvGrpSpPr>
        <p:grpSpPr>
          <a:xfrm>
            <a:off x="0" y="2510924"/>
            <a:ext cx="10287000" cy="620583"/>
            <a:chOff x="0" y="0"/>
            <a:chExt cx="9510350" cy="573730"/>
          </a:xfrm>
          <a:solidFill>
            <a:srgbClr val="F8F8F8"/>
          </a:solidFill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05F20A3F-E9E9-C387-75B2-03E8FA898D4D}"/>
                </a:ext>
              </a:extLst>
            </p:cNvPr>
            <p:cNvSpPr/>
            <p:nvPr/>
          </p:nvSpPr>
          <p:spPr>
            <a:xfrm>
              <a:off x="0" y="0"/>
              <a:ext cx="9510350" cy="573730"/>
            </a:xfrm>
            <a:custGeom>
              <a:avLst/>
              <a:gdLst/>
              <a:ahLst/>
              <a:cxnLst/>
              <a:rect l="l" t="t" r="r" b="b"/>
              <a:pathLst>
                <a:path w="9510350" h="573730">
                  <a:moveTo>
                    <a:pt x="0" y="0"/>
                  </a:moveTo>
                  <a:lnTo>
                    <a:pt x="9510350" y="0"/>
                  </a:lnTo>
                  <a:lnTo>
                    <a:pt x="9510350" y="573730"/>
                  </a:lnTo>
                  <a:lnTo>
                    <a:pt x="0" y="57373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" name="TextBox 8">
            <a:extLst>
              <a:ext uri="{FF2B5EF4-FFF2-40B4-BE49-F238E27FC236}">
                <a16:creationId xmlns:a16="http://schemas.microsoft.com/office/drawing/2014/main" id="{EBB71BCF-1843-38AA-54BD-5F8EAEF33EAD}"/>
              </a:ext>
            </a:extLst>
          </p:cNvPr>
          <p:cNvSpPr txBox="1"/>
          <p:nvPr/>
        </p:nvSpPr>
        <p:spPr>
          <a:xfrm>
            <a:off x="1444702" y="2573458"/>
            <a:ext cx="8496300" cy="4854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4144"/>
              </a:lnSpc>
              <a:spcBef>
                <a:spcPct val="0"/>
              </a:spcBef>
            </a:pPr>
            <a:r>
              <a:rPr lang="en-US" sz="2960" spc="-59" dirty="0">
                <a:solidFill>
                  <a:srgbClr val="545454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1–4 December 2025  |  Banff, Alberta, Canada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CBFC51E-679C-204F-256D-65D97E7B9FB4}"/>
              </a:ext>
            </a:extLst>
          </p:cNvPr>
          <p:cNvGrpSpPr/>
          <p:nvPr/>
        </p:nvGrpSpPr>
        <p:grpSpPr>
          <a:xfrm>
            <a:off x="1028700" y="5109098"/>
            <a:ext cx="8229600" cy="4240098"/>
            <a:chOff x="0" y="0"/>
            <a:chExt cx="1907189" cy="982632"/>
          </a:xfrm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8730AB39-C38F-69DF-6F36-3412ACA1E92B}"/>
                </a:ext>
              </a:extLst>
            </p:cNvPr>
            <p:cNvSpPr/>
            <p:nvPr/>
          </p:nvSpPr>
          <p:spPr>
            <a:xfrm>
              <a:off x="31750" y="31750"/>
              <a:ext cx="1843689" cy="919132"/>
            </a:xfrm>
            <a:custGeom>
              <a:avLst/>
              <a:gdLst/>
              <a:ahLst/>
              <a:cxnLst/>
              <a:rect l="l" t="t" r="r" b="b"/>
              <a:pathLst>
                <a:path w="1843689" h="919132">
                  <a:moveTo>
                    <a:pt x="1750979" y="919132"/>
                  </a:moveTo>
                  <a:lnTo>
                    <a:pt x="92710" y="919132"/>
                  </a:lnTo>
                  <a:cubicBezTo>
                    <a:pt x="41910" y="919132"/>
                    <a:pt x="0" y="877222"/>
                    <a:pt x="0" y="826422"/>
                  </a:cubicBezTo>
                  <a:lnTo>
                    <a:pt x="0" y="92710"/>
                  </a:lnTo>
                  <a:cubicBezTo>
                    <a:pt x="0" y="41910"/>
                    <a:pt x="41910" y="0"/>
                    <a:pt x="92710" y="0"/>
                  </a:cubicBezTo>
                  <a:lnTo>
                    <a:pt x="1749709" y="0"/>
                  </a:lnTo>
                  <a:cubicBezTo>
                    <a:pt x="1800509" y="0"/>
                    <a:pt x="1842419" y="41910"/>
                    <a:pt x="1842419" y="92710"/>
                  </a:cubicBezTo>
                  <a:lnTo>
                    <a:pt x="1842419" y="825152"/>
                  </a:lnTo>
                  <a:cubicBezTo>
                    <a:pt x="1843689" y="877222"/>
                    <a:pt x="1801779" y="919132"/>
                    <a:pt x="1750979" y="919132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A057EB29-3896-EC77-91D6-E89991D471D5}"/>
                </a:ext>
              </a:extLst>
            </p:cNvPr>
            <p:cNvSpPr/>
            <p:nvPr/>
          </p:nvSpPr>
          <p:spPr>
            <a:xfrm>
              <a:off x="0" y="0"/>
              <a:ext cx="1907189" cy="982632"/>
            </a:xfrm>
            <a:custGeom>
              <a:avLst/>
              <a:gdLst/>
              <a:ahLst/>
              <a:cxnLst/>
              <a:rect l="l" t="t" r="r" b="b"/>
              <a:pathLst>
                <a:path w="1907189" h="982632">
                  <a:moveTo>
                    <a:pt x="1782729" y="59690"/>
                  </a:moveTo>
                  <a:cubicBezTo>
                    <a:pt x="1818289" y="59690"/>
                    <a:pt x="1847499" y="88900"/>
                    <a:pt x="1847499" y="124460"/>
                  </a:cubicBezTo>
                  <a:lnTo>
                    <a:pt x="1847499" y="858172"/>
                  </a:lnTo>
                  <a:cubicBezTo>
                    <a:pt x="1847499" y="893732"/>
                    <a:pt x="1818289" y="922942"/>
                    <a:pt x="1782729" y="922942"/>
                  </a:cubicBezTo>
                  <a:lnTo>
                    <a:pt x="124460" y="922942"/>
                  </a:lnTo>
                  <a:cubicBezTo>
                    <a:pt x="88900" y="922942"/>
                    <a:pt x="59690" y="893732"/>
                    <a:pt x="59690" y="858172"/>
                  </a:cubicBezTo>
                  <a:lnTo>
                    <a:pt x="59690" y="124460"/>
                  </a:lnTo>
                  <a:cubicBezTo>
                    <a:pt x="59690" y="88900"/>
                    <a:pt x="88900" y="59690"/>
                    <a:pt x="124460" y="59690"/>
                  </a:cubicBezTo>
                  <a:lnTo>
                    <a:pt x="1782729" y="59690"/>
                  </a:lnTo>
                  <a:moveTo>
                    <a:pt x="1782729" y="0"/>
                  </a:moveTo>
                  <a:lnTo>
                    <a:pt x="124460" y="0"/>
                  </a:lnTo>
                  <a:cubicBezTo>
                    <a:pt x="55880" y="0"/>
                    <a:pt x="0" y="55880"/>
                    <a:pt x="0" y="124460"/>
                  </a:cubicBezTo>
                  <a:lnTo>
                    <a:pt x="0" y="858172"/>
                  </a:lnTo>
                  <a:cubicBezTo>
                    <a:pt x="0" y="926752"/>
                    <a:pt x="55880" y="982632"/>
                    <a:pt x="124460" y="982632"/>
                  </a:cubicBezTo>
                  <a:lnTo>
                    <a:pt x="1782729" y="982632"/>
                  </a:lnTo>
                  <a:cubicBezTo>
                    <a:pt x="1851309" y="982632"/>
                    <a:pt x="1907189" y="926752"/>
                    <a:pt x="1907189" y="858172"/>
                  </a:cubicBezTo>
                  <a:lnTo>
                    <a:pt x="1907189" y="124460"/>
                  </a:lnTo>
                  <a:cubicBezTo>
                    <a:pt x="1907189" y="55880"/>
                    <a:pt x="1851309" y="0"/>
                    <a:pt x="1782729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TextBox 13">
            <a:extLst>
              <a:ext uri="{FF2B5EF4-FFF2-40B4-BE49-F238E27FC236}">
                <a16:creationId xmlns:a16="http://schemas.microsoft.com/office/drawing/2014/main" id="{CA4A800E-3733-8E87-525E-77154B070174}"/>
              </a:ext>
            </a:extLst>
          </p:cNvPr>
          <p:cNvSpPr txBox="1"/>
          <p:nvPr/>
        </p:nvSpPr>
        <p:spPr>
          <a:xfrm>
            <a:off x="1521898" y="5726570"/>
            <a:ext cx="7272120" cy="2584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910"/>
              </a:lnSpc>
              <a:spcBef>
                <a:spcPct val="0"/>
              </a:spcBef>
            </a:pPr>
            <a:r>
              <a:rPr lang="en-US" sz="7078" dirty="0">
                <a:solidFill>
                  <a:srgbClr val="FF1616"/>
                </a:solidFill>
                <a:latin typeface="Gotham Narrow 3"/>
                <a:ea typeface="Gotham Narrow 3"/>
                <a:cs typeface="Gotham Narrow 3"/>
                <a:sym typeface="Gotham Narrow 3"/>
              </a:rPr>
              <a:t>INSERT COMPANY LOGO</a:t>
            </a:r>
          </a:p>
        </p:txBody>
      </p:sp>
      <p:grpSp>
        <p:nvGrpSpPr>
          <p:cNvPr id="18" name="Group 3">
            <a:extLst>
              <a:ext uri="{FF2B5EF4-FFF2-40B4-BE49-F238E27FC236}">
                <a16:creationId xmlns:a16="http://schemas.microsoft.com/office/drawing/2014/main" id="{4FF9CFD6-1C90-3A36-2590-2E213D86E568}"/>
              </a:ext>
            </a:extLst>
          </p:cNvPr>
          <p:cNvGrpSpPr/>
          <p:nvPr/>
        </p:nvGrpSpPr>
        <p:grpSpPr>
          <a:xfrm>
            <a:off x="1636146" y="3348602"/>
            <a:ext cx="6851716" cy="1520262"/>
            <a:chOff x="0" y="12276"/>
            <a:chExt cx="10222112" cy="2803421"/>
          </a:xfrm>
        </p:grpSpPr>
        <p:sp>
          <p:nvSpPr>
            <p:cNvPr id="19" name="Freeform 4">
              <a:extLst>
                <a:ext uri="{FF2B5EF4-FFF2-40B4-BE49-F238E27FC236}">
                  <a16:creationId xmlns:a16="http://schemas.microsoft.com/office/drawing/2014/main" id="{39408A22-16D6-2D86-25C0-92AFE742AC36}"/>
                </a:ext>
              </a:extLst>
            </p:cNvPr>
            <p:cNvSpPr/>
            <p:nvPr/>
          </p:nvSpPr>
          <p:spPr>
            <a:xfrm>
              <a:off x="0" y="12276"/>
              <a:ext cx="10222112" cy="2803421"/>
            </a:xfrm>
            <a:custGeom>
              <a:avLst/>
              <a:gdLst/>
              <a:ahLst/>
              <a:cxnLst/>
              <a:rect l="l" t="t" r="r" b="b"/>
              <a:pathLst>
                <a:path w="10222112" h="2803421">
                  <a:moveTo>
                    <a:pt x="0" y="0"/>
                  </a:moveTo>
                  <a:lnTo>
                    <a:pt x="10222112" y="0"/>
                  </a:lnTo>
                  <a:lnTo>
                    <a:pt x="10222112" y="2803421"/>
                  </a:lnTo>
                  <a:lnTo>
                    <a:pt x="0" y="2803421"/>
                  </a:lnTo>
                  <a:close/>
                </a:path>
              </a:pathLst>
            </a:custGeom>
            <a:solidFill>
              <a:srgbClr val="4D4D4F">
                <a:alpha val="89804"/>
              </a:srgbClr>
            </a:solidFill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9DE63747-7B98-D512-1DBD-53716CD16C96}"/>
              </a:ext>
            </a:extLst>
          </p:cNvPr>
          <p:cNvSpPr txBox="1"/>
          <p:nvPr/>
        </p:nvSpPr>
        <p:spPr>
          <a:xfrm>
            <a:off x="673070" y="3513933"/>
            <a:ext cx="8777867" cy="12223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8711"/>
              </a:lnSpc>
            </a:pPr>
            <a:r>
              <a:rPr lang="en-US" sz="7140" spc="-142" dirty="0">
                <a:solidFill>
                  <a:srgbClr val="FFFFFF"/>
                </a:solidFill>
                <a:latin typeface="Gotham Narrow 1"/>
                <a:ea typeface="Gotham Narrow 1"/>
                <a:cs typeface="Gotham Narrow 1"/>
                <a:sym typeface="Gotham Narrow 1"/>
              </a:rPr>
              <a:t>[Type] Sponsor</a:t>
            </a:r>
          </a:p>
        </p:txBody>
      </p:sp>
    </p:spTree>
    <p:extLst>
      <p:ext uri="{BB962C8B-B14F-4D97-AF65-F5344CB8AC3E}">
        <p14:creationId xmlns:p14="http://schemas.microsoft.com/office/powerpoint/2010/main" val="2005098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151</Words>
  <Application>Microsoft Office PowerPoint</Application>
  <PresentationFormat>Custom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Gotham Narrow 2</vt:lpstr>
      <vt:lpstr>Calibri</vt:lpstr>
      <vt:lpstr>Gotham Narrow 1</vt:lpstr>
      <vt:lpstr>Gotham Narrow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Exhibit/Sponsor - Social (1080 × 1080 px)</dc:title>
  <dc:creator>Sunny Rogers</dc:creator>
  <cp:lastModifiedBy>Sunny Rogers</cp:lastModifiedBy>
  <cp:revision>8</cp:revision>
  <dcterms:created xsi:type="dcterms:W3CDTF">2006-08-16T00:00:00Z</dcterms:created>
  <dcterms:modified xsi:type="dcterms:W3CDTF">2025-07-17T19:45:01Z</dcterms:modified>
  <dc:identifier>DAGSn1weW8Y</dc:identifier>
</cp:coreProperties>
</file>