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6" r:id="rId2"/>
    <p:sldId id="307" r:id="rId3"/>
    <p:sldId id="311" r:id="rId4"/>
    <p:sldId id="308" r:id="rId5"/>
    <p:sldId id="30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F95256-BA3D-4D51-17A1-F54D79E989E2}" name="Louise Doyle" initials="LD" userId="S::ldoyle@spe.org::2f7e4ce4-096c-43f2-abdc-a402bf981b6f" providerId="AD"/>
  <p188:author id="{A2D18F5D-3B49-B78F-8ABA-5BF58DEE761A}" name="Guest User" initials="GU" userId="S::urn:spo:anon#04401d2b74fde5f3fd4ddad3d977c182c1c76db8cf45aab005548091507dba46::" providerId="AD"/>
  <p188:author id="{480B856E-5C0B-6B81-38CD-55147B7FC0AC}" name="Fiyi Onafeso" initials="FO" userId="S::fonafeso@spe.org::de62321c-feb9-4101-a990-ab22a6ec08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2231F-3F4A-4315-9B05-6DD5105F6386}" v="3" dt="2024-09-04T17:49:43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24326-F128-4148-9F49-46B4B5AF4D0D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95B9E-A627-430E-8E98-03DE4F404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5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4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6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7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8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0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7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3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0321A-DEE9-47A3-8D9E-9DECE1F8FD9E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0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0" y="327527"/>
            <a:ext cx="12192000" cy="1318501"/>
            <a:chOff x="0" y="-47625"/>
            <a:chExt cx="5650920" cy="860425"/>
          </a:xfrm>
        </p:grpSpPr>
        <p:sp>
          <p:nvSpPr>
            <p:cNvPr id="6" name="Freeform 6"/>
            <p:cNvSpPr/>
            <p:nvPr/>
          </p:nvSpPr>
          <p:spPr>
            <a:xfrm>
              <a:off x="0" y="-9937"/>
              <a:ext cx="5650920" cy="637014"/>
            </a:xfrm>
            <a:custGeom>
              <a:avLst/>
              <a:gdLst/>
              <a:ahLst/>
              <a:cxnLst/>
              <a:rect l="l" t="t" r="r" b="b"/>
              <a:pathLst>
                <a:path w="5650920" h="637014">
                  <a:moveTo>
                    <a:pt x="0" y="0"/>
                  </a:moveTo>
                  <a:lnTo>
                    <a:pt x="5650920" y="0"/>
                  </a:lnTo>
                  <a:lnTo>
                    <a:pt x="5650920" y="637014"/>
                  </a:lnTo>
                  <a:lnTo>
                    <a:pt x="0" y="6370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19693" tIns="19693" rIns="19693" bIns="19693" rtlCol="0" anchor="ctr"/>
            <a:lstStyle/>
            <a:p>
              <a:pPr algn="ctr">
                <a:lnSpc>
                  <a:spcPts val="1031"/>
                </a:lnSpc>
              </a:pPr>
              <a:endParaRPr sz="1200"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2551" y="551662"/>
            <a:ext cx="1096859" cy="61813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9497" y="486614"/>
            <a:ext cx="1477591" cy="683723"/>
          </a:xfrm>
          <a:prstGeom prst="rect">
            <a:avLst/>
          </a:prstGeom>
        </p:spPr>
      </p:pic>
      <p:sp>
        <p:nvSpPr>
          <p:cNvPr id="10" name="TextBox 10"/>
          <p:cNvSpPr txBox="1"/>
          <p:nvPr/>
        </p:nvSpPr>
        <p:spPr>
          <a:xfrm>
            <a:off x="8388456" y="5214441"/>
            <a:ext cx="2302759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6"/>
              </a:lnSpc>
            </a:pPr>
            <a:r>
              <a:rPr lang="en-US" sz="1903">
                <a:solidFill>
                  <a:srgbClr val="FFFFFF"/>
                </a:solidFill>
                <a:latin typeface="Century Gothic" panose="020B0502020202020204" pitchFamily="34" charset="0"/>
              </a:rPr>
              <a:t>Company Name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396030" y="2101258"/>
            <a:ext cx="2366199" cy="294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79"/>
              </a:lnSpc>
            </a:pPr>
            <a:r>
              <a:rPr lang="en-US" sz="2149" spc="129">
                <a:solidFill>
                  <a:srgbClr val="FFFFFF"/>
                </a:solidFill>
                <a:latin typeface="Century Gothic" panose="020B0502020202020204" pitchFamily="34" charset="0"/>
              </a:rPr>
              <a:t>Presenter Name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92354" y="3074356"/>
            <a:ext cx="5474225" cy="14619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5358" spc="-16">
                <a:solidFill>
                  <a:srgbClr val="FFFFFF"/>
                </a:solidFill>
                <a:latin typeface="Century Gothic" panose="020B0502020202020204" pitchFamily="34" charset="0"/>
              </a:rPr>
              <a:t>Presentation</a:t>
            </a:r>
          </a:p>
          <a:p>
            <a:pPr>
              <a:lnSpc>
                <a:spcPts val="5734"/>
              </a:lnSpc>
            </a:pPr>
            <a:r>
              <a:rPr lang="en-US" sz="5358" spc="-16">
                <a:solidFill>
                  <a:srgbClr val="FFFFFF"/>
                </a:solidFill>
                <a:latin typeface="Century Gothic" panose="020B0502020202020204" pitchFamily="34" charset="0"/>
              </a:rPr>
              <a:t>Title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193BACB-0BE7-083B-B676-222FEC65A44D}"/>
              </a:ext>
            </a:extLst>
          </p:cNvPr>
          <p:cNvSpPr/>
          <p:nvPr/>
        </p:nvSpPr>
        <p:spPr>
          <a:xfrm>
            <a:off x="8317441" y="2582932"/>
            <a:ext cx="2444788" cy="2444788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2" name="TextBox 11">
            <a:extLst>
              <a:ext uri="{FF2B5EF4-FFF2-40B4-BE49-F238E27FC236}">
                <a16:creationId xmlns:a16="http://schemas.microsoft.com/office/drawing/2014/main" id="{B1E7F537-4C0B-BD13-46B1-7BD56855CFE1}"/>
              </a:ext>
            </a:extLst>
          </p:cNvPr>
          <p:cNvSpPr txBox="1"/>
          <p:nvPr/>
        </p:nvSpPr>
        <p:spPr>
          <a:xfrm>
            <a:off x="524799" y="936690"/>
            <a:ext cx="7607271" cy="2960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it-IT" sz="1300" b="1" spc="62" dirty="0">
                <a:solidFill>
                  <a:srgbClr val="0046AD"/>
                </a:solidFill>
                <a:latin typeface="Century Gothic"/>
              </a:rPr>
              <a:t>18–19 November 2025 | Cartagena, Colombia</a:t>
            </a: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E37CC1E1-5427-33EB-14BA-8C6E7AFCB3EB}"/>
              </a:ext>
            </a:extLst>
          </p:cNvPr>
          <p:cNvSpPr txBox="1"/>
          <p:nvPr/>
        </p:nvSpPr>
        <p:spPr>
          <a:xfrm>
            <a:off x="524317" y="594851"/>
            <a:ext cx="7793124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400" b="1" spc="62" dirty="0">
                <a:solidFill>
                  <a:srgbClr val="0046AD"/>
                </a:solidFill>
                <a:latin typeface="Century Gothic"/>
              </a:rPr>
              <a:t>Progressing Cavity Pump</a:t>
            </a:r>
          </a:p>
        </p:txBody>
      </p:sp>
    </p:spTree>
    <p:extLst>
      <p:ext uri="{BB962C8B-B14F-4D97-AF65-F5344CB8AC3E}">
        <p14:creationId xmlns:p14="http://schemas.microsoft.com/office/powerpoint/2010/main" val="41040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4EB0C8-A4C2-A7E8-B875-C2561913A99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6076"/>
            <a:ext cx="12227560" cy="1512000"/>
          </a:xfrm>
          <a:prstGeom prst="rect">
            <a:avLst/>
          </a:prstGeom>
        </p:spPr>
      </p:pic>
      <p:sp>
        <p:nvSpPr>
          <p:cNvPr id="22" name="Freeform 6">
            <a:extLst>
              <a:ext uri="{FF2B5EF4-FFF2-40B4-BE49-F238E27FC236}">
                <a16:creationId xmlns:a16="http://schemas.microsoft.com/office/drawing/2014/main" id="{ECE8EAD4-BF04-D64A-1A90-CFC4648A5496}"/>
              </a:ext>
            </a:extLst>
          </p:cNvPr>
          <p:cNvSpPr/>
          <p:nvPr/>
        </p:nvSpPr>
        <p:spPr>
          <a:xfrm>
            <a:off x="9144" y="264474"/>
            <a:ext cx="12192000" cy="976150"/>
          </a:xfrm>
          <a:custGeom>
            <a:avLst/>
            <a:gdLst/>
            <a:ahLst/>
            <a:cxnLst/>
            <a:rect l="l" t="t" r="r" b="b"/>
            <a:pathLst>
              <a:path w="5650920" h="637014">
                <a:moveTo>
                  <a:pt x="0" y="0"/>
                </a:moveTo>
                <a:lnTo>
                  <a:pt x="5650920" y="0"/>
                </a:lnTo>
                <a:lnTo>
                  <a:pt x="5650920" y="637014"/>
                </a:lnTo>
                <a:lnTo>
                  <a:pt x="0" y="637014"/>
                </a:lnTo>
                <a:close/>
              </a:path>
            </a:pathLst>
          </a:custGeom>
          <a:solidFill>
            <a:srgbClr val="FFFFFF"/>
          </a:solidFill>
        </p:spPr>
        <p:txBody>
          <a:bodyPr/>
          <a:lstStyle/>
          <a:p>
            <a:endParaRPr lang="en-AE"/>
          </a:p>
        </p:txBody>
      </p:sp>
      <p:pic>
        <p:nvPicPr>
          <p:cNvPr id="24" name="Picture 8" descr="Text&#10;&#10;Description automatically generated">
            <a:extLst>
              <a:ext uri="{FF2B5EF4-FFF2-40B4-BE49-F238E27FC236}">
                <a16:creationId xmlns:a16="http://schemas.microsoft.com/office/drawing/2014/main" id="{8975D346-EAFD-6113-C0A0-60740B44062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36088" y="430857"/>
            <a:ext cx="1096859" cy="618135"/>
          </a:xfrm>
          <a:prstGeom prst="rect">
            <a:avLst/>
          </a:prstGeom>
        </p:spPr>
      </p:pic>
      <p:pic>
        <p:nvPicPr>
          <p:cNvPr id="26" name="Picture 9" descr="Text, logo&#10;&#10;Description automatically generated">
            <a:extLst>
              <a:ext uri="{FF2B5EF4-FFF2-40B4-BE49-F238E27FC236}">
                <a16:creationId xmlns:a16="http://schemas.microsoft.com/office/drawing/2014/main" id="{7D0CC964-099F-04E8-AD8E-768D866DC4B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55682" y="365809"/>
            <a:ext cx="1574943" cy="727217"/>
          </a:xfrm>
          <a:prstGeom prst="rect">
            <a:avLst/>
          </a:prstGeom>
        </p:spPr>
      </p:pic>
      <p:sp>
        <p:nvSpPr>
          <p:cNvPr id="5" name="TextBox 11">
            <a:extLst>
              <a:ext uri="{FF2B5EF4-FFF2-40B4-BE49-F238E27FC236}">
                <a16:creationId xmlns:a16="http://schemas.microsoft.com/office/drawing/2014/main" id="{4956823B-7CFB-65A3-C03E-EE98DCD0B264}"/>
              </a:ext>
            </a:extLst>
          </p:cNvPr>
          <p:cNvSpPr txBox="1"/>
          <p:nvPr/>
        </p:nvSpPr>
        <p:spPr>
          <a:xfrm>
            <a:off x="524799" y="762954"/>
            <a:ext cx="7607271" cy="2960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it-IT" sz="1300" b="1" spc="62" dirty="0">
                <a:solidFill>
                  <a:srgbClr val="0046AD"/>
                </a:solidFill>
                <a:latin typeface="Century Gothic"/>
              </a:rPr>
              <a:t>18–19 November 2025 | Cartagena, Colombia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57FF4F5A-998F-A681-2BA8-E32652F08661}"/>
              </a:ext>
            </a:extLst>
          </p:cNvPr>
          <p:cNvSpPr txBox="1"/>
          <p:nvPr/>
        </p:nvSpPr>
        <p:spPr>
          <a:xfrm>
            <a:off x="524317" y="421115"/>
            <a:ext cx="7793124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400" b="1" spc="62" dirty="0">
                <a:solidFill>
                  <a:srgbClr val="0046AD"/>
                </a:solidFill>
                <a:latin typeface="Century Gothic"/>
              </a:rPr>
              <a:t>Progressing Cavity Pump</a:t>
            </a:r>
          </a:p>
        </p:txBody>
      </p:sp>
    </p:spTree>
    <p:extLst>
      <p:ext uri="{BB962C8B-B14F-4D97-AF65-F5344CB8AC3E}">
        <p14:creationId xmlns:p14="http://schemas.microsoft.com/office/powerpoint/2010/main" val="305077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17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05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0" y="327527"/>
            <a:ext cx="12192000" cy="1318501"/>
            <a:chOff x="0" y="-47625"/>
            <a:chExt cx="5650920" cy="860425"/>
          </a:xfrm>
        </p:grpSpPr>
        <p:sp>
          <p:nvSpPr>
            <p:cNvPr id="6" name="Freeform 6"/>
            <p:cNvSpPr/>
            <p:nvPr/>
          </p:nvSpPr>
          <p:spPr>
            <a:xfrm>
              <a:off x="0" y="-9937"/>
              <a:ext cx="5650920" cy="637014"/>
            </a:xfrm>
            <a:custGeom>
              <a:avLst/>
              <a:gdLst/>
              <a:ahLst/>
              <a:cxnLst/>
              <a:rect l="l" t="t" r="r" b="b"/>
              <a:pathLst>
                <a:path w="5650920" h="637014">
                  <a:moveTo>
                    <a:pt x="0" y="0"/>
                  </a:moveTo>
                  <a:lnTo>
                    <a:pt x="5650920" y="0"/>
                  </a:lnTo>
                  <a:lnTo>
                    <a:pt x="5650920" y="637014"/>
                  </a:lnTo>
                  <a:lnTo>
                    <a:pt x="0" y="6370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19693" tIns="19693" rIns="19693" bIns="19693" rtlCol="0" anchor="ctr"/>
            <a:lstStyle/>
            <a:p>
              <a:pPr algn="ctr">
                <a:lnSpc>
                  <a:spcPts val="1031"/>
                </a:lnSpc>
              </a:pPr>
              <a:endParaRPr sz="1200"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2551" y="551662"/>
            <a:ext cx="1096859" cy="61813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9497" y="486614"/>
            <a:ext cx="1477591" cy="68372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7C108EF-9D19-2F3B-9CA5-E65E458C73CC}"/>
              </a:ext>
            </a:extLst>
          </p:cNvPr>
          <p:cNvSpPr txBox="1"/>
          <p:nvPr/>
        </p:nvSpPr>
        <p:spPr>
          <a:xfrm>
            <a:off x="3738061" y="2855521"/>
            <a:ext cx="7349039" cy="7473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7000" b="1" spc="-16">
                <a:solidFill>
                  <a:srgbClr val="FFFFFF"/>
                </a:solidFill>
                <a:latin typeface="Century Gothic" panose="020B0502020202020204" pitchFamily="34" charset="0"/>
              </a:rPr>
              <a:t>Thank You!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CBD26BB1-251B-9279-5BFE-3018455E86A0}"/>
              </a:ext>
            </a:extLst>
          </p:cNvPr>
          <p:cNvSpPr txBox="1"/>
          <p:nvPr/>
        </p:nvSpPr>
        <p:spPr>
          <a:xfrm>
            <a:off x="4378746" y="4031701"/>
            <a:ext cx="4511254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5300" spc="-16">
                <a:solidFill>
                  <a:srgbClr val="FFFFFF"/>
                </a:solidFill>
                <a:latin typeface="Century Gothic"/>
              </a:rPr>
              <a:t>Questions</a:t>
            </a:r>
            <a:r>
              <a:rPr lang="en-US" sz="5350" spc="-16">
                <a:solidFill>
                  <a:srgbClr val="FFFFFF"/>
                </a:solidFill>
                <a:latin typeface="Century Gothic"/>
              </a:rPr>
              <a:t>?</a:t>
            </a:r>
          </a:p>
        </p:txBody>
      </p:sp>
      <p:sp>
        <p:nvSpPr>
          <p:cNvPr id="2" name="TextBox 11">
            <a:extLst>
              <a:ext uri="{FF2B5EF4-FFF2-40B4-BE49-F238E27FC236}">
                <a16:creationId xmlns:a16="http://schemas.microsoft.com/office/drawing/2014/main" id="{E6AE6923-359C-4B3A-E8E9-4E31978F5809}"/>
              </a:ext>
            </a:extLst>
          </p:cNvPr>
          <p:cNvSpPr txBox="1"/>
          <p:nvPr/>
        </p:nvSpPr>
        <p:spPr>
          <a:xfrm>
            <a:off x="524799" y="890970"/>
            <a:ext cx="7607271" cy="2960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it-IT" sz="1300" b="1" spc="62" dirty="0">
                <a:solidFill>
                  <a:srgbClr val="0046AD"/>
                </a:solidFill>
                <a:latin typeface="Century Gothic"/>
              </a:rPr>
              <a:t>18–19 November 2025 | Cartagena, Colombia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57792684-FDE0-FC5A-4057-AB559C569222}"/>
              </a:ext>
            </a:extLst>
          </p:cNvPr>
          <p:cNvSpPr txBox="1"/>
          <p:nvPr/>
        </p:nvSpPr>
        <p:spPr>
          <a:xfrm>
            <a:off x="524317" y="549131"/>
            <a:ext cx="7793124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400" b="1" spc="62" dirty="0">
                <a:solidFill>
                  <a:srgbClr val="0046AD"/>
                </a:solidFill>
                <a:latin typeface="Century Gothic"/>
              </a:rPr>
              <a:t>Progressing Cavity Pump</a:t>
            </a:r>
          </a:p>
        </p:txBody>
      </p:sp>
    </p:spTree>
    <p:extLst>
      <p:ext uri="{BB962C8B-B14F-4D97-AF65-F5344CB8AC3E}">
        <p14:creationId xmlns:p14="http://schemas.microsoft.com/office/powerpoint/2010/main" val="226970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41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Society of Petroleum Engineers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Moreno</dc:creator>
  <cp:lastModifiedBy>Rosario Tejada</cp:lastModifiedBy>
  <cp:revision>22</cp:revision>
  <dcterms:created xsi:type="dcterms:W3CDTF">2015-05-14T16:01:47Z</dcterms:created>
  <dcterms:modified xsi:type="dcterms:W3CDTF">2025-04-18T03:28:05Z</dcterms:modified>
</cp:coreProperties>
</file>