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430000" cy="5981700"/>
  <p:notesSz cx="6858000" cy="9144000"/>
  <p:embeddedFontLst>
    <p:embeddedFont>
      <p:font typeface="Gotham Narrow 1" panose="020B0604020202020204" charset="0"/>
      <p:regular r:id="rId5"/>
    </p:embeddedFont>
    <p:embeddedFont>
      <p:font typeface="Gotham Narrow 2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2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6C7D0-6FD1-447B-BCA2-49B8E75FADEC}" type="datetimeFigureOut">
              <a:rPr lang="en-AE" smtClean="0"/>
              <a:t>17/04/2024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143000"/>
            <a:ext cx="589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114C-2414-49DD-A66A-380C5D51C52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1135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 – Photo and Details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114C-2414-49DD-A66A-380C5D51C52B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875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2 - Generic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424E-3573-44ED-9091-9D1D086B0BA6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20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5981700"/>
          </a:xfrm>
          <a:custGeom>
            <a:avLst/>
            <a:gdLst/>
            <a:ahLst/>
            <a:cxnLst/>
            <a:rect l="l" t="t" r="r" b="b"/>
            <a:pathLst>
              <a:path w="11430000" h="59817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1430000" cy="5981700"/>
            <a:chOff x="0" y="0"/>
            <a:chExt cx="517707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77070" cy="2709333"/>
            </a:xfrm>
            <a:custGeom>
              <a:avLst/>
              <a:gdLst/>
              <a:ahLst/>
              <a:cxnLst/>
              <a:rect l="l" t="t" r="r" b="b"/>
              <a:pathLst>
                <a:path w="5177070" h="2709333">
                  <a:moveTo>
                    <a:pt x="0" y="0"/>
                  </a:moveTo>
                  <a:lnTo>
                    <a:pt x="5177070" y="0"/>
                  </a:lnTo>
                  <a:lnTo>
                    <a:pt x="51770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0980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7707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1430000" cy="1888019"/>
            <a:chOff x="0" y="0"/>
            <a:chExt cx="15240000" cy="251735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240000" cy="2517359"/>
              <a:chOff x="0" y="0"/>
              <a:chExt cx="10222112" cy="16884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112" cy="1688499"/>
              </a:xfrm>
              <a:custGeom>
                <a:avLst/>
                <a:gdLst/>
                <a:ahLst/>
                <a:cxnLst/>
                <a:rect l="l" t="t" r="r" b="b"/>
                <a:pathLst>
                  <a:path w="10222112" h="1688499">
                    <a:moveTo>
                      <a:pt x="0" y="0"/>
                    </a:moveTo>
                    <a:lnTo>
                      <a:pt x="10222112" y="0"/>
                    </a:lnTo>
                    <a:lnTo>
                      <a:pt x="10222112" y="1688499"/>
                    </a:lnTo>
                    <a:lnTo>
                      <a:pt x="0" y="1688499"/>
                    </a:lnTo>
                    <a:close/>
                  </a:path>
                </a:pathLst>
              </a:custGeom>
              <a:solidFill>
                <a:srgbClr val="1B407D">
                  <a:alpha val="84706"/>
                </a:srgbClr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9" name="AutoShape 9"/>
            <p:cNvSpPr/>
            <p:nvPr/>
          </p:nvSpPr>
          <p:spPr>
            <a:xfrm>
              <a:off x="797560" y="1775577"/>
              <a:ext cx="743526" cy="0"/>
            </a:xfrm>
            <a:prstGeom prst="line">
              <a:avLst/>
            </a:prstGeom>
            <a:ln w="50800" cap="flat">
              <a:solidFill>
                <a:srgbClr val="F0A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7560" y="1925638"/>
              <a:ext cx="5573285" cy="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35"/>
                </a:lnSpc>
                <a:spcBef>
                  <a:spcPct val="0"/>
                </a:spcBef>
              </a:pPr>
              <a:r>
                <a:rPr lang="en-US" sz="1811" spc="-36" dirty="0">
                  <a:solidFill>
                    <a:srgbClr val="FFFFFF"/>
                  </a:solidFill>
                  <a:latin typeface="Gotham Narrow 2 Bold"/>
                </a:rPr>
                <a:t>10–12 September 2024 | Abu Dhabi, UAE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7560" y="448327"/>
              <a:ext cx="10292127" cy="1227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21"/>
                </a:lnSpc>
              </a:pPr>
              <a:r>
                <a:rPr lang="en-US" sz="2817" spc="-56">
                  <a:solidFill>
                    <a:srgbClr val="FFFFFF"/>
                  </a:solidFill>
                  <a:latin typeface="Gotham Narrow 2 Bold"/>
                </a:rPr>
                <a:t>SPE International Health, Safety, Environment, and Sustainability Conference and Exhibition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29810" y="222015"/>
            <a:ext cx="1652823" cy="666750"/>
            <a:chOff x="0" y="0"/>
            <a:chExt cx="2203764" cy="889000"/>
          </a:xfrm>
        </p:grpSpPr>
        <p:sp>
          <p:nvSpPr>
            <p:cNvPr id="13" name="Freeform 13"/>
            <p:cNvSpPr/>
            <p:nvPr/>
          </p:nvSpPr>
          <p:spPr>
            <a:xfrm>
              <a:off x="1612579" y="0"/>
              <a:ext cx="591185" cy="889000"/>
            </a:xfrm>
            <a:custGeom>
              <a:avLst/>
              <a:gdLst/>
              <a:ahLst/>
              <a:cxnLst/>
              <a:rect l="l" t="t" r="r" b="b"/>
              <a:pathLst>
                <a:path w="591185" h="889000">
                  <a:moveTo>
                    <a:pt x="0" y="0"/>
                  </a:moveTo>
                  <a:lnTo>
                    <a:pt x="591185" y="0"/>
                  </a:lnTo>
                  <a:lnTo>
                    <a:pt x="5911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7426"/>
              <a:ext cx="1415736" cy="23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6"/>
                </a:lnSpc>
              </a:pPr>
              <a:r>
                <a:rPr lang="en-US" sz="1004">
                  <a:solidFill>
                    <a:srgbClr val="FFFFFF"/>
                  </a:solidFill>
                  <a:latin typeface="Gotham Narrow 1"/>
                </a:rPr>
                <a:t>Host Organisation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17350" y="3750901"/>
            <a:ext cx="3865307" cy="689165"/>
            <a:chOff x="0" y="0"/>
            <a:chExt cx="4349606" cy="8679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49606" cy="867934"/>
            </a:xfrm>
            <a:custGeom>
              <a:avLst/>
              <a:gdLst/>
              <a:ahLst/>
              <a:cxnLst/>
              <a:rect l="l" t="t" r="r" b="b"/>
              <a:pathLst>
                <a:path w="4349606" h="867934">
                  <a:moveTo>
                    <a:pt x="4225146" y="867933"/>
                  </a:moveTo>
                  <a:lnTo>
                    <a:pt x="124460" y="867933"/>
                  </a:lnTo>
                  <a:cubicBezTo>
                    <a:pt x="55880" y="867933"/>
                    <a:pt x="0" y="812054"/>
                    <a:pt x="0" y="7434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5146" y="0"/>
                  </a:lnTo>
                  <a:cubicBezTo>
                    <a:pt x="4293726" y="0"/>
                    <a:pt x="4349606" y="55880"/>
                    <a:pt x="4349606" y="124460"/>
                  </a:cubicBezTo>
                  <a:lnTo>
                    <a:pt x="4349606" y="743474"/>
                  </a:lnTo>
                  <a:cubicBezTo>
                    <a:pt x="4349606" y="812054"/>
                    <a:pt x="4293726" y="867934"/>
                    <a:pt x="4225146" y="867934"/>
                  </a:cubicBezTo>
                  <a:close/>
                </a:path>
              </a:pathLst>
            </a:custGeom>
            <a:solidFill>
              <a:srgbClr val="008345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926287" y="3877681"/>
            <a:ext cx="2523633" cy="46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4"/>
              </a:lnSpc>
            </a:pPr>
            <a:r>
              <a:rPr lang="en-US" sz="2439">
                <a:solidFill>
                  <a:srgbClr val="FFFFFF"/>
                </a:solidFill>
                <a:latin typeface="Gotham Narrow 1"/>
              </a:rPr>
              <a:t>REGISTER TODAY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93108" y="2914650"/>
            <a:ext cx="1616692" cy="161669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98170" y="2124075"/>
            <a:ext cx="474731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25"/>
              </a:lnSpc>
            </a:pPr>
            <a:r>
              <a:rPr lang="en-US" sz="4500" spc="-90" dirty="0">
                <a:solidFill>
                  <a:srgbClr val="FFFFFF"/>
                </a:solidFill>
                <a:latin typeface="Gotham Narrow 2 Bold"/>
              </a:rPr>
              <a:t>I’M ATTENDING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38400" y="3422465"/>
            <a:ext cx="1996522" cy="116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</a:pPr>
            <a:r>
              <a:rPr lang="en-US" sz="1617" spc="-32" dirty="0">
                <a:solidFill>
                  <a:srgbClr val="FFFFFF"/>
                </a:solidFill>
                <a:latin typeface="Gotham Narrow 2"/>
              </a:rPr>
              <a:t>NAME</a:t>
            </a:r>
          </a:p>
          <a:p>
            <a:pPr>
              <a:lnSpc>
                <a:spcPts val="2264"/>
              </a:lnSpc>
            </a:pPr>
            <a:r>
              <a:rPr lang="en-US" sz="1617" spc="-32" dirty="0">
                <a:solidFill>
                  <a:srgbClr val="FFFFFF"/>
                </a:solidFill>
                <a:latin typeface="Gotham Narrow 2"/>
              </a:rPr>
              <a:t>JOB TITLE</a:t>
            </a:r>
          </a:p>
          <a:p>
            <a:pPr>
              <a:lnSpc>
                <a:spcPts val="2264"/>
              </a:lnSpc>
            </a:pPr>
            <a:r>
              <a:rPr lang="en-US" sz="1617" spc="-32" dirty="0">
                <a:solidFill>
                  <a:srgbClr val="FFFFFF"/>
                </a:solidFill>
                <a:latin typeface="Gotham Narrow 2"/>
              </a:rPr>
              <a:t>COMPANY NAME</a:t>
            </a:r>
          </a:p>
          <a:p>
            <a:pPr marL="0" lvl="0" indent="0">
              <a:lnSpc>
                <a:spcPts val="2264"/>
              </a:lnSpc>
              <a:spcBef>
                <a:spcPct val="0"/>
              </a:spcBef>
            </a:pPr>
            <a:r>
              <a:rPr lang="en-US" sz="1617" spc="-32" dirty="0">
                <a:solidFill>
                  <a:srgbClr val="FFFFFF"/>
                </a:solidFill>
                <a:latin typeface="Gotham Narrow 2"/>
              </a:rPr>
              <a:t>SESSION NAME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4740348"/>
            <a:ext cx="11430000" cy="1241352"/>
            <a:chOff x="0" y="0"/>
            <a:chExt cx="10222112" cy="111017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222112" cy="1110170"/>
            </a:xfrm>
            <a:custGeom>
              <a:avLst/>
              <a:gdLst/>
              <a:ahLst/>
              <a:cxnLst/>
              <a:rect l="l" t="t" r="r" b="b"/>
              <a:pathLst>
                <a:path w="10222112" h="1110170">
                  <a:moveTo>
                    <a:pt x="0" y="0"/>
                  </a:moveTo>
                  <a:lnTo>
                    <a:pt x="10222112" y="0"/>
                  </a:lnTo>
                  <a:lnTo>
                    <a:pt x="10222112" y="1110170"/>
                  </a:lnTo>
                  <a:lnTo>
                    <a:pt x="0" y="1110170"/>
                  </a:lnTo>
                  <a:close/>
                </a:path>
              </a:pathLst>
            </a:custGeom>
            <a:solidFill>
              <a:srgbClr val="1B407D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37811" y="5021868"/>
            <a:ext cx="1544822" cy="651807"/>
            <a:chOff x="0" y="0"/>
            <a:chExt cx="2059762" cy="869076"/>
          </a:xfrm>
        </p:grpSpPr>
        <p:sp>
          <p:nvSpPr>
            <p:cNvPr id="25" name="TextBox 25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347270"/>
              <a:ext cx="2059762" cy="521806"/>
            </a:xfrm>
            <a:custGeom>
              <a:avLst/>
              <a:gdLst/>
              <a:ahLst/>
              <a:cxnLst/>
              <a:rect l="l" t="t" r="r" b="b"/>
              <a:pathLst>
                <a:path w="2059762" h="521806">
                  <a:moveTo>
                    <a:pt x="0" y="0"/>
                  </a:moveTo>
                  <a:lnTo>
                    <a:pt x="2059762" y="0"/>
                  </a:lnTo>
                  <a:lnTo>
                    <a:pt x="2059762" y="521806"/>
                  </a:lnTo>
                  <a:lnTo>
                    <a:pt x="0" y="5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98170" y="4973801"/>
            <a:ext cx="6956047" cy="747941"/>
            <a:chOff x="0" y="0"/>
            <a:chExt cx="9274729" cy="997255"/>
          </a:xfrm>
        </p:grpSpPr>
        <p:sp>
          <p:nvSpPr>
            <p:cNvPr id="29" name="Freeform 29"/>
            <p:cNvSpPr/>
            <p:nvPr/>
          </p:nvSpPr>
          <p:spPr>
            <a:xfrm>
              <a:off x="8103842" y="372053"/>
              <a:ext cx="1170887" cy="625202"/>
            </a:xfrm>
            <a:custGeom>
              <a:avLst/>
              <a:gdLst/>
              <a:ahLst/>
              <a:cxnLst/>
              <a:rect l="l" t="t" r="r" b="b"/>
              <a:pathLst>
                <a:path w="1170887" h="625202">
                  <a:moveTo>
                    <a:pt x="0" y="0"/>
                  </a:moveTo>
                  <a:lnTo>
                    <a:pt x="1170887" y="0"/>
                  </a:lnTo>
                  <a:lnTo>
                    <a:pt x="1170887" y="625202"/>
                  </a:lnTo>
                  <a:lnTo>
                    <a:pt x="0" y="62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6329747" y="408829"/>
              <a:ext cx="1472848" cy="551649"/>
            </a:xfrm>
            <a:custGeom>
              <a:avLst/>
              <a:gdLst/>
              <a:ahLst/>
              <a:cxnLst/>
              <a:rect l="l" t="t" r="r" b="b"/>
              <a:pathLst>
                <a:path w="1472848" h="551649">
                  <a:moveTo>
                    <a:pt x="0" y="0"/>
                  </a:moveTo>
                  <a:lnTo>
                    <a:pt x="1472848" y="0"/>
                  </a:lnTo>
                  <a:lnTo>
                    <a:pt x="147284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408539"/>
              <a:ext cx="2358387" cy="552230"/>
            </a:xfrm>
            <a:custGeom>
              <a:avLst/>
              <a:gdLst/>
              <a:ahLst/>
              <a:cxnLst/>
              <a:rect l="l" t="t" r="r" b="b"/>
              <a:pathLst>
                <a:path w="2358387" h="552230">
                  <a:moveTo>
                    <a:pt x="0" y="0"/>
                  </a:moveTo>
                  <a:lnTo>
                    <a:pt x="2358387" y="0"/>
                  </a:lnTo>
                  <a:lnTo>
                    <a:pt x="2358387" y="552230"/>
                  </a:lnTo>
                  <a:lnTo>
                    <a:pt x="0" y="55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365" t="-86137" r="-16630" b="-101179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864069" y="408829"/>
              <a:ext cx="1164430" cy="551649"/>
            </a:xfrm>
            <a:custGeom>
              <a:avLst/>
              <a:gdLst/>
              <a:ahLst/>
              <a:cxnLst/>
              <a:rect l="l" t="t" r="r" b="b"/>
              <a:pathLst>
                <a:path w="1164430" h="551649">
                  <a:moveTo>
                    <a:pt x="0" y="0"/>
                  </a:moveTo>
                  <a:lnTo>
                    <a:pt x="1164430" y="0"/>
                  </a:lnTo>
                  <a:lnTo>
                    <a:pt x="1164430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659634" y="408829"/>
              <a:ext cx="1903188" cy="551649"/>
            </a:xfrm>
            <a:custGeom>
              <a:avLst/>
              <a:gdLst/>
              <a:ahLst/>
              <a:cxnLst/>
              <a:rect l="l" t="t" r="r" b="b"/>
              <a:pathLst>
                <a:path w="1903188" h="551649">
                  <a:moveTo>
                    <a:pt x="0" y="0"/>
                  </a:moveTo>
                  <a:lnTo>
                    <a:pt x="1903188" y="0"/>
                  </a:lnTo>
                  <a:lnTo>
                    <a:pt x="190318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458896" y="-38100"/>
              <a:ext cx="1865161" cy="24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6"/>
                </a:lnSpc>
                <a:spcBef>
                  <a:spcPct val="0"/>
                </a:spcBef>
              </a:pPr>
              <a:r>
                <a:rPr lang="en-US" sz="1004" u="none" strike="noStrike">
                  <a:solidFill>
                    <a:srgbClr val="FFFFFF"/>
                  </a:solidFill>
                  <a:latin typeface="Gotham Narrow 1"/>
                </a:rPr>
                <a:t>Brought to you by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5981700"/>
          </a:xfrm>
          <a:custGeom>
            <a:avLst/>
            <a:gdLst/>
            <a:ahLst/>
            <a:cxnLst/>
            <a:rect l="l" t="t" r="r" b="b"/>
            <a:pathLst>
              <a:path w="11430000" h="59817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59"/>
            </a:stretch>
          </a:blipFill>
        </p:spPr>
        <p:txBody>
          <a:bodyPr/>
          <a:lstStyle/>
          <a:p>
            <a:endParaRPr lang="en-AE" dirty="0"/>
          </a:p>
        </p:txBody>
      </p:sp>
      <p:grpSp>
        <p:nvGrpSpPr>
          <p:cNvPr id="62" name="Group 3">
            <a:extLst>
              <a:ext uri="{FF2B5EF4-FFF2-40B4-BE49-F238E27FC236}">
                <a16:creationId xmlns:a16="http://schemas.microsoft.com/office/drawing/2014/main" id="{4F7A668E-7ED1-4CA8-838C-874DB14D3A95}"/>
              </a:ext>
            </a:extLst>
          </p:cNvPr>
          <p:cNvGrpSpPr/>
          <p:nvPr/>
        </p:nvGrpSpPr>
        <p:grpSpPr>
          <a:xfrm>
            <a:off x="0" y="-7806"/>
            <a:ext cx="11430000" cy="5981700"/>
            <a:chOff x="0" y="0"/>
            <a:chExt cx="5177070" cy="2709333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64F1FC71-460C-FEA7-CA10-01C7D70C004E}"/>
                </a:ext>
              </a:extLst>
            </p:cNvPr>
            <p:cNvSpPr/>
            <p:nvPr/>
          </p:nvSpPr>
          <p:spPr>
            <a:xfrm>
              <a:off x="0" y="0"/>
              <a:ext cx="5177070" cy="2709333"/>
            </a:xfrm>
            <a:custGeom>
              <a:avLst/>
              <a:gdLst/>
              <a:ahLst/>
              <a:cxnLst/>
              <a:rect l="l" t="t" r="r" b="b"/>
              <a:pathLst>
                <a:path w="5177070" h="2709333">
                  <a:moveTo>
                    <a:pt x="0" y="0"/>
                  </a:moveTo>
                  <a:lnTo>
                    <a:pt x="5177070" y="0"/>
                  </a:lnTo>
                  <a:lnTo>
                    <a:pt x="51770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0980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68BB09B4-E61B-6CA5-ACA9-1B165AAB350B}"/>
                </a:ext>
              </a:extLst>
            </p:cNvPr>
            <p:cNvSpPr txBox="1"/>
            <p:nvPr/>
          </p:nvSpPr>
          <p:spPr>
            <a:xfrm>
              <a:off x="0" y="-47625"/>
              <a:ext cx="517707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80241" y="2983044"/>
            <a:ext cx="10055851" cy="28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80"/>
              </a:lnSpc>
              <a:spcBef>
                <a:spcPct val="0"/>
              </a:spcBef>
            </a:pPr>
            <a:r>
              <a:rPr lang="en-US" sz="1700" spc="-34" dirty="0">
                <a:solidFill>
                  <a:srgbClr val="FFFFFF"/>
                </a:solidFill>
                <a:latin typeface="Gotham Narrow 2"/>
              </a:rPr>
              <a:t>Let's explore, learn, and inspire each other!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80241" y="3601129"/>
            <a:ext cx="3428542" cy="639728"/>
            <a:chOff x="0" y="0"/>
            <a:chExt cx="4571389" cy="85297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571389" cy="852971"/>
              <a:chOff x="0" y="0"/>
              <a:chExt cx="3858117" cy="80567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858117" cy="805674"/>
              </a:xfrm>
              <a:custGeom>
                <a:avLst/>
                <a:gdLst/>
                <a:ahLst/>
                <a:cxnLst/>
                <a:rect l="l" t="t" r="r" b="b"/>
                <a:pathLst>
                  <a:path w="3858117" h="805674">
                    <a:moveTo>
                      <a:pt x="3733657" y="805673"/>
                    </a:moveTo>
                    <a:lnTo>
                      <a:pt x="124460" y="805673"/>
                    </a:lnTo>
                    <a:cubicBezTo>
                      <a:pt x="55880" y="805673"/>
                      <a:pt x="0" y="749793"/>
                      <a:pt x="0" y="6812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33657" y="0"/>
                    </a:lnTo>
                    <a:cubicBezTo>
                      <a:pt x="3802237" y="0"/>
                      <a:pt x="3858117" y="55880"/>
                      <a:pt x="3858117" y="124460"/>
                    </a:cubicBezTo>
                    <a:lnTo>
                      <a:pt x="3858117" y="681214"/>
                    </a:lnTo>
                    <a:cubicBezTo>
                      <a:pt x="3858117" y="749793"/>
                      <a:pt x="3802237" y="805674"/>
                      <a:pt x="3733657" y="805674"/>
                    </a:cubicBezTo>
                    <a:close/>
                  </a:path>
                </a:pathLst>
              </a:custGeom>
              <a:solidFill>
                <a:srgbClr val="F0AB00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37818" y="109710"/>
              <a:ext cx="3318342" cy="579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4"/>
                </a:lnSpc>
              </a:pPr>
              <a:r>
                <a:rPr lang="en-US" sz="2439" dirty="0">
                  <a:solidFill>
                    <a:srgbClr val="FFFFFF"/>
                  </a:solidFill>
                  <a:latin typeface="Gotham Narrow 1"/>
                </a:rPr>
                <a:t>REGISTER TODAY</a:t>
              </a:r>
            </a:p>
          </p:txBody>
        </p:sp>
      </p:grpSp>
      <p:sp>
        <p:nvSpPr>
          <p:cNvPr id="30" name="TextBox 20">
            <a:extLst>
              <a:ext uri="{FF2B5EF4-FFF2-40B4-BE49-F238E27FC236}">
                <a16:creationId xmlns:a16="http://schemas.microsoft.com/office/drawing/2014/main" id="{B5D0E90F-9D78-D672-2E03-0D5DA3957DCE}"/>
              </a:ext>
            </a:extLst>
          </p:cNvPr>
          <p:cNvSpPr txBox="1"/>
          <p:nvPr/>
        </p:nvSpPr>
        <p:spPr>
          <a:xfrm>
            <a:off x="598170" y="2124075"/>
            <a:ext cx="474731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25"/>
              </a:lnSpc>
            </a:pPr>
            <a:r>
              <a:rPr lang="en-US" sz="4500" spc="-90" dirty="0">
                <a:solidFill>
                  <a:srgbClr val="FFFFFF"/>
                </a:solidFill>
                <a:latin typeface="Gotham Narrow 2 Bold"/>
              </a:rPr>
              <a:t>I’M ATTENDING</a:t>
            </a:r>
          </a:p>
        </p:txBody>
      </p:sp>
      <p:grpSp>
        <p:nvGrpSpPr>
          <p:cNvPr id="37" name="Group 6">
            <a:extLst>
              <a:ext uri="{FF2B5EF4-FFF2-40B4-BE49-F238E27FC236}">
                <a16:creationId xmlns:a16="http://schemas.microsoft.com/office/drawing/2014/main" id="{1F8DA01D-5EFF-0FEA-0821-386D5A2BF5C7}"/>
              </a:ext>
            </a:extLst>
          </p:cNvPr>
          <p:cNvGrpSpPr/>
          <p:nvPr/>
        </p:nvGrpSpPr>
        <p:grpSpPr>
          <a:xfrm>
            <a:off x="0" y="0"/>
            <a:ext cx="11430000" cy="1888019"/>
            <a:chOff x="0" y="0"/>
            <a:chExt cx="15240000" cy="2517359"/>
          </a:xfrm>
        </p:grpSpPr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EEB1F1EA-1EBE-852E-7C7E-ED4FD2B87240}"/>
                </a:ext>
              </a:extLst>
            </p:cNvPr>
            <p:cNvGrpSpPr/>
            <p:nvPr/>
          </p:nvGrpSpPr>
          <p:grpSpPr>
            <a:xfrm>
              <a:off x="0" y="0"/>
              <a:ext cx="15240000" cy="2517359"/>
              <a:chOff x="0" y="0"/>
              <a:chExt cx="10222112" cy="1688499"/>
            </a:xfrm>
          </p:grpSpPr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3E59F95-FC84-E991-A414-BA7CB83676FB}"/>
                  </a:ext>
                </a:extLst>
              </p:cNvPr>
              <p:cNvSpPr/>
              <p:nvPr/>
            </p:nvSpPr>
            <p:spPr>
              <a:xfrm>
                <a:off x="0" y="0"/>
                <a:ext cx="10222112" cy="1688499"/>
              </a:xfrm>
              <a:custGeom>
                <a:avLst/>
                <a:gdLst/>
                <a:ahLst/>
                <a:cxnLst/>
                <a:rect l="l" t="t" r="r" b="b"/>
                <a:pathLst>
                  <a:path w="10222112" h="1688499">
                    <a:moveTo>
                      <a:pt x="0" y="0"/>
                    </a:moveTo>
                    <a:lnTo>
                      <a:pt x="10222112" y="0"/>
                    </a:lnTo>
                    <a:lnTo>
                      <a:pt x="10222112" y="1688499"/>
                    </a:lnTo>
                    <a:lnTo>
                      <a:pt x="0" y="1688499"/>
                    </a:lnTo>
                    <a:close/>
                  </a:path>
                </a:pathLst>
              </a:custGeom>
              <a:solidFill>
                <a:srgbClr val="1B407D">
                  <a:alpha val="84706"/>
                </a:srgbClr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id="{FFF5637C-64D1-7C80-991D-DB8B89B6BC3E}"/>
                </a:ext>
              </a:extLst>
            </p:cNvPr>
            <p:cNvSpPr/>
            <p:nvPr/>
          </p:nvSpPr>
          <p:spPr>
            <a:xfrm>
              <a:off x="797560" y="1775577"/>
              <a:ext cx="743526" cy="0"/>
            </a:xfrm>
            <a:prstGeom prst="line">
              <a:avLst/>
            </a:prstGeom>
            <a:ln w="50800" cap="flat">
              <a:solidFill>
                <a:srgbClr val="F0A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233B683A-ED1E-8DC3-61D1-EED4D54533AA}"/>
                </a:ext>
              </a:extLst>
            </p:cNvPr>
            <p:cNvSpPr txBox="1"/>
            <p:nvPr/>
          </p:nvSpPr>
          <p:spPr>
            <a:xfrm>
              <a:off x="797560" y="1925638"/>
              <a:ext cx="5573285" cy="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35"/>
                </a:lnSpc>
                <a:spcBef>
                  <a:spcPct val="0"/>
                </a:spcBef>
              </a:pPr>
              <a:r>
                <a:rPr lang="en-US" sz="1811" spc="-36" dirty="0">
                  <a:solidFill>
                    <a:srgbClr val="FFFFFF"/>
                  </a:solidFill>
                  <a:latin typeface="Gotham Narrow 2 Bold"/>
                </a:rPr>
                <a:t>10–12 September 2024 | Abu Dhabi, UAE</a:t>
              </a:r>
            </a:p>
          </p:txBody>
        </p:sp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4B08FB9E-B174-E66F-84B0-957F44A23C6D}"/>
                </a:ext>
              </a:extLst>
            </p:cNvPr>
            <p:cNvSpPr txBox="1"/>
            <p:nvPr/>
          </p:nvSpPr>
          <p:spPr>
            <a:xfrm>
              <a:off x="797560" y="448327"/>
              <a:ext cx="10292127" cy="1227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21"/>
                </a:lnSpc>
              </a:pPr>
              <a:r>
                <a:rPr lang="en-US" sz="2817" spc="-56">
                  <a:solidFill>
                    <a:srgbClr val="FFFFFF"/>
                  </a:solidFill>
                  <a:latin typeface="Gotham Narrow 2 Bold"/>
                </a:rPr>
                <a:t>SPE International Health, Safety, Environment, and Sustainability Conference and Exhibition</a:t>
              </a:r>
            </a:p>
          </p:txBody>
        </p:sp>
      </p:grpSp>
      <p:grpSp>
        <p:nvGrpSpPr>
          <p:cNvPr id="43" name="Group 12">
            <a:extLst>
              <a:ext uri="{FF2B5EF4-FFF2-40B4-BE49-F238E27FC236}">
                <a16:creationId xmlns:a16="http://schemas.microsoft.com/office/drawing/2014/main" id="{19D70EBF-C935-F590-236E-D57807C201C1}"/>
              </a:ext>
            </a:extLst>
          </p:cNvPr>
          <p:cNvGrpSpPr/>
          <p:nvPr/>
        </p:nvGrpSpPr>
        <p:grpSpPr>
          <a:xfrm>
            <a:off x="9229810" y="222015"/>
            <a:ext cx="1652823" cy="666750"/>
            <a:chOff x="0" y="0"/>
            <a:chExt cx="2203764" cy="889000"/>
          </a:xfrm>
        </p:grpSpPr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16C6E3C0-B782-7F50-1D2C-57BDE4F7A5B4}"/>
                </a:ext>
              </a:extLst>
            </p:cNvPr>
            <p:cNvSpPr/>
            <p:nvPr/>
          </p:nvSpPr>
          <p:spPr>
            <a:xfrm>
              <a:off x="1612579" y="0"/>
              <a:ext cx="591185" cy="889000"/>
            </a:xfrm>
            <a:custGeom>
              <a:avLst/>
              <a:gdLst/>
              <a:ahLst/>
              <a:cxnLst/>
              <a:rect l="l" t="t" r="r" b="b"/>
              <a:pathLst>
                <a:path w="591185" h="889000">
                  <a:moveTo>
                    <a:pt x="0" y="0"/>
                  </a:moveTo>
                  <a:lnTo>
                    <a:pt x="591185" y="0"/>
                  </a:lnTo>
                  <a:lnTo>
                    <a:pt x="5911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0AFFDB7F-B4F8-9B9A-CEF7-3B1B5944C4C2}"/>
                </a:ext>
              </a:extLst>
            </p:cNvPr>
            <p:cNvSpPr txBox="1"/>
            <p:nvPr/>
          </p:nvSpPr>
          <p:spPr>
            <a:xfrm>
              <a:off x="0" y="307426"/>
              <a:ext cx="1415736" cy="23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6"/>
                </a:lnSpc>
              </a:pPr>
              <a:r>
                <a:rPr lang="en-US" sz="1004">
                  <a:solidFill>
                    <a:srgbClr val="FFFFFF"/>
                  </a:solidFill>
                  <a:latin typeface="Gotham Narrow 1"/>
                </a:rPr>
                <a:t>Host Organisation</a:t>
              </a:r>
            </a:p>
          </p:txBody>
        </p:sp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60379FDC-64F3-9DEE-8C17-6E66FDB416FF}"/>
              </a:ext>
            </a:extLst>
          </p:cNvPr>
          <p:cNvGrpSpPr/>
          <p:nvPr/>
        </p:nvGrpSpPr>
        <p:grpSpPr>
          <a:xfrm>
            <a:off x="0" y="4740348"/>
            <a:ext cx="11430000" cy="1241352"/>
            <a:chOff x="0" y="0"/>
            <a:chExt cx="10222112" cy="1110170"/>
          </a:xfrm>
        </p:grpSpPr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CA1FE87-524D-9E66-4638-79039BB91667}"/>
                </a:ext>
              </a:extLst>
            </p:cNvPr>
            <p:cNvSpPr/>
            <p:nvPr/>
          </p:nvSpPr>
          <p:spPr>
            <a:xfrm>
              <a:off x="0" y="0"/>
              <a:ext cx="10222112" cy="1110170"/>
            </a:xfrm>
            <a:custGeom>
              <a:avLst/>
              <a:gdLst/>
              <a:ahLst/>
              <a:cxnLst/>
              <a:rect l="l" t="t" r="r" b="b"/>
              <a:pathLst>
                <a:path w="10222112" h="1110170">
                  <a:moveTo>
                    <a:pt x="0" y="0"/>
                  </a:moveTo>
                  <a:lnTo>
                    <a:pt x="10222112" y="0"/>
                  </a:lnTo>
                  <a:lnTo>
                    <a:pt x="10222112" y="1110170"/>
                  </a:lnTo>
                  <a:lnTo>
                    <a:pt x="0" y="1110170"/>
                  </a:lnTo>
                  <a:close/>
                </a:path>
              </a:pathLst>
            </a:custGeom>
            <a:solidFill>
              <a:srgbClr val="1B407D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51" name="Group 28">
            <a:extLst>
              <a:ext uri="{FF2B5EF4-FFF2-40B4-BE49-F238E27FC236}">
                <a16:creationId xmlns:a16="http://schemas.microsoft.com/office/drawing/2014/main" id="{1FFE3266-2F24-4DA1-8305-368691113592}"/>
              </a:ext>
            </a:extLst>
          </p:cNvPr>
          <p:cNvGrpSpPr/>
          <p:nvPr/>
        </p:nvGrpSpPr>
        <p:grpSpPr>
          <a:xfrm>
            <a:off x="598170" y="4973801"/>
            <a:ext cx="6956047" cy="747941"/>
            <a:chOff x="0" y="0"/>
            <a:chExt cx="9274729" cy="997255"/>
          </a:xfrm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0F1821E9-98B6-08FA-1CC9-0E680B4AF609}"/>
                </a:ext>
              </a:extLst>
            </p:cNvPr>
            <p:cNvSpPr/>
            <p:nvPr/>
          </p:nvSpPr>
          <p:spPr>
            <a:xfrm>
              <a:off x="8103842" y="372053"/>
              <a:ext cx="1170887" cy="625202"/>
            </a:xfrm>
            <a:custGeom>
              <a:avLst/>
              <a:gdLst/>
              <a:ahLst/>
              <a:cxnLst/>
              <a:rect l="l" t="t" r="r" b="b"/>
              <a:pathLst>
                <a:path w="1170887" h="625202">
                  <a:moveTo>
                    <a:pt x="0" y="0"/>
                  </a:moveTo>
                  <a:lnTo>
                    <a:pt x="1170887" y="0"/>
                  </a:lnTo>
                  <a:lnTo>
                    <a:pt x="1170887" y="625202"/>
                  </a:lnTo>
                  <a:lnTo>
                    <a:pt x="0" y="62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8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B8B6B86F-3C42-1E12-0BC0-5F0ACD305E51}"/>
                </a:ext>
              </a:extLst>
            </p:cNvPr>
            <p:cNvSpPr/>
            <p:nvPr/>
          </p:nvSpPr>
          <p:spPr>
            <a:xfrm>
              <a:off x="6329747" y="408829"/>
              <a:ext cx="1472848" cy="551649"/>
            </a:xfrm>
            <a:custGeom>
              <a:avLst/>
              <a:gdLst/>
              <a:ahLst/>
              <a:cxnLst/>
              <a:rect l="l" t="t" r="r" b="b"/>
              <a:pathLst>
                <a:path w="1472848" h="551649">
                  <a:moveTo>
                    <a:pt x="0" y="0"/>
                  </a:moveTo>
                  <a:lnTo>
                    <a:pt x="1472848" y="0"/>
                  </a:lnTo>
                  <a:lnTo>
                    <a:pt x="147284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76F0F313-538F-E06C-541B-B7B3F28EA4F7}"/>
                </a:ext>
              </a:extLst>
            </p:cNvPr>
            <p:cNvSpPr/>
            <p:nvPr/>
          </p:nvSpPr>
          <p:spPr>
            <a:xfrm>
              <a:off x="0" y="408539"/>
              <a:ext cx="2358387" cy="552230"/>
            </a:xfrm>
            <a:custGeom>
              <a:avLst/>
              <a:gdLst/>
              <a:ahLst/>
              <a:cxnLst/>
              <a:rect l="l" t="t" r="r" b="b"/>
              <a:pathLst>
                <a:path w="2358387" h="552230">
                  <a:moveTo>
                    <a:pt x="0" y="0"/>
                  </a:moveTo>
                  <a:lnTo>
                    <a:pt x="2358387" y="0"/>
                  </a:lnTo>
                  <a:lnTo>
                    <a:pt x="2358387" y="552230"/>
                  </a:lnTo>
                  <a:lnTo>
                    <a:pt x="0" y="55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7365" t="-86137" r="-16630" b="-101179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0A0A57EB-02F4-7EAA-1011-8B7766F1DFE3}"/>
                </a:ext>
              </a:extLst>
            </p:cNvPr>
            <p:cNvSpPr/>
            <p:nvPr/>
          </p:nvSpPr>
          <p:spPr>
            <a:xfrm>
              <a:off x="4864069" y="408829"/>
              <a:ext cx="1164430" cy="551649"/>
            </a:xfrm>
            <a:custGeom>
              <a:avLst/>
              <a:gdLst/>
              <a:ahLst/>
              <a:cxnLst/>
              <a:rect l="l" t="t" r="r" b="b"/>
              <a:pathLst>
                <a:path w="1164430" h="551649">
                  <a:moveTo>
                    <a:pt x="0" y="0"/>
                  </a:moveTo>
                  <a:lnTo>
                    <a:pt x="1164430" y="0"/>
                  </a:lnTo>
                  <a:lnTo>
                    <a:pt x="1164430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CBF3A61C-FEB3-6FBC-702C-F56B60D330EE}"/>
                </a:ext>
              </a:extLst>
            </p:cNvPr>
            <p:cNvSpPr/>
            <p:nvPr/>
          </p:nvSpPr>
          <p:spPr>
            <a:xfrm>
              <a:off x="2659634" y="408829"/>
              <a:ext cx="1903188" cy="551649"/>
            </a:xfrm>
            <a:custGeom>
              <a:avLst/>
              <a:gdLst/>
              <a:ahLst/>
              <a:cxnLst/>
              <a:rect l="l" t="t" r="r" b="b"/>
              <a:pathLst>
                <a:path w="1903188" h="551649">
                  <a:moveTo>
                    <a:pt x="0" y="0"/>
                  </a:moveTo>
                  <a:lnTo>
                    <a:pt x="1903188" y="0"/>
                  </a:lnTo>
                  <a:lnTo>
                    <a:pt x="190318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57" name="TextBox 34">
              <a:extLst>
                <a:ext uri="{FF2B5EF4-FFF2-40B4-BE49-F238E27FC236}">
                  <a16:creationId xmlns:a16="http://schemas.microsoft.com/office/drawing/2014/main" id="{C5F087E2-DC8E-2037-0E45-C1C524A3D626}"/>
                </a:ext>
              </a:extLst>
            </p:cNvPr>
            <p:cNvSpPr txBox="1"/>
            <p:nvPr/>
          </p:nvSpPr>
          <p:spPr>
            <a:xfrm>
              <a:off x="3458896" y="-38100"/>
              <a:ext cx="1865161" cy="24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6"/>
                </a:lnSpc>
                <a:spcBef>
                  <a:spcPct val="0"/>
                </a:spcBef>
              </a:pPr>
              <a:r>
                <a:rPr lang="en-US" sz="1004" u="none" strike="noStrike">
                  <a:solidFill>
                    <a:srgbClr val="FFFFFF"/>
                  </a:solidFill>
                  <a:latin typeface="Gotham Narrow 1"/>
                </a:rPr>
                <a:t>Brought to you by</a:t>
              </a:r>
            </a:p>
          </p:txBody>
        </p:sp>
      </p:grpSp>
      <p:grpSp>
        <p:nvGrpSpPr>
          <p:cNvPr id="58" name="Group 24">
            <a:extLst>
              <a:ext uri="{FF2B5EF4-FFF2-40B4-BE49-F238E27FC236}">
                <a16:creationId xmlns:a16="http://schemas.microsoft.com/office/drawing/2014/main" id="{E4CC7010-D97E-F3C2-6BFF-9AE6F81B6DEB}"/>
              </a:ext>
            </a:extLst>
          </p:cNvPr>
          <p:cNvGrpSpPr/>
          <p:nvPr/>
        </p:nvGrpSpPr>
        <p:grpSpPr>
          <a:xfrm>
            <a:off x="9337811" y="5021868"/>
            <a:ext cx="1544822" cy="651807"/>
            <a:chOff x="0" y="0"/>
            <a:chExt cx="2059762" cy="869076"/>
          </a:xfrm>
        </p:grpSpPr>
        <p:sp>
          <p:nvSpPr>
            <p:cNvPr id="59" name="TextBox 25">
              <a:extLst>
                <a:ext uri="{FF2B5EF4-FFF2-40B4-BE49-F238E27FC236}">
                  <a16:creationId xmlns:a16="http://schemas.microsoft.com/office/drawing/2014/main" id="{0A13320C-D915-9F81-B446-0F0D5B14C7F0}"/>
                </a:ext>
              </a:extLst>
            </p:cNvPr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9032503A-CD45-BAD3-5B94-1C8E3E0785B5}"/>
                </a:ext>
              </a:extLst>
            </p:cNvPr>
            <p:cNvSpPr/>
            <p:nvPr/>
          </p:nvSpPr>
          <p:spPr>
            <a:xfrm>
              <a:off x="0" y="347270"/>
              <a:ext cx="2059762" cy="521806"/>
            </a:xfrm>
            <a:custGeom>
              <a:avLst/>
              <a:gdLst/>
              <a:ahLst/>
              <a:cxnLst/>
              <a:rect l="l" t="t" r="r" b="b"/>
              <a:pathLst>
                <a:path w="2059762" h="521806">
                  <a:moveTo>
                    <a:pt x="0" y="0"/>
                  </a:moveTo>
                  <a:lnTo>
                    <a:pt x="2059762" y="0"/>
                  </a:lnTo>
                  <a:lnTo>
                    <a:pt x="2059762" y="521806"/>
                  </a:lnTo>
                  <a:lnTo>
                    <a:pt x="0" y="5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02E2A063-A467-7AFE-8D3B-126571E1D91C}"/>
                </a:ext>
              </a:extLst>
            </p:cNvPr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99</Words>
  <Application>Microsoft Office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Gotham Narrow 1</vt:lpstr>
      <vt:lpstr>Gotham Narrow 2</vt:lpstr>
      <vt:lpstr>Arial</vt:lpstr>
      <vt:lpstr>Calibri</vt:lpstr>
      <vt:lpstr>Gotham Narrow 2 Bold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24HSE - Social Template - Speakers - 1200x628 px</dc:title>
  <cp:lastModifiedBy>Michelle Tanna</cp:lastModifiedBy>
  <cp:revision>2</cp:revision>
  <dcterms:created xsi:type="dcterms:W3CDTF">2006-08-16T00:00:00Z</dcterms:created>
  <dcterms:modified xsi:type="dcterms:W3CDTF">2024-04-17T14:02:43Z</dcterms:modified>
  <dc:identifier>DAGBdfCPFxM</dc:identifier>
</cp:coreProperties>
</file>