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1430000" cy="5981700"/>
  <p:notesSz cx="6858000" cy="9144000"/>
  <p:embeddedFontLst>
    <p:embeddedFont>
      <p:font typeface="Gotham Narrow 1" panose="020B0604020202020204" charset="0"/>
      <p:regular r:id="rId5"/>
    </p:embeddedFont>
    <p:embeddedFont>
      <p:font typeface="Gotham Narrow 2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B050-4736-47C0-96C1-E2BCBE269398}" type="datetimeFigureOut">
              <a:rPr lang="en-AE" smtClean="0"/>
              <a:t>17/04/2024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143000"/>
            <a:ext cx="5895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F734E-8428-45A7-B4D6-AB9B6DABAE3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615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1 – Photo and Details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F734E-8428-45A7-B4D6-AB9B6DABAE33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3043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2 - Generic</a:t>
            </a:r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424E-3573-44ED-9091-9D1D086B0BA6}" type="slidenum">
              <a:rPr lang="en-AE" smtClean="0"/>
              <a:t>2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5209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5981700"/>
          </a:xfrm>
          <a:custGeom>
            <a:avLst/>
            <a:gdLst/>
            <a:ahLst/>
            <a:cxnLst/>
            <a:rect l="l" t="t" r="r" b="b"/>
            <a:pathLst>
              <a:path w="11430000" h="5981700">
                <a:moveTo>
                  <a:pt x="0" y="0"/>
                </a:moveTo>
                <a:lnTo>
                  <a:pt x="11430000" y="0"/>
                </a:lnTo>
                <a:lnTo>
                  <a:pt x="11430000" y="5981700"/>
                </a:lnTo>
                <a:lnTo>
                  <a:pt x="0" y="5981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159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1430000" cy="5981700"/>
            <a:chOff x="0" y="0"/>
            <a:chExt cx="517707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77070" cy="2709333"/>
            </a:xfrm>
            <a:custGeom>
              <a:avLst/>
              <a:gdLst/>
              <a:ahLst/>
              <a:cxnLst/>
              <a:rect l="l" t="t" r="r" b="b"/>
              <a:pathLst>
                <a:path w="5177070" h="2709333">
                  <a:moveTo>
                    <a:pt x="0" y="0"/>
                  </a:moveTo>
                  <a:lnTo>
                    <a:pt x="5177070" y="0"/>
                  </a:lnTo>
                  <a:lnTo>
                    <a:pt x="517707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70980"/>
              </a:srgbClr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7707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1430000" cy="1888019"/>
            <a:chOff x="0" y="0"/>
            <a:chExt cx="15240000" cy="2517359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5240000" cy="2517359"/>
              <a:chOff x="0" y="0"/>
              <a:chExt cx="10222112" cy="168849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222112" cy="1688499"/>
              </a:xfrm>
              <a:custGeom>
                <a:avLst/>
                <a:gdLst/>
                <a:ahLst/>
                <a:cxnLst/>
                <a:rect l="l" t="t" r="r" b="b"/>
                <a:pathLst>
                  <a:path w="10222112" h="1688499">
                    <a:moveTo>
                      <a:pt x="0" y="0"/>
                    </a:moveTo>
                    <a:lnTo>
                      <a:pt x="10222112" y="0"/>
                    </a:lnTo>
                    <a:lnTo>
                      <a:pt x="10222112" y="1688499"/>
                    </a:lnTo>
                    <a:lnTo>
                      <a:pt x="0" y="1688499"/>
                    </a:lnTo>
                    <a:close/>
                  </a:path>
                </a:pathLst>
              </a:custGeom>
              <a:solidFill>
                <a:srgbClr val="008345">
                  <a:alpha val="84706"/>
                </a:srgbClr>
              </a:solidFill>
            </p:spPr>
            <p:txBody>
              <a:bodyPr/>
              <a:lstStyle/>
              <a:p>
                <a:endParaRPr lang="en-AE"/>
              </a:p>
            </p:txBody>
          </p:sp>
        </p:grpSp>
        <p:sp>
          <p:nvSpPr>
            <p:cNvPr id="9" name="AutoShape 9"/>
            <p:cNvSpPr/>
            <p:nvPr/>
          </p:nvSpPr>
          <p:spPr>
            <a:xfrm>
              <a:off x="797560" y="1775577"/>
              <a:ext cx="743526" cy="0"/>
            </a:xfrm>
            <a:prstGeom prst="line">
              <a:avLst/>
            </a:prstGeom>
            <a:ln w="50800" cap="flat">
              <a:solidFill>
                <a:srgbClr val="F0A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97560" y="1925638"/>
              <a:ext cx="5573285" cy="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35"/>
                </a:lnSpc>
                <a:spcBef>
                  <a:spcPct val="0"/>
                </a:spcBef>
              </a:pPr>
              <a:r>
                <a:rPr lang="en-US" sz="1811" spc="-36" dirty="0">
                  <a:solidFill>
                    <a:srgbClr val="FFFFFF"/>
                  </a:solidFill>
                  <a:latin typeface="Gotham Narrow 2 Bold"/>
                </a:rPr>
                <a:t>10–12 September 2024 | Abu Dhabi, UAE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97560" y="448327"/>
              <a:ext cx="10292127" cy="1227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521"/>
                </a:lnSpc>
              </a:pPr>
              <a:r>
                <a:rPr lang="en-US" sz="2817" spc="-56">
                  <a:solidFill>
                    <a:srgbClr val="FFFFFF"/>
                  </a:solidFill>
                  <a:latin typeface="Gotham Narrow 2 Bold"/>
                </a:rPr>
                <a:t>SPE International Health, Safety, Environment, and Sustainability Conference and Exhibition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29810" y="222015"/>
            <a:ext cx="1652823" cy="666750"/>
            <a:chOff x="0" y="0"/>
            <a:chExt cx="2203764" cy="889000"/>
          </a:xfrm>
        </p:grpSpPr>
        <p:sp>
          <p:nvSpPr>
            <p:cNvPr id="13" name="Freeform 13"/>
            <p:cNvSpPr/>
            <p:nvPr/>
          </p:nvSpPr>
          <p:spPr>
            <a:xfrm>
              <a:off x="1612579" y="0"/>
              <a:ext cx="591185" cy="889000"/>
            </a:xfrm>
            <a:custGeom>
              <a:avLst/>
              <a:gdLst/>
              <a:ahLst/>
              <a:cxnLst/>
              <a:rect l="l" t="t" r="r" b="b"/>
              <a:pathLst>
                <a:path w="591185" h="889000">
                  <a:moveTo>
                    <a:pt x="0" y="0"/>
                  </a:moveTo>
                  <a:lnTo>
                    <a:pt x="591185" y="0"/>
                  </a:lnTo>
                  <a:lnTo>
                    <a:pt x="59118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07426"/>
              <a:ext cx="1415736" cy="23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6"/>
                </a:lnSpc>
              </a:pPr>
              <a:r>
                <a:rPr lang="en-US" sz="1004">
                  <a:solidFill>
                    <a:srgbClr val="FFFFFF"/>
                  </a:solidFill>
                  <a:latin typeface="Gotham Narrow 1"/>
                </a:rPr>
                <a:t>Host Organisation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25328" y="3741376"/>
            <a:ext cx="3463066" cy="689165"/>
            <a:chOff x="0" y="0"/>
            <a:chExt cx="4617422" cy="91888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4617422" cy="918886"/>
              <a:chOff x="0" y="0"/>
              <a:chExt cx="3896966" cy="86793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896967" cy="867934"/>
              </a:xfrm>
              <a:custGeom>
                <a:avLst/>
                <a:gdLst/>
                <a:ahLst/>
                <a:cxnLst/>
                <a:rect l="l" t="t" r="r" b="b"/>
                <a:pathLst>
                  <a:path w="3896967" h="867934">
                    <a:moveTo>
                      <a:pt x="3772507" y="867933"/>
                    </a:moveTo>
                    <a:lnTo>
                      <a:pt x="124460" y="867933"/>
                    </a:lnTo>
                    <a:cubicBezTo>
                      <a:pt x="55880" y="867933"/>
                      <a:pt x="0" y="812054"/>
                      <a:pt x="0" y="74347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72507" y="0"/>
                    </a:lnTo>
                    <a:cubicBezTo>
                      <a:pt x="3841086" y="0"/>
                      <a:pt x="3896967" y="55880"/>
                      <a:pt x="3896967" y="124460"/>
                    </a:cubicBezTo>
                    <a:lnTo>
                      <a:pt x="3896967" y="743474"/>
                    </a:lnTo>
                    <a:cubicBezTo>
                      <a:pt x="3896967" y="812054"/>
                      <a:pt x="3841086" y="867934"/>
                      <a:pt x="3772507" y="867934"/>
                    </a:cubicBezTo>
                    <a:close/>
                  </a:path>
                </a:pathLst>
              </a:custGeom>
              <a:solidFill>
                <a:srgbClr val="F0AB00"/>
              </a:solidFill>
            </p:spPr>
            <p:txBody>
              <a:bodyPr/>
              <a:lstStyle/>
              <a:p>
                <a:endParaRPr lang="en-AE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016388" y="153165"/>
              <a:ext cx="2584646" cy="579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4"/>
                </a:lnSpc>
              </a:pPr>
              <a:r>
                <a:rPr lang="en-US" sz="2439">
                  <a:solidFill>
                    <a:srgbClr val="FFFFFF"/>
                  </a:solidFill>
                  <a:latin typeface="Gotham Narrow 1"/>
                </a:rPr>
                <a:t>LEARN MORE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06089" y="2813849"/>
            <a:ext cx="1616692" cy="161669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chemeClr val="bg1"/>
              </a:solidFill>
            </a:ln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98170" y="1935644"/>
            <a:ext cx="4747310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25"/>
              </a:lnSpc>
            </a:pPr>
            <a:r>
              <a:rPr lang="en-US" sz="4500" spc="-90" dirty="0">
                <a:solidFill>
                  <a:srgbClr val="F0AB00"/>
                </a:solidFill>
                <a:latin typeface="Gotham Narrow 2 Bold"/>
              </a:rPr>
              <a:t>I’M SPEAKING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94692" y="3326726"/>
            <a:ext cx="1996522" cy="116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64"/>
              </a:lnSpc>
            </a:pPr>
            <a:r>
              <a:rPr lang="en-US" sz="1617" spc="-32">
                <a:solidFill>
                  <a:srgbClr val="F0AB00"/>
                </a:solidFill>
                <a:latin typeface="Gotham Narrow 2"/>
              </a:rPr>
              <a:t>NAME</a:t>
            </a:r>
          </a:p>
          <a:p>
            <a:pPr>
              <a:lnSpc>
                <a:spcPts val="2264"/>
              </a:lnSpc>
            </a:pPr>
            <a:r>
              <a:rPr lang="en-US" sz="1617" spc="-32">
                <a:solidFill>
                  <a:srgbClr val="F0AB00"/>
                </a:solidFill>
                <a:latin typeface="Gotham Narrow 2"/>
              </a:rPr>
              <a:t>JOB TITLE</a:t>
            </a:r>
          </a:p>
          <a:p>
            <a:pPr>
              <a:lnSpc>
                <a:spcPts val="2264"/>
              </a:lnSpc>
            </a:pPr>
            <a:r>
              <a:rPr lang="en-US" sz="1617" spc="-32">
                <a:solidFill>
                  <a:srgbClr val="F0AB00"/>
                </a:solidFill>
                <a:latin typeface="Gotham Narrow 2"/>
              </a:rPr>
              <a:t>COMPANY NAME</a:t>
            </a:r>
          </a:p>
          <a:p>
            <a:pPr marL="0" lvl="0" indent="0">
              <a:lnSpc>
                <a:spcPts val="2264"/>
              </a:lnSpc>
              <a:spcBef>
                <a:spcPct val="0"/>
              </a:spcBef>
            </a:pPr>
            <a:r>
              <a:rPr lang="en-US" sz="1617" spc="-32">
                <a:solidFill>
                  <a:srgbClr val="F0AB00"/>
                </a:solidFill>
                <a:latin typeface="Gotham Narrow 2"/>
              </a:rPr>
              <a:t>SESSION NAME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0" y="4740348"/>
            <a:ext cx="11430000" cy="1241352"/>
            <a:chOff x="0" y="0"/>
            <a:chExt cx="10222112" cy="111017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222112" cy="1110170"/>
            </a:xfrm>
            <a:custGeom>
              <a:avLst/>
              <a:gdLst/>
              <a:ahLst/>
              <a:cxnLst/>
              <a:rect l="l" t="t" r="r" b="b"/>
              <a:pathLst>
                <a:path w="10222112" h="1110170">
                  <a:moveTo>
                    <a:pt x="0" y="0"/>
                  </a:moveTo>
                  <a:lnTo>
                    <a:pt x="10222112" y="0"/>
                  </a:lnTo>
                  <a:lnTo>
                    <a:pt x="10222112" y="1110170"/>
                  </a:lnTo>
                  <a:lnTo>
                    <a:pt x="0" y="1110170"/>
                  </a:lnTo>
                  <a:close/>
                </a:path>
              </a:pathLst>
            </a:custGeom>
            <a:solidFill>
              <a:srgbClr val="008345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37811" y="5021868"/>
            <a:ext cx="1544822" cy="651807"/>
            <a:chOff x="0" y="0"/>
            <a:chExt cx="2059762" cy="869076"/>
          </a:xfrm>
        </p:grpSpPr>
        <p:sp>
          <p:nvSpPr>
            <p:cNvPr id="26" name="TextBox 26"/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347270"/>
              <a:ext cx="2059762" cy="521806"/>
            </a:xfrm>
            <a:custGeom>
              <a:avLst/>
              <a:gdLst/>
              <a:ahLst/>
              <a:cxnLst/>
              <a:rect l="l" t="t" r="r" b="b"/>
              <a:pathLst>
                <a:path w="2059762" h="521806">
                  <a:moveTo>
                    <a:pt x="0" y="0"/>
                  </a:moveTo>
                  <a:lnTo>
                    <a:pt x="2059762" y="0"/>
                  </a:lnTo>
                  <a:lnTo>
                    <a:pt x="2059762" y="521806"/>
                  </a:lnTo>
                  <a:lnTo>
                    <a:pt x="0" y="52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98170" y="4973801"/>
            <a:ext cx="6956047" cy="747941"/>
            <a:chOff x="0" y="0"/>
            <a:chExt cx="9274729" cy="997255"/>
          </a:xfrm>
        </p:grpSpPr>
        <p:sp>
          <p:nvSpPr>
            <p:cNvPr id="30" name="Freeform 30"/>
            <p:cNvSpPr/>
            <p:nvPr/>
          </p:nvSpPr>
          <p:spPr>
            <a:xfrm>
              <a:off x="8103842" y="372053"/>
              <a:ext cx="1170887" cy="625202"/>
            </a:xfrm>
            <a:custGeom>
              <a:avLst/>
              <a:gdLst/>
              <a:ahLst/>
              <a:cxnLst/>
              <a:rect l="l" t="t" r="r" b="b"/>
              <a:pathLst>
                <a:path w="1170887" h="625202">
                  <a:moveTo>
                    <a:pt x="0" y="0"/>
                  </a:moveTo>
                  <a:lnTo>
                    <a:pt x="1170887" y="0"/>
                  </a:lnTo>
                  <a:lnTo>
                    <a:pt x="1170887" y="625202"/>
                  </a:lnTo>
                  <a:lnTo>
                    <a:pt x="0" y="62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329747" y="408829"/>
              <a:ext cx="1472848" cy="551649"/>
            </a:xfrm>
            <a:custGeom>
              <a:avLst/>
              <a:gdLst/>
              <a:ahLst/>
              <a:cxnLst/>
              <a:rect l="l" t="t" r="r" b="b"/>
              <a:pathLst>
                <a:path w="1472848" h="551649">
                  <a:moveTo>
                    <a:pt x="0" y="0"/>
                  </a:moveTo>
                  <a:lnTo>
                    <a:pt x="1472848" y="0"/>
                  </a:lnTo>
                  <a:lnTo>
                    <a:pt x="147284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408539"/>
              <a:ext cx="2358387" cy="552230"/>
            </a:xfrm>
            <a:custGeom>
              <a:avLst/>
              <a:gdLst/>
              <a:ahLst/>
              <a:cxnLst/>
              <a:rect l="l" t="t" r="r" b="b"/>
              <a:pathLst>
                <a:path w="2358387" h="552230">
                  <a:moveTo>
                    <a:pt x="0" y="0"/>
                  </a:moveTo>
                  <a:lnTo>
                    <a:pt x="2358387" y="0"/>
                  </a:lnTo>
                  <a:lnTo>
                    <a:pt x="2358387" y="552230"/>
                  </a:lnTo>
                  <a:lnTo>
                    <a:pt x="0" y="55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7365" t="-86137" r="-16630" b="-101179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864069" y="408829"/>
              <a:ext cx="1164430" cy="551649"/>
            </a:xfrm>
            <a:custGeom>
              <a:avLst/>
              <a:gdLst/>
              <a:ahLst/>
              <a:cxnLst/>
              <a:rect l="l" t="t" r="r" b="b"/>
              <a:pathLst>
                <a:path w="1164430" h="551649">
                  <a:moveTo>
                    <a:pt x="0" y="0"/>
                  </a:moveTo>
                  <a:lnTo>
                    <a:pt x="1164430" y="0"/>
                  </a:lnTo>
                  <a:lnTo>
                    <a:pt x="1164430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659634" y="408829"/>
              <a:ext cx="1903188" cy="551649"/>
            </a:xfrm>
            <a:custGeom>
              <a:avLst/>
              <a:gdLst/>
              <a:ahLst/>
              <a:cxnLst/>
              <a:rect l="l" t="t" r="r" b="b"/>
              <a:pathLst>
                <a:path w="1903188" h="551649">
                  <a:moveTo>
                    <a:pt x="0" y="0"/>
                  </a:moveTo>
                  <a:lnTo>
                    <a:pt x="1903188" y="0"/>
                  </a:lnTo>
                  <a:lnTo>
                    <a:pt x="190318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458896" y="-38100"/>
              <a:ext cx="1865161" cy="24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6"/>
                </a:lnSpc>
                <a:spcBef>
                  <a:spcPct val="0"/>
                </a:spcBef>
              </a:pPr>
              <a:r>
                <a:rPr lang="en-US" sz="1004" u="none" strike="noStrike">
                  <a:solidFill>
                    <a:srgbClr val="FFFFFF"/>
                  </a:solidFill>
                  <a:latin typeface="Gotham Narrow 1"/>
                </a:rPr>
                <a:t>Brought to you by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1430000" cy="5981700"/>
          </a:xfrm>
          <a:custGeom>
            <a:avLst/>
            <a:gdLst/>
            <a:ahLst/>
            <a:cxnLst/>
            <a:rect l="l" t="t" r="r" b="b"/>
            <a:pathLst>
              <a:path w="11430000" h="5981700">
                <a:moveTo>
                  <a:pt x="0" y="0"/>
                </a:moveTo>
                <a:lnTo>
                  <a:pt x="11430000" y="0"/>
                </a:lnTo>
                <a:lnTo>
                  <a:pt x="11430000" y="5981700"/>
                </a:lnTo>
                <a:lnTo>
                  <a:pt x="0" y="5981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159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0" y="1848230"/>
            <a:ext cx="11430000" cy="2866585"/>
            <a:chOff x="0" y="0"/>
            <a:chExt cx="10222112" cy="25636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222112" cy="2563653"/>
            </a:xfrm>
            <a:custGeom>
              <a:avLst/>
              <a:gdLst/>
              <a:ahLst/>
              <a:cxnLst/>
              <a:rect l="l" t="t" r="r" b="b"/>
              <a:pathLst>
                <a:path w="10222112" h="2563653">
                  <a:moveTo>
                    <a:pt x="0" y="0"/>
                  </a:moveTo>
                  <a:lnTo>
                    <a:pt x="10222112" y="0"/>
                  </a:lnTo>
                  <a:lnTo>
                    <a:pt x="10222112" y="2563653"/>
                  </a:lnTo>
                  <a:lnTo>
                    <a:pt x="0" y="2563653"/>
                  </a:lnTo>
                  <a:close/>
                </a:path>
              </a:pathLst>
            </a:custGeom>
            <a:solidFill>
              <a:srgbClr val="008345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29810" y="222015"/>
            <a:ext cx="1652823" cy="666750"/>
            <a:chOff x="0" y="0"/>
            <a:chExt cx="2203764" cy="889000"/>
          </a:xfrm>
        </p:grpSpPr>
        <p:sp>
          <p:nvSpPr>
            <p:cNvPr id="6" name="Freeform 6"/>
            <p:cNvSpPr/>
            <p:nvPr/>
          </p:nvSpPr>
          <p:spPr>
            <a:xfrm>
              <a:off x="1612579" y="0"/>
              <a:ext cx="591185" cy="889000"/>
            </a:xfrm>
            <a:custGeom>
              <a:avLst/>
              <a:gdLst/>
              <a:ahLst/>
              <a:cxnLst/>
              <a:rect l="l" t="t" r="r" b="b"/>
              <a:pathLst>
                <a:path w="591185" h="889000">
                  <a:moveTo>
                    <a:pt x="0" y="0"/>
                  </a:moveTo>
                  <a:lnTo>
                    <a:pt x="591185" y="0"/>
                  </a:lnTo>
                  <a:lnTo>
                    <a:pt x="591185" y="889000"/>
                  </a:lnTo>
                  <a:lnTo>
                    <a:pt x="0" y="889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07426"/>
              <a:ext cx="1415736" cy="23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6"/>
                </a:lnSpc>
              </a:pPr>
              <a:r>
                <a:rPr lang="en-US" sz="1004">
                  <a:solidFill>
                    <a:srgbClr val="FFFFFF"/>
                  </a:solidFill>
                  <a:latin typeface="Gotham Narrow 1"/>
                </a:rPr>
                <a:t>Host Organisation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37811" y="5021868"/>
            <a:ext cx="1544822" cy="651807"/>
            <a:chOff x="0" y="0"/>
            <a:chExt cx="2059762" cy="869076"/>
          </a:xfrm>
        </p:grpSpPr>
        <p:sp>
          <p:nvSpPr>
            <p:cNvPr id="9" name="TextBox 9"/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347270"/>
              <a:ext cx="2059762" cy="521806"/>
            </a:xfrm>
            <a:custGeom>
              <a:avLst/>
              <a:gdLst/>
              <a:ahLst/>
              <a:cxnLst/>
              <a:rect l="l" t="t" r="r" b="b"/>
              <a:pathLst>
                <a:path w="2059762" h="521806">
                  <a:moveTo>
                    <a:pt x="0" y="0"/>
                  </a:moveTo>
                  <a:lnTo>
                    <a:pt x="2059762" y="0"/>
                  </a:lnTo>
                  <a:lnTo>
                    <a:pt x="2059762" y="521806"/>
                  </a:lnTo>
                  <a:lnTo>
                    <a:pt x="0" y="521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5515" y="-47625"/>
              <a:ext cx="1868732" cy="24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96"/>
                </a:lnSpc>
              </a:pPr>
              <a:r>
                <a:rPr lang="en-US" sz="997">
                  <a:solidFill>
                    <a:srgbClr val="FFFFFF"/>
                  </a:solidFill>
                  <a:latin typeface="Gotham Narrow 1"/>
                </a:rPr>
                <a:t>Destination Partner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8170" y="4973801"/>
            <a:ext cx="6956047" cy="747941"/>
            <a:chOff x="0" y="0"/>
            <a:chExt cx="9274729" cy="997255"/>
          </a:xfrm>
        </p:grpSpPr>
        <p:sp>
          <p:nvSpPr>
            <p:cNvPr id="13" name="Freeform 13"/>
            <p:cNvSpPr/>
            <p:nvPr/>
          </p:nvSpPr>
          <p:spPr>
            <a:xfrm>
              <a:off x="8103842" y="372053"/>
              <a:ext cx="1170887" cy="625202"/>
            </a:xfrm>
            <a:custGeom>
              <a:avLst/>
              <a:gdLst/>
              <a:ahLst/>
              <a:cxnLst/>
              <a:rect l="l" t="t" r="r" b="b"/>
              <a:pathLst>
                <a:path w="1170887" h="625202">
                  <a:moveTo>
                    <a:pt x="0" y="0"/>
                  </a:moveTo>
                  <a:lnTo>
                    <a:pt x="1170887" y="0"/>
                  </a:lnTo>
                  <a:lnTo>
                    <a:pt x="1170887" y="625202"/>
                  </a:lnTo>
                  <a:lnTo>
                    <a:pt x="0" y="625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6329747" y="408829"/>
              <a:ext cx="1472848" cy="551649"/>
            </a:xfrm>
            <a:custGeom>
              <a:avLst/>
              <a:gdLst/>
              <a:ahLst/>
              <a:cxnLst/>
              <a:rect l="l" t="t" r="r" b="b"/>
              <a:pathLst>
                <a:path w="1472848" h="551649">
                  <a:moveTo>
                    <a:pt x="0" y="0"/>
                  </a:moveTo>
                  <a:lnTo>
                    <a:pt x="1472848" y="0"/>
                  </a:lnTo>
                  <a:lnTo>
                    <a:pt x="147284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408539"/>
              <a:ext cx="2358387" cy="552230"/>
            </a:xfrm>
            <a:custGeom>
              <a:avLst/>
              <a:gdLst/>
              <a:ahLst/>
              <a:cxnLst/>
              <a:rect l="l" t="t" r="r" b="b"/>
              <a:pathLst>
                <a:path w="2358387" h="552230">
                  <a:moveTo>
                    <a:pt x="0" y="0"/>
                  </a:moveTo>
                  <a:lnTo>
                    <a:pt x="2358387" y="0"/>
                  </a:lnTo>
                  <a:lnTo>
                    <a:pt x="2358387" y="552230"/>
                  </a:lnTo>
                  <a:lnTo>
                    <a:pt x="0" y="552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17365" t="-86137" r="-16630" b="-101179"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864069" y="408829"/>
              <a:ext cx="1164430" cy="551649"/>
            </a:xfrm>
            <a:custGeom>
              <a:avLst/>
              <a:gdLst/>
              <a:ahLst/>
              <a:cxnLst/>
              <a:rect l="l" t="t" r="r" b="b"/>
              <a:pathLst>
                <a:path w="1164430" h="551649">
                  <a:moveTo>
                    <a:pt x="0" y="0"/>
                  </a:moveTo>
                  <a:lnTo>
                    <a:pt x="1164430" y="0"/>
                  </a:lnTo>
                  <a:lnTo>
                    <a:pt x="1164430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659634" y="408829"/>
              <a:ext cx="1903188" cy="551649"/>
            </a:xfrm>
            <a:custGeom>
              <a:avLst/>
              <a:gdLst/>
              <a:ahLst/>
              <a:cxnLst/>
              <a:rect l="l" t="t" r="r" b="b"/>
              <a:pathLst>
                <a:path w="1903188" h="551649">
                  <a:moveTo>
                    <a:pt x="0" y="0"/>
                  </a:moveTo>
                  <a:lnTo>
                    <a:pt x="1903188" y="0"/>
                  </a:lnTo>
                  <a:lnTo>
                    <a:pt x="1903188" y="551649"/>
                  </a:lnTo>
                  <a:lnTo>
                    <a:pt x="0" y="55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458896" y="-38100"/>
              <a:ext cx="1865161" cy="240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6"/>
                </a:lnSpc>
                <a:spcBef>
                  <a:spcPct val="0"/>
                </a:spcBef>
              </a:pPr>
              <a:r>
                <a:rPr lang="en-US" sz="1004" u="none" strike="noStrike">
                  <a:solidFill>
                    <a:srgbClr val="FFFFFF"/>
                  </a:solidFill>
                  <a:latin typeface="Gotham Narrow 1"/>
                </a:rPr>
                <a:t>Brought to you by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98170" y="343289"/>
            <a:ext cx="6468404" cy="1199762"/>
            <a:chOff x="0" y="-66675"/>
            <a:chExt cx="8624539" cy="1599681"/>
          </a:xfrm>
        </p:grpSpPr>
        <p:sp>
          <p:nvSpPr>
            <p:cNvPr id="20" name="AutoShape 20"/>
            <p:cNvSpPr/>
            <p:nvPr/>
          </p:nvSpPr>
          <p:spPr>
            <a:xfrm>
              <a:off x="0" y="1048571"/>
              <a:ext cx="623056" cy="0"/>
            </a:xfrm>
            <a:prstGeom prst="line">
              <a:avLst/>
            </a:prstGeom>
            <a:ln w="38100" cap="flat">
              <a:solidFill>
                <a:srgbClr val="F0A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173881"/>
              <a:ext cx="4670270" cy="35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124"/>
                </a:lnSpc>
                <a:spcBef>
                  <a:spcPct val="0"/>
                </a:spcBef>
              </a:pPr>
              <a:r>
                <a:rPr lang="en-US" sz="1517" spc="-30" dirty="0">
                  <a:solidFill>
                    <a:srgbClr val="FFFFFF"/>
                  </a:solidFill>
                  <a:latin typeface="Gotham Narrow 2 Bold"/>
                </a:rPr>
                <a:t>10–12 September 2024 | Abu Dhabi, UAE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8624539" cy="10318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51"/>
                </a:lnSpc>
              </a:pPr>
              <a:r>
                <a:rPr lang="en-US" sz="2360" spc="-47">
                  <a:solidFill>
                    <a:srgbClr val="FFFFFF"/>
                  </a:solidFill>
                  <a:latin typeface="Gotham Narrow 2 Bold"/>
                </a:rPr>
                <a:t>SPE International Health, Safety, Environment, and Sustainability Conference and Exhibition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98170" y="2936574"/>
            <a:ext cx="10055851" cy="31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80"/>
              </a:lnSpc>
              <a:spcBef>
                <a:spcPct val="0"/>
              </a:spcBef>
            </a:pPr>
            <a:r>
              <a:rPr lang="en-US" sz="1700" spc="-34" dirty="0">
                <a:solidFill>
                  <a:srgbClr val="FFFFFF"/>
                </a:solidFill>
                <a:latin typeface="Gotham Narrow 2"/>
              </a:rPr>
              <a:t>Join me as we dive into several topics together at the conference. Let's explore, learn, and inspire each other!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591745" y="3500794"/>
            <a:ext cx="3428542" cy="639728"/>
            <a:chOff x="0" y="0"/>
            <a:chExt cx="4571389" cy="852971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571389" cy="852971"/>
              <a:chOff x="0" y="0"/>
              <a:chExt cx="3858117" cy="80567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858117" cy="805674"/>
              </a:xfrm>
              <a:custGeom>
                <a:avLst/>
                <a:gdLst/>
                <a:ahLst/>
                <a:cxnLst/>
                <a:rect l="l" t="t" r="r" b="b"/>
                <a:pathLst>
                  <a:path w="3858117" h="805674">
                    <a:moveTo>
                      <a:pt x="3733657" y="805673"/>
                    </a:moveTo>
                    <a:lnTo>
                      <a:pt x="124460" y="805673"/>
                    </a:lnTo>
                    <a:cubicBezTo>
                      <a:pt x="55880" y="805673"/>
                      <a:pt x="0" y="749793"/>
                      <a:pt x="0" y="68121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733657" y="0"/>
                    </a:lnTo>
                    <a:cubicBezTo>
                      <a:pt x="3802237" y="0"/>
                      <a:pt x="3858117" y="55880"/>
                      <a:pt x="3858117" y="124460"/>
                    </a:cubicBezTo>
                    <a:lnTo>
                      <a:pt x="3858117" y="681214"/>
                    </a:lnTo>
                    <a:cubicBezTo>
                      <a:pt x="3858117" y="749793"/>
                      <a:pt x="3802237" y="805674"/>
                      <a:pt x="3733657" y="805674"/>
                    </a:cubicBezTo>
                    <a:close/>
                  </a:path>
                </a:pathLst>
              </a:custGeom>
              <a:solidFill>
                <a:srgbClr val="F0AB00"/>
              </a:solidFill>
            </p:spPr>
            <p:txBody>
              <a:bodyPr/>
              <a:lstStyle/>
              <a:p>
                <a:endParaRPr lang="en-AE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637818" y="109710"/>
              <a:ext cx="3318342" cy="579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4"/>
                </a:lnSpc>
              </a:pPr>
              <a:r>
                <a:rPr lang="en-US" sz="2439">
                  <a:solidFill>
                    <a:srgbClr val="FFFFFF"/>
                  </a:solidFill>
                  <a:latin typeface="Gotham Narrow 1"/>
                </a:rPr>
                <a:t>REGISTER TODAY</a:t>
              </a:r>
            </a:p>
          </p:txBody>
        </p:sp>
      </p:grpSp>
      <p:sp>
        <p:nvSpPr>
          <p:cNvPr id="23" name="TextBox 21">
            <a:extLst>
              <a:ext uri="{FF2B5EF4-FFF2-40B4-BE49-F238E27FC236}">
                <a16:creationId xmlns:a16="http://schemas.microsoft.com/office/drawing/2014/main" id="{07A27C0A-D986-CB6A-B6F8-21BB001B11F0}"/>
              </a:ext>
            </a:extLst>
          </p:cNvPr>
          <p:cNvSpPr txBox="1"/>
          <p:nvPr/>
        </p:nvSpPr>
        <p:spPr>
          <a:xfrm>
            <a:off x="598170" y="2110534"/>
            <a:ext cx="474731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625"/>
              </a:lnSpc>
            </a:pPr>
            <a:r>
              <a:rPr lang="en-US" sz="4500" spc="-90" dirty="0">
                <a:solidFill>
                  <a:schemeClr val="bg1"/>
                </a:solidFill>
                <a:latin typeface="Gotham Narrow 2 Bold"/>
              </a:rPr>
              <a:t>I’M SPEAKING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112</Words>
  <Application>Microsoft Office PowerPoint</Application>
  <PresentationFormat>Custom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Gotham Narrow 2 Bold</vt:lpstr>
      <vt:lpstr>Gotham Narrow 2</vt:lpstr>
      <vt:lpstr>Arial</vt:lpstr>
      <vt:lpstr>Calibri</vt:lpstr>
      <vt:lpstr>Gotham Narrow 1</vt:lpstr>
      <vt:lpstr>Aptos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24HSE - Social Template - Speakers - 1200x628 px</dc:title>
  <cp:lastModifiedBy>Michelle Tanna</cp:lastModifiedBy>
  <cp:revision>3</cp:revision>
  <dcterms:created xsi:type="dcterms:W3CDTF">2006-08-16T00:00:00Z</dcterms:created>
  <dcterms:modified xsi:type="dcterms:W3CDTF">2024-04-17T14:03:26Z</dcterms:modified>
  <dc:identifier>DAGBdfCPFxM</dc:identifier>
</cp:coreProperties>
</file>