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audio/mpeg" Extension="mp3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</p:sldIdLst>
  <p:sldSz cx="7620000" cy="7620000"/>
  <p:notesSz cx="6858000" cy="9144000"/>
  <p:embeddedFontLst>
    <p:embeddedFont>
      <p:font typeface="Gotham Narrow 1" charset="1" panose="00000000000000000000"/>
      <p:regular r:id="rId7"/>
    </p:embeddedFont>
    <p:embeddedFont>
      <p:font typeface="Gotham Narrow 2" charset="1" panose="00000000000000000000"/>
      <p:regular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fonts/font7.fntdata" Type="http://schemas.openxmlformats.org/officeDocument/2006/relationships/font"/><Relationship Id="rId8" Target="fonts/font8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jpeg" Type="http://schemas.openxmlformats.org/officeDocument/2006/relationships/image"/><Relationship Id="rId7" Target="../media/aAFSFkf31Bk.mp3" Type="http://schemas.microsoft.com/office/2007/relationships/media"/><Relationship Id="rId8" Target="../media/aAFSFkf31Bk.mp3" Type="http://schemas.openxmlformats.org/officeDocument/2006/relationships/audio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7620000" cy="7620000"/>
          </a:xfrm>
          <a:custGeom>
            <a:avLst/>
            <a:gdLst/>
            <a:ahLst/>
            <a:cxnLst/>
            <a:rect r="r" b="b" t="t" l="l"/>
            <a:pathLst>
              <a:path h="7620000" w="7620000">
                <a:moveTo>
                  <a:pt x="0" y="0"/>
                </a:moveTo>
                <a:lnTo>
                  <a:pt x="7620000" y="0"/>
                </a:lnTo>
                <a:lnTo>
                  <a:pt x="7620000" y="7620000"/>
                </a:lnTo>
                <a:lnTo>
                  <a:pt x="0" y="7620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23465" r="-23465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0" y="525708"/>
            <a:ext cx="7620000" cy="6614553"/>
            <a:chOff x="0" y="0"/>
            <a:chExt cx="16561325" cy="14376084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6561326" cy="14376084"/>
            </a:xfrm>
            <a:custGeom>
              <a:avLst/>
              <a:gdLst/>
              <a:ahLst/>
              <a:cxnLst/>
              <a:rect r="r" b="b" t="t" l="l"/>
              <a:pathLst>
                <a:path h="14376084" w="16561326">
                  <a:moveTo>
                    <a:pt x="0" y="0"/>
                  </a:moveTo>
                  <a:lnTo>
                    <a:pt x="16561326" y="0"/>
                  </a:lnTo>
                  <a:lnTo>
                    <a:pt x="16561326" y="14376084"/>
                  </a:lnTo>
                  <a:lnTo>
                    <a:pt x="0" y="14376084"/>
                  </a:lnTo>
                  <a:close/>
                </a:path>
              </a:pathLst>
            </a:custGeom>
            <a:solidFill>
              <a:srgbClr val="4D4D4F">
                <a:alpha val="80000"/>
              </a:srgbClr>
            </a:solidFill>
          </p:spPr>
        </p:sp>
      </p:grpSp>
      <p:sp>
        <p:nvSpPr>
          <p:cNvPr name="AutoShape 5" id="5"/>
          <p:cNvSpPr/>
          <p:nvPr/>
        </p:nvSpPr>
        <p:spPr>
          <a:xfrm flipV="true">
            <a:off x="-372216" y="525708"/>
            <a:ext cx="8293993" cy="0"/>
          </a:xfrm>
          <a:prstGeom prst="line">
            <a:avLst/>
          </a:prstGeom>
          <a:ln cap="rnd" w="38100">
            <a:solidFill>
              <a:srgbClr val="F0AB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6" id="6"/>
          <p:cNvSpPr/>
          <p:nvPr/>
        </p:nvSpPr>
        <p:spPr>
          <a:xfrm flipV="true">
            <a:off x="37858" y="7140261"/>
            <a:ext cx="8295518" cy="0"/>
          </a:xfrm>
          <a:prstGeom prst="line">
            <a:avLst/>
          </a:prstGeom>
          <a:ln cap="rnd" w="38100">
            <a:solidFill>
              <a:srgbClr val="F0AB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7" id="7"/>
          <p:cNvSpPr/>
          <p:nvPr/>
        </p:nvSpPr>
        <p:spPr>
          <a:xfrm>
            <a:off x="3466611" y="2785062"/>
            <a:ext cx="441992" cy="0"/>
          </a:xfrm>
          <a:prstGeom prst="line">
            <a:avLst/>
          </a:prstGeom>
          <a:ln cap="flat" w="19050">
            <a:solidFill>
              <a:srgbClr val="F0AB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8" id="8"/>
          <p:cNvSpPr txBox="true"/>
          <p:nvPr/>
        </p:nvSpPr>
        <p:spPr>
          <a:xfrm rot="0">
            <a:off x="-637657" y="1612771"/>
            <a:ext cx="8650530" cy="10675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31"/>
              </a:lnSpc>
            </a:pPr>
            <a:r>
              <a:rPr lang="en-US" sz="3468">
                <a:solidFill>
                  <a:srgbClr val="FFFFFF"/>
                </a:solidFill>
                <a:latin typeface="Gotham Narrow 1"/>
                <a:ea typeface="Gotham Narrow 1"/>
                <a:cs typeface="Gotham Narrow 1"/>
                <a:sym typeface="Gotham Narrow 1"/>
              </a:rPr>
              <a:t>SPE Annual Caspian</a:t>
            </a:r>
          </a:p>
          <a:p>
            <a:pPr algn="ctr" marL="0" indent="0" lvl="0">
              <a:lnSpc>
                <a:spcPts val="4231"/>
              </a:lnSpc>
            </a:pPr>
            <a:r>
              <a:rPr lang="en-US" sz="3468">
                <a:solidFill>
                  <a:srgbClr val="FFFFFF"/>
                </a:solidFill>
                <a:latin typeface="Gotham Narrow 1"/>
                <a:ea typeface="Gotham Narrow 1"/>
                <a:cs typeface="Gotham Narrow 1"/>
                <a:sym typeface="Gotham Narrow 1"/>
              </a:rPr>
              <a:t>Technical Conference 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-835769" y="2927937"/>
            <a:ext cx="9046753" cy="285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100"/>
              </a:lnSpc>
              <a:spcBef>
                <a:spcPct val="0"/>
              </a:spcBef>
            </a:pPr>
            <a:r>
              <a:rPr lang="en-US" sz="1500" spc="25">
                <a:solidFill>
                  <a:srgbClr val="FFFFFF"/>
                </a:solidFill>
                <a:latin typeface="Gotham Narrow 2"/>
                <a:ea typeface="Gotham Narrow 2"/>
                <a:cs typeface="Gotham Narrow 2"/>
                <a:sym typeface="Gotham Narrow 2"/>
              </a:rPr>
              <a:t>25–27 November 2025 | JW Marriott Absheron Baku, Azerbaijan</a:t>
            </a:r>
          </a:p>
        </p:txBody>
      </p:sp>
      <p:grpSp>
        <p:nvGrpSpPr>
          <p:cNvPr name="Group 10" id="10"/>
          <p:cNvGrpSpPr/>
          <p:nvPr/>
        </p:nvGrpSpPr>
        <p:grpSpPr>
          <a:xfrm rot="0">
            <a:off x="453549" y="636014"/>
            <a:ext cx="6712901" cy="800203"/>
            <a:chOff x="0" y="0"/>
            <a:chExt cx="8950535" cy="1066938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168124"/>
              <a:ext cx="2132564" cy="898813"/>
            </a:xfrm>
            <a:custGeom>
              <a:avLst/>
              <a:gdLst/>
              <a:ahLst/>
              <a:cxnLst/>
              <a:rect r="r" b="b" t="t" l="l"/>
              <a:pathLst>
                <a:path h="898813" w="2132564">
                  <a:moveTo>
                    <a:pt x="0" y="0"/>
                  </a:moveTo>
                  <a:lnTo>
                    <a:pt x="2132564" y="0"/>
                  </a:lnTo>
                  <a:lnTo>
                    <a:pt x="2132564" y="898814"/>
                  </a:lnTo>
                  <a:lnTo>
                    <a:pt x="0" y="8988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-26879"/>
              </a:stretch>
            </a:blipFill>
          </p:spPr>
        </p:sp>
        <p:sp>
          <p:nvSpPr>
            <p:cNvPr name="Freeform 12" id="12"/>
            <p:cNvSpPr/>
            <p:nvPr/>
          </p:nvSpPr>
          <p:spPr>
            <a:xfrm flipH="false" flipV="false" rot="0">
              <a:off x="6817971" y="459157"/>
              <a:ext cx="2132564" cy="607781"/>
            </a:xfrm>
            <a:custGeom>
              <a:avLst/>
              <a:gdLst/>
              <a:ahLst/>
              <a:cxnLst/>
              <a:rect r="r" b="b" t="t" l="l"/>
              <a:pathLst>
                <a:path h="607781" w="2132564">
                  <a:moveTo>
                    <a:pt x="0" y="0"/>
                  </a:moveTo>
                  <a:lnTo>
                    <a:pt x="2132564" y="0"/>
                  </a:lnTo>
                  <a:lnTo>
                    <a:pt x="2132564" y="607781"/>
                  </a:lnTo>
                  <a:lnTo>
                    <a:pt x="0" y="60778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  <p:sp>
          <p:nvSpPr>
            <p:cNvPr name="TextBox 13" id="13"/>
            <p:cNvSpPr txBox="true"/>
            <p:nvPr/>
          </p:nvSpPr>
          <p:spPr>
            <a:xfrm rot="0">
              <a:off x="7124406" y="-47625"/>
              <a:ext cx="1519694" cy="26448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535"/>
                </a:lnSpc>
              </a:pPr>
              <a:r>
                <a:rPr lang="en-US" sz="1096" spc="12">
                  <a:solidFill>
                    <a:srgbClr val="FFFFFF"/>
                  </a:solidFill>
                  <a:latin typeface="Gotham Narrow 2"/>
                  <a:ea typeface="Gotham Narrow 2"/>
                  <a:cs typeface="Gotham Narrow 2"/>
                  <a:sym typeface="Gotham Narrow 2"/>
                </a:rPr>
                <a:t>Host Organisation</a:t>
              </a:r>
            </a:p>
          </p:txBody>
        </p:sp>
      </p:grpSp>
      <p:sp>
        <p:nvSpPr>
          <p:cNvPr name="TextBox 14" id="14"/>
          <p:cNvSpPr txBox="true"/>
          <p:nvPr/>
        </p:nvSpPr>
        <p:spPr>
          <a:xfrm rot="0">
            <a:off x="0" y="3442292"/>
            <a:ext cx="7620000" cy="3229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677"/>
              </a:lnSpc>
              <a:spcBef>
                <a:spcPct val="0"/>
              </a:spcBef>
            </a:pPr>
            <a:r>
              <a:rPr lang="en-US" sz="1912" spc="-38">
                <a:solidFill>
                  <a:srgbClr val="FECB00"/>
                </a:solidFill>
                <a:latin typeface="Gotham Narrow 1"/>
                <a:ea typeface="Gotham Narrow 1"/>
                <a:cs typeface="Gotham Narrow 1"/>
                <a:sym typeface="Gotham Narrow 1"/>
              </a:rPr>
              <a:t>Learning from the Past, Rejuvenating Today, Inspiring Tomorrow.</a:t>
            </a:r>
          </a:p>
        </p:txBody>
      </p:sp>
      <p:grpSp>
        <p:nvGrpSpPr>
          <p:cNvPr name="Group 15" id="15"/>
          <p:cNvGrpSpPr/>
          <p:nvPr/>
        </p:nvGrpSpPr>
        <p:grpSpPr>
          <a:xfrm rot="0">
            <a:off x="453549" y="4633736"/>
            <a:ext cx="6712901" cy="2359100"/>
            <a:chOff x="0" y="0"/>
            <a:chExt cx="8950535" cy="3145466"/>
          </a:xfrm>
        </p:grpSpPr>
        <p:grpSp>
          <p:nvGrpSpPr>
            <p:cNvPr name="Group 16" id="16"/>
            <p:cNvGrpSpPr/>
            <p:nvPr/>
          </p:nvGrpSpPr>
          <p:grpSpPr>
            <a:xfrm rot="0">
              <a:off x="0" y="0"/>
              <a:ext cx="8950535" cy="3145466"/>
              <a:chOff x="0" y="0"/>
              <a:chExt cx="2429015" cy="853623"/>
            </a:xfrm>
          </p:grpSpPr>
          <p:sp>
            <p:nvSpPr>
              <p:cNvPr name="Freeform 17" id="17"/>
              <p:cNvSpPr/>
              <p:nvPr/>
            </p:nvSpPr>
            <p:spPr>
              <a:xfrm flipH="false" flipV="false" rot="0">
                <a:off x="0" y="0"/>
                <a:ext cx="2429015" cy="853623"/>
              </a:xfrm>
              <a:custGeom>
                <a:avLst/>
                <a:gdLst/>
                <a:ahLst/>
                <a:cxnLst/>
                <a:rect r="r" b="b" t="t" l="l"/>
                <a:pathLst>
                  <a:path h="853623" w="2429015">
                    <a:moveTo>
                      <a:pt x="0" y="0"/>
                    </a:moveTo>
                    <a:lnTo>
                      <a:pt x="2429015" y="0"/>
                    </a:lnTo>
                    <a:lnTo>
                      <a:pt x="2429015" y="853623"/>
                    </a:lnTo>
                    <a:lnTo>
                      <a:pt x="0" y="853623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2700" cap="sq">
                <a:solidFill>
                  <a:srgbClr val="000000"/>
                </a:solidFill>
                <a:prstDash val="solid"/>
                <a:miter/>
              </a:ln>
            </p:spPr>
          </p:sp>
        </p:grpSp>
        <p:grpSp>
          <p:nvGrpSpPr>
            <p:cNvPr name="Group 18" id="18"/>
            <p:cNvGrpSpPr/>
            <p:nvPr/>
          </p:nvGrpSpPr>
          <p:grpSpPr>
            <a:xfrm rot="0">
              <a:off x="36002" y="44224"/>
              <a:ext cx="8862808" cy="3057019"/>
              <a:chOff x="0" y="0"/>
              <a:chExt cx="2555777" cy="881556"/>
            </a:xfrm>
          </p:grpSpPr>
          <p:sp>
            <p:nvSpPr>
              <p:cNvPr name="Freeform 19" id="19"/>
              <p:cNvSpPr/>
              <p:nvPr/>
            </p:nvSpPr>
            <p:spPr>
              <a:xfrm flipH="false" flipV="false" rot="0">
                <a:off x="0" y="0"/>
                <a:ext cx="2555777" cy="881556"/>
              </a:xfrm>
              <a:custGeom>
                <a:avLst/>
                <a:gdLst/>
                <a:ahLst/>
                <a:cxnLst/>
                <a:rect r="r" b="b" t="t" l="l"/>
                <a:pathLst>
                  <a:path h="881556" w="2555777">
                    <a:moveTo>
                      <a:pt x="0" y="0"/>
                    </a:moveTo>
                    <a:lnTo>
                      <a:pt x="2555777" y="0"/>
                    </a:lnTo>
                    <a:lnTo>
                      <a:pt x="2555777" y="881556"/>
                    </a:lnTo>
                    <a:lnTo>
                      <a:pt x="0" y="881556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20" id="20"/>
              <p:cNvSpPr txBox="true"/>
              <p:nvPr/>
            </p:nvSpPr>
            <p:spPr>
              <a:xfrm>
                <a:off x="0" y="-28575"/>
                <a:ext cx="2555777" cy="910131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967"/>
                  </a:lnSpc>
                </a:pPr>
              </a:p>
            </p:txBody>
          </p:sp>
        </p:grpSp>
      </p:grpSp>
      <p:sp>
        <p:nvSpPr>
          <p:cNvPr name="Freeform 21" id="21"/>
          <p:cNvSpPr/>
          <p:nvPr/>
        </p:nvSpPr>
        <p:spPr>
          <a:xfrm flipH="false" flipV="false" rot="0">
            <a:off x="453549" y="3994130"/>
            <a:ext cx="6712901" cy="410667"/>
          </a:xfrm>
          <a:custGeom>
            <a:avLst/>
            <a:gdLst/>
            <a:ahLst/>
            <a:cxnLst/>
            <a:rect r="r" b="b" t="t" l="l"/>
            <a:pathLst>
              <a:path h="410667" w="6712901">
                <a:moveTo>
                  <a:pt x="0" y="0"/>
                </a:moveTo>
                <a:lnTo>
                  <a:pt x="6712902" y="0"/>
                </a:lnTo>
                <a:lnTo>
                  <a:pt x="6712902" y="410667"/>
                </a:lnTo>
                <a:lnTo>
                  <a:pt x="0" y="41066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14084" t="-197389" r="-17434" b="-197389"/>
            </a:stretch>
          </a:blipFill>
        </p:spPr>
      </p:sp>
      <p:sp>
        <p:nvSpPr>
          <p:cNvPr name="TextBox 22" id="22"/>
          <p:cNvSpPr txBox="true"/>
          <p:nvPr/>
        </p:nvSpPr>
        <p:spPr>
          <a:xfrm rot="0">
            <a:off x="2555007" y="4044727"/>
            <a:ext cx="2509986" cy="2999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330"/>
              </a:lnSpc>
              <a:spcBef>
                <a:spcPct val="0"/>
              </a:spcBef>
            </a:pPr>
            <a:r>
              <a:rPr lang="en-US" sz="1910">
                <a:solidFill>
                  <a:srgbClr val="FFFFFF"/>
                </a:solidFill>
                <a:latin typeface="Gotham Narrow 1"/>
                <a:ea typeface="Gotham Narrow 1"/>
                <a:cs typeface="Gotham Narrow 1"/>
                <a:sym typeface="Gotham Narrow 1"/>
              </a:rPr>
              <a:t>Sponsor Title/Exhibitor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2990422" y="5602783"/>
            <a:ext cx="1394371" cy="3448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Gotham Narrow 2"/>
                <a:ea typeface="Gotham Narrow 2"/>
                <a:cs typeface="Gotham Narrow 2"/>
                <a:sym typeface="Gotham Narrow 2"/>
              </a:rPr>
              <a:t>INSERT LOGO</a:t>
            </a:r>
          </a:p>
        </p:txBody>
      </p:sp>
      <p:pic>
        <p:nvPicPr>
          <p:cNvPr name="Picture 24" id="24">
            <a:hlinkClick action="ppaction://media"/>
          </p:cNvPr>
          <p:cNvPicPr>
            <a:picLocks noChangeAspect="true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>
                  <p14:trim st="3840.8210" end="57811.1240"/>
                  <p14:fade in="300" out="300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429000" y="3429000"/>
            <a:ext cx="762000" cy="76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dur="indefinite" restart="never" nodeType="tmRoot">
          <p:childTnLst>
            <p:cmd cmd="playFrom(0.0)">
              <p:cBhvr>
                <p:cTn/>
                <p:tgtEl>
                  <p:spTgt spid="24"/>
                </p:tgtEl>
              </p:cBhvr>
            </p:cmd>
            <p:audio>
              <p:cMediaNode vol="100000" showWhenStopped="false">
                <p:cTn/>
                <p:tgtEl>
                  <p:spTgt spid="2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DAGx0vR6hes</dc:identifier>
  <dcterms:modified xsi:type="dcterms:W3CDTF">2011-08-01T06:04:30Z</dcterms:modified>
  <cp:revision>1</cp:revision>
  <dc:title>25CTC LinkedIn SPEX - 800 x 800</dc:title>
</cp:coreProperties>
</file>