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84" r:id="rId2"/>
    <p:sldId id="291" r:id="rId3"/>
    <p:sldId id="298" r:id="rId4"/>
    <p:sldId id="30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PE Reservoir Slides" id="{8D2B946F-8E1E-435A-A22F-3D7BAE8A883E}">
          <p14:sldIdLst>
            <p14:sldId id="284"/>
            <p14:sldId id="291"/>
            <p14:sldId id="298"/>
            <p14:sldId id="30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0F95256-BA3D-4D51-17A1-F54D79E989E2}" name="Louise Doyle" initials="LD" userId="S::ldoyle@spe.org::2f7e4ce4-096c-43f2-abdc-a402bf981b6f" providerId="AD"/>
  <p188:author id="{A2D18F5D-3B49-B78F-8ABA-5BF58DEE761A}" name="Guest User" initials="GU" userId="S::urn:spo:anon#04401d2b74fde5f3fd4ddad3d977c182c1c76db8cf45aab005548091507dba46::" providerId="AD"/>
  <p188:author id="{480B856E-5C0B-6B81-38CD-55147B7FC0AC}" name="Fiyi Onafeso" initials="FO" userId="S::fonafeso@spe.org::de62321c-feb9-4101-a990-ab22a6ec080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24326-F128-4148-9F49-46B4B5AF4D0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95B9E-A627-430E-8E98-03DE4F404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7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55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09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40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66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8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77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986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0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73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3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27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0321A-DEE9-47A3-8D9E-9DECE1F8FD9E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0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 picture containing outdoor, dark, day, night sky&#10;&#10;Description automatically generated">
            <a:extLst>
              <a:ext uri="{FF2B5EF4-FFF2-40B4-BE49-F238E27FC236}">
                <a16:creationId xmlns:a16="http://schemas.microsoft.com/office/drawing/2014/main" id="{60287C39-4645-BB43-B66F-E754678608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70" r="347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8388456" y="5214441"/>
            <a:ext cx="2302759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6"/>
              </a:lnSpc>
            </a:pPr>
            <a:r>
              <a:rPr lang="en-US" sz="1903">
                <a:solidFill>
                  <a:srgbClr val="FFFFFF"/>
                </a:solidFill>
                <a:latin typeface="Century Gothic" panose="020B0502020202020204" pitchFamily="34" charset="0"/>
              </a:rPr>
              <a:t>Company Name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396030" y="2101258"/>
            <a:ext cx="2366199" cy="294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79"/>
              </a:lnSpc>
            </a:pPr>
            <a:r>
              <a:rPr lang="en-US" sz="2149" spc="129">
                <a:solidFill>
                  <a:srgbClr val="FFFFFF"/>
                </a:solidFill>
                <a:latin typeface="Century Gothic" panose="020B0502020202020204" pitchFamily="34" charset="0"/>
              </a:rPr>
              <a:t>Presenter Name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92354" y="3074356"/>
            <a:ext cx="5474225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4"/>
              </a:lnSpc>
            </a:pPr>
            <a:r>
              <a:rPr lang="en-US" sz="5358" spc="-16">
                <a:solidFill>
                  <a:srgbClr val="FFFFFF"/>
                </a:solidFill>
                <a:latin typeface="Century Gothic" panose="020B0502020202020204" pitchFamily="34" charset="0"/>
              </a:rPr>
              <a:t>Presentation</a:t>
            </a:r>
          </a:p>
          <a:p>
            <a:pPr>
              <a:lnSpc>
                <a:spcPts val="5734"/>
              </a:lnSpc>
            </a:pPr>
            <a:r>
              <a:rPr lang="en-US" sz="5358" spc="-16">
                <a:solidFill>
                  <a:srgbClr val="FFFFFF"/>
                </a:solidFill>
                <a:latin typeface="Century Gothic" panose="020B0502020202020204" pitchFamily="34" charset="0"/>
              </a:rPr>
              <a:t>Title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193BACB-0BE7-083B-B676-222FEC65A44D}"/>
              </a:ext>
            </a:extLst>
          </p:cNvPr>
          <p:cNvSpPr/>
          <p:nvPr/>
        </p:nvSpPr>
        <p:spPr>
          <a:xfrm>
            <a:off x="8317441" y="2582932"/>
            <a:ext cx="2444788" cy="2444788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grpSp>
        <p:nvGrpSpPr>
          <p:cNvPr id="16" name="Group 5">
            <a:extLst>
              <a:ext uri="{FF2B5EF4-FFF2-40B4-BE49-F238E27FC236}">
                <a16:creationId xmlns:a16="http://schemas.microsoft.com/office/drawing/2014/main" id="{8598E4B0-3A0C-0923-57E7-13DD362DC326}"/>
              </a:ext>
            </a:extLst>
          </p:cNvPr>
          <p:cNvGrpSpPr/>
          <p:nvPr/>
        </p:nvGrpSpPr>
        <p:grpSpPr>
          <a:xfrm>
            <a:off x="0" y="327527"/>
            <a:ext cx="12192000" cy="1318501"/>
            <a:chOff x="0" y="-47625"/>
            <a:chExt cx="5650920" cy="860425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62BF5003-444E-E0AD-4938-5C05C7F4E33D}"/>
                </a:ext>
              </a:extLst>
            </p:cNvPr>
            <p:cNvSpPr/>
            <p:nvPr/>
          </p:nvSpPr>
          <p:spPr>
            <a:xfrm>
              <a:off x="0" y="-9937"/>
              <a:ext cx="5650920" cy="637014"/>
            </a:xfrm>
            <a:custGeom>
              <a:avLst/>
              <a:gdLst/>
              <a:ahLst/>
              <a:cxnLst/>
              <a:rect l="l" t="t" r="r" b="b"/>
              <a:pathLst>
                <a:path w="5650920" h="637014">
                  <a:moveTo>
                    <a:pt x="0" y="0"/>
                  </a:moveTo>
                  <a:lnTo>
                    <a:pt x="5650920" y="0"/>
                  </a:lnTo>
                  <a:lnTo>
                    <a:pt x="5650920" y="637014"/>
                  </a:lnTo>
                  <a:lnTo>
                    <a:pt x="0" y="6370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B12BF295-4513-1694-82B0-BC39FB7E857D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9693" tIns="19693" rIns="19693" bIns="19693" rtlCol="0" anchor="ctr"/>
            <a:lstStyle/>
            <a:p>
              <a:pPr algn="ctr">
                <a:lnSpc>
                  <a:spcPts val="1031"/>
                </a:lnSpc>
              </a:pPr>
              <a:endParaRPr sz="1200"/>
            </a:p>
          </p:txBody>
        </p:sp>
      </p:grpSp>
      <p:pic>
        <p:nvPicPr>
          <p:cNvPr id="18" name="Picture 8" descr="Text&#10;&#10;Description automatically generated">
            <a:extLst>
              <a:ext uri="{FF2B5EF4-FFF2-40B4-BE49-F238E27FC236}">
                <a16:creationId xmlns:a16="http://schemas.microsoft.com/office/drawing/2014/main" id="{C47FB4F0-9B3A-E10C-8CBE-B95CE2B0CDA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651716" y="568522"/>
            <a:ext cx="1096859" cy="618135"/>
          </a:xfrm>
          <a:prstGeom prst="rect">
            <a:avLst/>
          </a:prstGeom>
        </p:spPr>
      </p:pic>
      <p:pic>
        <p:nvPicPr>
          <p:cNvPr id="20" name="Picture 9" descr="Text, logo&#10;&#10;Description automatically generated">
            <a:extLst>
              <a:ext uri="{FF2B5EF4-FFF2-40B4-BE49-F238E27FC236}">
                <a16:creationId xmlns:a16="http://schemas.microsoft.com/office/drawing/2014/main" id="{470297F7-CE2E-28C4-BBCA-6A288A11A01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851740" y="511283"/>
            <a:ext cx="1477591" cy="683723"/>
          </a:xfrm>
          <a:prstGeom prst="rect">
            <a:avLst/>
          </a:prstGeom>
        </p:spPr>
      </p:pic>
      <p:sp>
        <p:nvSpPr>
          <p:cNvPr id="22" name="TextBox 11">
            <a:extLst>
              <a:ext uri="{FF2B5EF4-FFF2-40B4-BE49-F238E27FC236}">
                <a16:creationId xmlns:a16="http://schemas.microsoft.com/office/drawing/2014/main" id="{7CE5DA8D-F98C-B623-DD95-C5ACC1A22831}"/>
              </a:ext>
            </a:extLst>
          </p:cNvPr>
          <p:cNvSpPr txBox="1"/>
          <p:nvPr/>
        </p:nvSpPr>
        <p:spPr>
          <a:xfrm>
            <a:off x="524799" y="1018986"/>
            <a:ext cx="7607271" cy="301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r>
              <a:rPr lang="en-US" sz="1300" b="1" spc="62" dirty="0">
                <a:solidFill>
                  <a:srgbClr val="0046AD"/>
                </a:solidFill>
                <a:latin typeface="Century Gothic"/>
              </a:rPr>
              <a:t>16-17 September 2025  Hyatt Regency Conroe, Conroe, Texas, USA</a:t>
            </a:r>
          </a:p>
        </p:txBody>
      </p:sp>
      <p:sp>
        <p:nvSpPr>
          <p:cNvPr id="24" name="TextBox 11">
            <a:extLst>
              <a:ext uri="{FF2B5EF4-FFF2-40B4-BE49-F238E27FC236}">
                <a16:creationId xmlns:a16="http://schemas.microsoft.com/office/drawing/2014/main" id="{9A74AC5B-7A7A-D509-FF0F-AC43E20BC8E9}"/>
              </a:ext>
            </a:extLst>
          </p:cNvPr>
          <p:cNvSpPr txBox="1"/>
          <p:nvPr/>
        </p:nvSpPr>
        <p:spPr>
          <a:xfrm>
            <a:off x="512590" y="385280"/>
            <a:ext cx="8286907" cy="667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r>
              <a:rPr lang="en-US" sz="2200" b="1" spc="62" dirty="0">
                <a:solidFill>
                  <a:srgbClr val="0046AD"/>
                </a:solidFill>
                <a:latin typeface="Century Gothic"/>
              </a:rPr>
              <a:t>SPE/ARMA Workshop: Subsurface Storage from Characterization to Implementation</a:t>
            </a:r>
          </a:p>
        </p:txBody>
      </p:sp>
      <p:pic>
        <p:nvPicPr>
          <p:cNvPr id="5" name="Picture 4" descr="A logo with red blue and white letters&#10;&#10;AI-generated content may be incorrect.">
            <a:extLst>
              <a:ext uri="{FF2B5EF4-FFF2-40B4-BE49-F238E27FC236}">
                <a16:creationId xmlns:a16="http://schemas.microsoft.com/office/drawing/2014/main" id="{E91E9337-D1B9-E098-B12F-679373A0E7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858" y="535445"/>
            <a:ext cx="1096859" cy="73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020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4EB0C8-A4C2-A7E8-B875-C2561913A9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9" b="38189"/>
          <a:stretch/>
        </p:blipFill>
        <p:spPr>
          <a:xfrm>
            <a:off x="0" y="-16076"/>
            <a:ext cx="12227560" cy="1512000"/>
          </a:xfrm>
          <a:prstGeom prst="rect">
            <a:avLst/>
          </a:prstGeom>
        </p:spPr>
      </p:pic>
      <p:sp>
        <p:nvSpPr>
          <p:cNvPr id="22" name="Freeform 6">
            <a:extLst>
              <a:ext uri="{FF2B5EF4-FFF2-40B4-BE49-F238E27FC236}">
                <a16:creationId xmlns:a16="http://schemas.microsoft.com/office/drawing/2014/main" id="{ECE8EAD4-BF04-D64A-1A90-CFC4648A5496}"/>
              </a:ext>
            </a:extLst>
          </p:cNvPr>
          <p:cNvSpPr/>
          <p:nvPr/>
        </p:nvSpPr>
        <p:spPr>
          <a:xfrm>
            <a:off x="0" y="264474"/>
            <a:ext cx="12192000" cy="976150"/>
          </a:xfrm>
          <a:custGeom>
            <a:avLst/>
            <a:gdLst/>
            <a:ahLst/>
            <a:cxnLst/>
            <a:rect l="l" t="t" r="r" b="b"/>
            <a:pathLst>
              <a:path w="5650920" h="637014">
                <a:moveTo>
                  <a:pt x="0" y="0"/>
                </a:moveTo>
                <a:lnTo>
                  <a:pt x="5650920" y="0"/>
                </a:lnTo>
                <a:lnTo>
                  <a:pt x="5650920" y="637014"/>
                </a:lnTo>
                <a:lnTo>
                  <a:pt x="0" y="637014"/>
                </a:ln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en-AE"/>
          </a:p>
        </p:txBody>
      </p:sp>
      <p:pic>
        <p:nvPicPr>
          <p:cNvPr id="2" name="Picture 8" descr="Text&#10;&#10;Description automatically generated">
            <a:extLst>
              <a:ext uri="{FF2B5EF4-FFF2-40B4-BE49-F238E27FC236}">
                <a16:creationId xmlns:a16="http://schemas.microsoft.com/office/drawing/2014/main" id="{AB00DB16-8E24-F8AB-50F1-22E7C1BBC8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508592" y="488539"/>
            <a:ext cx="1096859" cy="618135"/>
          </a:xfrm>
          <a:prstGeom prst="rect">
            <a:avLst/>
          </a:prstGeom>
        </p:spPr>
      </p:pic>
      <p:pic>
        <p:nvPicPr>
          <p:cNvPr id="4" name="Picture 9" descr="Text, logo&#10;&#10;Description automatically generated">
            <a:extLst>
              <a:ext uri="{FF2B5EF4-FFF2-40B4-BE49-F238E27FC236}">
                <a16:creationId xmlns:a16="http://schemas.microsoft.com/office/drawing/2014/main" id="{3662A33C-42CF-8899-8326-F43F1072E2D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708616" y="431300"/>
            <a:ext cx="1477591" cy="683723"/>
          </a:xfrm>
          <a:prstGeom prst="rect">
            <a:avLst/>
          </a:prstGeom>
        </p:spPr>
      </p:pic>
      <p:sp>
        <p:nvSpPr>
          <p:cNvPr id="5" name="TextBox 11">
            <a:extLst>
              <a:ext uri="{FF2B5EF4-FFF2-40B4-BE49-F238E27FC236}">
                <a16:creationId xmlns:a16="http://schemas.microsoft.com/office/drawing/2014/main" id="{6F136023-C652-1BF9-1267-1226FF06846B}"/>
              </a:ext>
            </a:extLst>
          </p:cNvPr>
          <p:cNvSpPr txBox="1"/>
          <p:nvPr/>
        </p:nvSpPr>
        <p:spPr>
          <a:xfrm>
            <a:off x="381675" y="939003"/>
            <a:ext cx="7607271" cy="301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r>
              <a:rPr lang="en-US" sz="1300" b="1" spc="62" dirty="0">
                <a:solidFill>
                  <a:srgbClr val="0046AD"/>
                </a:solidFill>
                <a:latin typeface="Century Gothic"/>
              </a:rPr>
              <a:t>16-17 September 2025  Hyatt Regency Conroe, Conroe, Texas, USA</a:t>
            </a: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4D9CE298-1B9E-4FA0-E639-5574D1340586}"/>
              </a:ext>
            </a:extLst>
          </p:cNvPr>
          <p:cNvSpPr txBox="1"/>
          <p:nvPr/>
        </p:nvSpPr>
        <p:spPr>
          <a:xfrm>
            <a:off x="369466" y="305297"/>
            <a:ext cx="8286907" cy="667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r>
              <a:rPr lang="en-US" sz="2200" b="1" spc="62" dirty="0">
                <a:solidFill>
                  <a:srgbClr val="0046AD"/>
                </a:solidFill>
                <a:latin typeface="Century Gothic"/>
              </a:rPr>
              <a:t>SPE/ARMA Workshop: Subsurface Storage from Characterization to Implementation</a:t>
            </a:r>
          </a:p>
        </p:txBody>
      </p:sp>
      <p:pic>
        <p:nvPicPr>
          <p:cNvPr id="7" name="Picture 6" descr="A logo with red blue and white letters&#10;&#10;AI-generated content may be incorrect.">
            <a:extLst>
              <a:ext uri="{FF2B5EF4-FFF2-40B4-BE49-F238E27FC236}">
                <a16:creationId xmlns:a16="http://schemas.microsoft.com/office/drawing/2014/main" id="{B76E428B-CDEB-A5A7-53A6-8E0BFEB94C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734" y="455462"/>
            <a:ext cx="1096859" cy="73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240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 picture containing outdoor, dark, day, night sky&#10;&#10;Description automatically generated">
            <a:extLst>
              <a:ext uri="{FF2B5EF4-FFF2-40B4-BE49-F238E27FC236}">
                <a16:creationId xmlns:a16="http://schemas.microsoft.com/office/drawing/2014/main" id="{60287C39-4645-BB43-B66F-E754678608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70" r="347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068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 picture containing outdoor, dark, day, night sky&#10;&#10;Description automatically generated">
            <a:extLst>
              <a:ext uri="{FF2B5EF4-FFF2-40B4-BE49-F238E27FC236}">
                <a16:creationId xmlns:a16="http://schemas.microsoft.com/office/drawing/2014/main" id="{60287C39-4645-BB43-B66F-E754678608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70" r="347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Group 5">
            <a:extLst>
              <a:ext uri="{FF2B5EF4-FFF2-40B4-BE49-F238E27FC236}">
                <a16:creationId xmlns:a16="http://schemas.microsoft.com/office/drawing/2014/main" id="{8598E4B0-3A0C-0923-57E7-13DD362DC326}"/>
              </a:ext>
            </a:extLst>
          </p:cNvPr>
          <p:cNvGrpSpPr/>
          <p:nvPr/>
        </p:nvGrpSpPr>
        <p:grpSpPr>
          <a:xfrm>
            <a:off x="0" y="327527"/>
            <a:ext cx="12192000" cy="1318501"/>
            <a:chOff x="0" y="-47625"/>
            <a:chExt cx="5650920" cy="860425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62BF5003-444E-E0AD-4938-5C05C7F4E33D}"/>
                </a:ext>
              </a:extLst>
            </p:cNvPr>
            <p:cNvSpPr/>
            <p:nvPr/>
          </p:nvSpPr>
          <p:spPr>
            <a:xfrm>
              <a:off x="0" y="-9937"/>
              <a:ext cx="5650920" cy="637014"/>
            </a:xfrm>
            <a:custGeom>
              <a:avLst/>
              <a:gdLst/>
              <a:ahLst/>
              <a:cxnLst/>
              <a:rect l="l" t="t" r="r" b="b"/>
              <a:pathLst>
                <a:path w="5650920" h="637014">
                  <a:moveTo>
                    <a:pt x="0" y="0"/>
                  </a:moveTo>
                  <a:lnTo>
                    <a:pt x="5650920" y="0"/>
                  </a:lnTo>
                  <a:lnTo>
                    <a:pt x="5650920" y="637014"/>
                  </a:lnTo>
                  <a:lnTo>
                    <a:pt x="0" y="6370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B12BF295-4513-1694-82B0-BC39FB7E857D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9693" tIns="19693" rIns="19693" bIns="19693" rtlCol="0" anchor="ctr"/>
            <a:lstStyle/>
            <a:p>
              <a:pPr algn="ctr">
                <a:lnSpc>
                  <a:spcPts val="1031"/>
                </a:lnSpc>
              </a:pPr>
              <a:endParaRPr sz="1200"/>
            </a:p>
          </p:txBody>
        </p:sp>
      </p:grpSp>
      <p:sp>
        <p:nvSpPr>
          <p:cNvPr id="2" name="TextBox 12">
            <a:extLst>
              <a:ext uri="{FF2B5EF4-FFF2-40B4-BE49-F238E27FC236}">
                <a16:creationId xmlns:a16="http://schemas.microsoft.com/office/drawing/2014/main" id="{9DC4C039-2B65-16B1-D3B7-5C8D2F7D2F8D}"/>
              </a:ext>
            </a:extLst>
          </p:cNvPr>
          <p:cNvSpPr txBox="1"/>
          <p:nvPr/>
        </p:nvSpPr>
        <p:spPr>
          <a:xfrm>
            <a:off x="3738061" y="2855521"/>
            <a:ext cx="7349039" cy="7473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34"/>
              </a:lnSpc>
            </a:pPr>
            <a:r>
              <a:rPr lang="en-US" sz="7000" b="1" spc="-16">
                <a:solidFill>
                  <a:srgbClr val="FFFFFF"/>
                </a:solidFill>
                <a:latin typeface="Century Gothic" panose="020B0502020202020204" pitchFamily="34" charset="0"/>
              </a:rPr>
              <a:t>Thank You!</a:t>
            </a: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0F664F47-BAD0-D030-C9A2-3E43ABD01F6F}"/>
              </a:ext>
            </a:extLst>
          </p:cNvPr>
          <p:cNvSpPr txBox="1"/>
          <p:nvPr/>
        </p:nvSpPr>
        <p:spPr>
          <a:xfrm>
            <a:off x="4378746" y="4031701"/>
            <a:ext cx="4511254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34"/>
              </a:lnSpc>
            </a:pPr>
            <a:r>
              <a:rPr lang="en-US" sz="5300" spc="-16">
                <a:solidFill>
                  <a:srgbClr val="FFFFFF"/>
                </a:solidFill>
                <a:latin typeface="Century Gothic"/>
              </a:rPr>
              <a:t>Questions</a:t>
            </a:r>
            <a:r>
              <a:rPr lang="en-US" sz="5350" spc="-16">
                <a:solidFill>
                  <a:srgbClr val="FFFFFF"/>
                </a:solidFill>
                <a:latin typeface="Century Gothic"/>
              </a:rPr>
              <a:t>?</a:t>
            </a:r>
          </a:p>
        </p:txBody>
      </p:sp>
      <p:pic>
        <p:nvPicPr>
          <p:cNvPr id="3" name="Picture 8" descr="Text&#10;&#10;Description automatically generated">
            <a:extLst>
              <a:ext uri="{FF2B5EF4-FFF2-40B4-BE49-F238E27FC236}">
                <a16:creationId xmlns:a16="http://schemas.microsoft.com/office/drawing/2014/main" id="{E6AB8D33-5F83-6D56-4817-100F2BF66C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651716" y="568522"/>
            <a:ext cx="1096859" cy="618135"/>
          </a:xfrm>
          <a:prstGeom prst="rect">
            <a:avLst/>
          </a:prstGeom>
        </p:spPr>
      </p:pic>
      <p:pic>
        <p:nvPicPr>
          <p:cNvPr id="6" name="Picture 9" descr="Text, logo&#10;&#10;Description automatically generated">
            <a:extLst>
              <a:ext uri="{FF2B5EF4-FFF2-40B4-BE49-F238E27FC236}">
                <a16:creationId xmlns:a16="http://schemas.microsoft.com/office/drawing/2014/main" id="{E5237C59-2265-8C2C-E5F0-64270378210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851740" y="511283"/>
            <a:ext cx="1477591" cy="683723"/>
          </a:xfrm>
          <a:prstGeom prst="rect">
            <a:avLst/>
          </a:prstGeom>
        </p:spPr>
      </p:pic>
      <p:sp>
        <p:nvSpPr>
          <p:cNvPr id="7" name="TextBox 11">
            <a:extLst>
              <a:ext uri="{FF2B5EF4-FFF2-40B4-BE49-F238E27FC236}">
                <a16:creationId xmlns:a16="http://schemas.microsoft.com/office/drawing/2014/main" id="{FAFA8F6F-762B-B6C1-82E3-89ECBCB18C9D}"/>
              </a:ext>
            </a:extLst>
          </p:cNvPr>
          <p:cNvSpPr txBox="1"/>
          <p:nvPr/>
        </p:nvSpPr>
        <p:spPr>
          <a:xfrm>
            <a:off x="524799" y="1018986"/>
            <a:ext cx="7607271" cy="301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r>
              <a:rPr lang="en-US" sz="1300" b="1" spc="62" dirty="0">
                <a:solidFill>
                  <a:srgbClr val="0046AD"/>
                </a:solidFill>
                <a:latin typeface="Century Gothic"/>
              </a:rPr>
              <a:t>16-17 September 2025  Hyatt Regency Conroe, Conroe, Texas, USA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1F822FA8-E658-359D-CDB0-6CD9A476E386}"/>
              </a:ext>
            </a:extLst>
          </p:cNvPr>
          <p:cNvSpPr txBox="1"/>
          <p:nvPr/>
        </p:nvSpPr>
        <p:spPr>
          <a:xfrm>
            <a:off x="512590" y="385280"/>
            <a:ext cx="8286907" cy="667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r>
              <a:rPr lang="en-US" sz="2200" b="1" spc="62" dirty="0">
                <a:solidFill>
                  <a:srgbClr val="0046AD"/>
                </a:solidFill>
                <a:latin typeface="Century Gothic"/>
              </a:rPr>
              <a:t>SPE/ARMA Workshop: Subsurface Storage from Characterization to Implementation</a:t>
            </a:r>
          </a:p>
        </p:txBody>
      </p:sp>
      <p:pic>
        <p:nvPicPr>
          <p:cNvPr id="9" name="Picture 8" descr="A logo with red blue and white letters&#10;&#10;AI-generated content may be incorrect.">
            <a:extLst>
              <a:ext uri="{FF2B5EF4-FFF2-40B4-BE49-F238E27FC236}">
                <a16:creationId xmlns:a16="http://schemas.microsoft.com/office/drawing/2014/main" id="{441A35C1-AEA9-EEAD-D8F6-20EFC81FC4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858" y="535445"/>
            <a:ext cx="1096859" cy="73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094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80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Society of Petroleum Engineers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Alyssa Moreno</dc:creator>
  <cp:lastModifiedBy>Gail Smith</cp:lastModifiedBy>
  <cp:revision>7</cp:revision>
  <dcterms:created xsi:type="dcterms:W3CDTF">2015-05-14T16:01:47Z</dcterms:created>
  <dcterms:modified xsi:type="dcterms:W3CDTF">2025-05-19T20:28:52Z</dcterms:modified>
</cp:coreProperties>
</file>