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handoutMasterIdLst>
    <p:handoutMasterId r:id="rId6"/>
  </p:handoutMasterIdLst>
  <p:sldIdLst>
    <p:sldId id="274" r:id="rId2"/>
    <p:sldId id="273" r:id="rId3"/>
    <p:sldId id="275" r:id="rId4"/>
    <p:sldId id="277" r:id="rId5"/>
  </p:sldIdLst>
  <p:sldSz cx="18288000" cy="10287000"/>
  <p:notesSz cx="6858000" cy="9144000"/>
  <p:embeddedFontLst>
    <p:embeddedFont>
      <p:font typeface="Gotham Narrow 1" panose="020B0604020202020204" charset="0"/>
      <p:regular r:id="rId7"/>
    </p:embeddedFont>
    <p:embeddedFont>
      <p:font typeface="Gotham Narrow 2" panose="020B0604020202020204" charset="0"/>
      <p:regular r:id="rId8"/>
    </p:embeddedFont>
    <p:embeddedFont>
      <p:font typeface="Helvetica" panose="020B0604020202020204" pitchFamily="34" charset="0"/>
      <p:regular r:id="rId9"/>
      <p:bold r:id="rId10"/>
      <p:italic r:id="rId11"/>
      <p:boldItalic r:id="rId12"/>
    </p:embeddedFont>
    <p:embeddedFont>
      <p:font typeface="Manrope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32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04B744-4440-F3B9-2B8A-7147C3DDC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22D27-6D91-6B93-666D-807EC9E613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8BC72-6989-4530-B4CB-80DA9883CD49}" type="datetimeFigureOut">
              <a:rPr lang="en-AE" smtClean="0"/>
              <a:t>14/01/2025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B6F7A-3F7D-24D2-F1C9-97CEE68FA0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23D94-145C-8CA3-4F40-4168D351BE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D072E-B64F-410C-BF07-ACF64AF83D3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1801728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636271" y="2662519"/>
            <a:ext cx="7310438" cy="46791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341435" y="2662519"/>
            <a:ext cx="7310438" cy="467915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700"/>
            </a:lvl1pPr>
          </a:lstStyle>
          <a:p>
            <a:pPr marL="342900" marR="0" lvl="0" indent="-34290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8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536F3-0D26-7DDC-0DAA-40600862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4" y="3176589"/>
            <a:ext cx="15773400" cy="1987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5548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71616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2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71616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98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71616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31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1798320"/>
            <a:ext cx="17053560" cy="752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2738439"/>
            <a:ext cx="17053560" cy="70456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4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2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71616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3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F7F12D-5501-9990-894B-01E1B3797B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200" y="1628774"/>
            <a:ext cx="1800000" cy="1800000"/>
          </a:xfrm>
          <a:prstGeom prst="rect">
            <a:avLst/>
          </a:prstGeom>
        </p:spPr>
        <p:txBody>
          <a:bodyPr/>
          <a:lstStyle/>
          <a:p>
            <a:endParaRPr lang="en-AE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4799020F-2334-29C7-B7A6-D346280C7B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85624" y="1629586"/>
            <a:ext cx="1800000" cy="1800000"/>
          </a:xfrm>
          <a:prstGeom prst="rect">
            <a:avLst/>
          </a:prstGeom>
        </p:spPr>
        <p:txBody>
          <a:bodyPr/>
          <a:lstStyle/>
          <a:p>
            <a:endParaRPr lang="en-AE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D045029-F30A-5716-6345-6A4BBE4591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35980" y="1630398"/>
            <a:ext cx="1800000" cy="1800000"/>
          </a:xfrm>
          <a:prstGeom prst="rect">
            <a:avLst/>
          </a:prstGeom>
        </p:spPr>
        <p:txBody>
          <a:bodyPr/>
          <a:lstStyle/>
          <a:p>
            <a:endParaRPr lang="en-AE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D17A718-07F2-109B-8F96-7FEA2CA8E2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34556" y="1632834"/>
            <a:ext cx="1800000" cy="1800000"/>
          </a:xfrm>
          <a:prstGeom prst="rect">
            <a:avLst/>
          </a:prstGeom>
        </p:spPr>
        <p:txBody>
          <a:bodyPr/>
          <a:lstStyle/>
          <a:p>
            <a:endParaRPr lang="en-AE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898B9C3B-3E97-D343-DC15-50570CF9F6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5268" y="1631210"/>
            <a:ext cx="1800000" cy="1800000"/>
          </a:xfrm>
          <a:prstGeom prst="rect">
            <a:avLst/>
          </a:prstGeom>
        </p:spPr>
        <p:txBody>
          <a:bodyPr/>
          <a:lstStyle/>
          <a:p>
            <a:endParaRPr lang="en-AE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E92B654-22F9-32C3-9F91-83E4EFCBEE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84912" y="1633648"/>
            <a:ext cx="1800000" cy="1800000"/>
          </a:xfrm>
          <a:prstGeom prst="rect">
            <a:avLst/>
          </a:prstGeom>
        </p:spPr>
        <p:txBody>
          <a:bodyPr/>
          <a:lstStyle/>
          <a:p>
            <a:endParaRPr lang="en-AE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40B45ED-1E5A-0251-F669-D3EC3ACBBB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886332" y="1632022"/>
            <a:ext cx="1800000" cy="1800000"/>
          </a:xfrm>
          <a:prstGeom prst="rect">
            <a:avLst/>
          </a:prstGeom>
        </p:spPr>
        <p:txBody>
          <a:bodyPr/>
          <a:lstStyle/>
          <a:p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5714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67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71616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2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71616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3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71616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2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 userDrawn="1"/>
        </p:nvSpPr>
        <p:spPr>
          <a:xfrm>
            <a:off x="0" y="0"/>
            <a:ext cx="17234452" cy="1311096"/>
          </a:xfrm>
          <a:custGeom>
            <a:avLst/>
            <a:gdLst/>
            <a:ahLst/>
            <a:cxnLst/>
            <a:rect l="l" t="t" r="r" b="b"/>
            <a:pathLst>
              <a:path w="11484943" h="874064">
                <a:moveTo>
                  <a:pt x="1154522" y="0"/>
                </a:moveTo>
                <a:lnTo>
                  <a:pt x="11442959" y="0"/>
                </a:lnTo>
                <a:lnTo>
                  <a:pt x="11442957" y="2"/>
                </a:lnTo>
                <a:lnTo>
                  <a:pt x="11484943" y="2"/>
                </a:lnTo>
                <a:lnTo>
                  <a:pt x="10819716" y="874061"/>
                </a:lnTo>
                <a:lnTo>
                  <a:pt x="9665196" y="874061"/>
                </a:lnTo>
                <a:lnTo>
                  <a:pt x="9665194" y="874064"/>
                </a:lnTo>
                <a:lnTo>
                  <a:pt x="41984" y="874064"/>
                </a:lnTo>
                <a:lnTo>
                  <a:pt x="41984" y="874062"/>
                </a:lnTo>
                <a:lnTo>
                  <a:pt x="0" y="874062"/>
                </a:lnTo>
                <a:lnTo>
                  <a:pt x="0" y="3"/>
                </a:lnTo>
                <a:lnTo>
                  <a:pt x="1154522" y="3"/>
                </a:lnTo>
                <a:close/>
              </a:path>
            </a:pathLst>
          </a:custGeom>
          <a:solidFill>
            <a:srgbClr val="0081A0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Freeform 15"/>
          <p:cNvSpPr/>
          <p:nvPr userDrawn="1"/>
        </p:nvSpPr>
        <p:spPr>
          <a:xfrm rot="10800000">
            <a:off x="16327014" y="-3"/>
            <a:ext cx="3692768" cy="1311090"/>
          </a:xfrm>
          <a:custGeom>
            <a:avLst/>
            <a:gdLst>
              <a:gd name="connsiteX0" fmla="*/ 1796618 w 2461845"/>
              <a:gd name="connsiteY0" fmla="*/ 758952 h 758952"/>
              <a:gd name="connsiteX1" fmla="*/ 0 w 2461845"/>
              <a:gd name="connsiteY1" fmla="*/ 758952 h 758952"/>
              <a:gd name="connsiteX2" fmla="*/ 0 w 2461845"/>
              <a:gd name="connsiteY2" fmla="*/ 0 h 758952"/>
              <a:gd name="connsiteX3" fmla="*/ 2461845 w 2461845"/>
              <a:gd name="connsiteY3" fmla="*/ 0 h 758952"/>
              <a:gd name="connsiteX0" fmla="*/ 1796618 w 2461845"/>
              <a:gd name="connsiteY0" fmla="*/ 758952 h 758952"/>
              <a:gd name="connsiteX1" fmla="*/ 797668 w 2461845"/>
              <a:gd name="connsiteY1" fmla="*/ 758952 h 758952"/>
              <a:gd name="connsiteX2" fmla="*/ 0 w 2461845"/>
              <a:gd name="connsiteY2" fmla="*/ 0 h 758952"/>
              <a:gd name="connsiteX3" fmla="*/ 2461845 w 2461845"/>
              <a:gd name="connsiteY3" fmla="*/ 0 h 758952"/>
              <a:gd name="connsiteX4" fmla="*/ 1796618 w 2461845"/>
              <a:gd name="connsiteY4" fmla="*/ 758952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845" h="758952">
                <a:moveTo>
                  <a:pt x="1796618" y="758952"/>
                </a:moveTo>
                <a:lnTo>
                  <a:pt x="797668" y="758952"/>
                </a:lnTo>
                <a:lnTo>
                  <a:pt x="0" y="0"/>
                </a:lnTo>
                <a:lnTo>
                  <a:pt x="2461845" y="0"/>
                </a:lnTo>
                <a:lnTo>
                  <a:pt x="1796618" y="758952"/>
                </a:lnTo>
                <a:close/>
              </a:path>
            </a:pathLst>
          </a:custGeom>
          <a:solidFill>
            <a:srgbClr val="0E388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/>
              <a:t> 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95" y="314917"/>
            <a:ext cx="1278998" cy="68125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7476041" y="517044"/>
            <a:ext cx="272510" cy="276999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ctr"/>
            <a:fld id="{E16A8759-7B44-BB4A-AA3A-C8FDA7FC6F4E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800" dirty="0">
              <a:latin typeface="+mj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058113" y="259850"/>
            <a:ext cx="284398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7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27–29 May 2025</a:t>
            </a:r>
          </a:p>
          <a:p>
            <a:r>
              <a:rPr lang="en-US" sz="27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Abu Dhabi, UAE</a:t>
            </a:r>
            <a:endParaRPr lang="en-US" sz="2700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>
            <a:cxnSpLocks/>
          </p:cNvCxnSpPr>
          <p:nvPr userDrawn="1"/>
        </p:nvCxnSpPr>
        <p:spPr>
          <a:xfrm>
            <a:off x="10793900" y="235598"/>
            <a:ext cx="0" cy="879508"/>
          </a:xfrm>
          <a:prstGeom prst="line">
            <a:avLst/>
          </a:prstGeom>
          <a:ln w="254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 userDrawn="1"/>
        </p:nvSpPr>
        <p:spPr>
          <a:xfrm>
            <a:off x="3854680" y="235596"/>
            <a:ext cx="680399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SPE/IADC Middle East Drilling Technology </a:t>
            </a:r>
            <a:br>
              <a:rPr lang="en-US" sz="30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30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Conference and Exhibition</a:t>
            </a:r>
          </a:p>
        </p:txBody>
      </p:sp>
      <p:pic>
        <p:nvPicPr>
          <p:cNvPr id="1026" name="Picture 2" descr="IADC Logo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3" y="419015"/>
            <a:ext cx="1632034" cy="47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2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1371600" rtl="0" eaLnBrk="1" latinLnBrk="0" hangingPunct="1">
        <a:lnSpc>
          <a:spcPct val="100000"/>
        </a:lnSpc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clock&#10;&#10;Description automatically generated">
            <a:extLst>
              <a:ext uri="{FF2B5EF4-FFF2-40B4-BE49-F238E27FC236}">
                <a16:creationId xmlns:a16="http://schemas.microsoft.com/office/drawing/2014/main" id="{49F38577-A9F8-D65F-07CC-8806711FC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17881" y="761939"/>
            <a:ext cx="2070787" cy="1475987"/>
          </a:xfrm>
          <a:custGeom>
            <a:avLst/>
            <a:gdLst/>
            <a:ahLst/>
            <a:cxnLst/>
            <a:rect l="l" t="t" r="r" b="b"/>
            <a:pathLst>
              <a:path w="2070787" h="1475987">
                <a:moveTo>
                  <a:pt x="0" y="0"/>
                </a:moveTo>
                <a:lnTo>
                  <a:pt x="2070787" y="0"/>
                </a:lnTo>
                <a:lnTo>
                  <a:pt x="2070787" y="1475986"/>
                </a:lnTo>
                <a:lnTo>
                  <a:pt x="0" y="14759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19" t="-26865" r="-4255" b="-26865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9229" y="1104901"/>
            <a:ext cx="2449577" cy="710023"/>
          </a:xfrm>
          <a:custGeom>
            <a:avLst/>
            <a:gdLst/>
            <a:ahLst/>
            <a:cxnLst/>
            <a:rect l="l" t="t" r="r" b="b"/>
            <a:pathLst>
              <a:path w="2449577" h="710022">
                <a:moveTo>
                  <a:pt x="0" y="0"/>
                </a:moveTo>
                <a:lnTo>
                  <a:pt x="2449578" y="0"/>
                </a:lnTo>
                <a:lnTo>
                  <a:pt x="2449578" y="710022"/>
                </a:lnTo>
                <a:lnTo>
                  <a:pt x="0" y="7100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93622" y="761939"/>
            <a:ext cx="2166593" cy="1159176"/>
          </a:xfrm>
          <a:custGeom>
            <a:avLst/>
            <a:gdLst/>
            <a:ahLst/>
            <a:cxnLst/>
            <a:rect l="l" t="t" r="r" b="b"/>
            <a:pathLst>
              <a:path w="2166593" h="1159176">
                <a:moveTo>
                  <a:pt x="0" y="0"/>
                </a:moveTo>
                <a:lnTo>
                  <a:pt x="2166593" y="0"/>
                </a:lnTo>
                <a:lnTo>
                  <a:pt x="2166593" y="1159175"/>
                </a:lnTo>
                <a:lnTo>
                  <a:pt x="0" y="11591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9227" y="2728597"/>
            <a:ext cx="13286139" cy="0"/>
          </a:xfrm>
          <a:prstGeom prst="line">
            <a:avLst/>
          </a:prstGeom>
          <a:ln w="28575" cap="flat">
            <a:solidFill>
              <a:srgbClr val="4D4D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708780" y="7564815"/>
            <a:ext cx="13471006" cy="1719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400"/>
              </a:lnSpc>
            </a:pPr>
            <a:endParaRPr/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3594" y="3019112"/>
            <a:ext cx="13471006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46"/>
              </a:lnSpc>
            </a:pPr>
            <a:r>
              <a:rPr lang="en-US" sz="6500" spc="-295" dirty="0">
                <a:solidFill>
                  <a:srgbClr val="2D4F8A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SPE/IADC Middle East Drilling Technology Conference and Exhibition</a:t>
            </a:r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73000" y="487763"/>
            <a:ext cx="1309432" cy="1823564"/>
          </a:xfrm>
          <a:custGeom>
            <a:avLst/>
            <a:gdLst/>
            <a:ahLst/>
            <a:cxnLst/>
            <a:rect l="l" t="t" r="r" b="b"/>
            <a:pathLst>
              <a:path w="1309432" h="1823564">
                <a:moveTo>
                  <a:pt x="0" y="0"/>
                </a:moveTo>
                <a:lnTo>
                  <a:pt x="1309432" y="0"/>
                </a:lnTo>
                <a:lnTo>
                  <a:pt x="1309432" y="1823564"/>
                </a:lnTo>
                <a:lnTo>
                  <a:pt x="0" y="18235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74229" y="1207177"/>
            <a:ext cx="238894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spc="-48" dirty="0">
                <a:solidFill>
                  <a:srgbClr val="4D4D4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Host </a:t>
            </a:r>
            <a:r>
              <a:rPr lang="en-US" sz="2400" spc="-48" dirty="0" err="1">
                <a:solidFill>
                  <a:srgbClr val="4D4D4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Organisation</a:t>
            </a:r>
            <a:endParaRPr lang="en-US" sz="2400" spc="-48" dirty="0">
              <a:solidFill>
                <a:srgbClr val="4D4D4F"/>
              </a:solidFill>
              <a:latin typeface="Gotham Narrow 1"/>
              <a:ea typeface="Gotham Narrow 1"/>
              <a:cs typeface="Gotham Narrow 1"/>
              <a:sym typeface="Gotham Narrow 1"/>
            </a:endParaRPr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6570" y="5933367"/>
            <a:ext cx="4622995" cy="705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29"/>
              </a:lnSpc>
            </a:pPr>
            <a:r>
              <a:rPr lang="en-US" sz="4000" spc="-227" dirty="0">
                <a:solidFill>
                  <a:srgbClr val="2D4F8A"/>
                </a:solidFill>
                <a:latin typeface="Gotham Narrow 1" panose="020B0604020202020204" charset="0"/>
                <a:ea typeface="Gotham Narrow 2"/>
                <a:cs typeface="Gotham Narrow 2"/>
                <a:sym typeface="Gotham Narrow 2"/>
              </a:rPr>
              <a:t>27</a:t>
            </a:r>
            <a:r>
              <a:rPr lang="en-US" sz="4000" i="0" kern="1200" dirty="0">
                <a:solidFill>
                  <a:srgbClr val="2D4F8A"/>
                </a:solidFill>
                <a:effectLst/>
                <a:latin typeface="Gotham Narrow 1" panose="020B0604020202020204" charset="0"/>
              </a:rPr>
              <a:t>–</a:t>
            </a:r>
            <a:r>
              <a:rPr lang="en-US" sz="4000" spc="-227" dirty="0">
                <a:solidFill>
                  <a:srgbClr val="2D4F8A"/>
                </a:solidFill>
                <a:latin typeface="Gotham Narrow 1" panose="020B0604020202020204" charset="0"/>
                <a:ea typeface="Gotham Narrow 2"/>
                <a:cs typeface="Gotham Narrow 2"/>
                <a:sym typeface="Gotham Narrow 2"/>
              </a:rPr>
              <a:t>29 May 2025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6570" y="6719523"/>
            <a:ext cx="912780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7"/>
              </a:lnSpc>
            </a:pPr>
            <a:r>
              <a:rPr lang="en-US" sz="3552" spc="-152" dirty="0">
                <a:solidFill>
                  <a:srgbClr val="2D4F8A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Conrad Abu Dhabi Etihad Towers, Abu Dhabi, UAE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BDD5EF-C66D-2312-41F8-CCAAF2A306D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7158" y="5153680"/>
            <a:ext cx="13624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5"/>
                </a:solidFill>
                <a:effectLst/>
                <a:latin typeface="Gotham Narrow 3" panose="020B0604020202020204"/>
              </a:rPr>
              <a:t>Accelerating Innovation Towards a New Era of Drilling Excellence</a:t>
            </a:r>
            <a:endParaRPr lang="en-AE" sz="2800" b="1" dirty="0">
              <a:solidFill>
                <a:schemeClr val="accent5"/>
              </a:solidFill>
              <a:latin typeface="Gotham Narrow 3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23DBC6-3684-C480-7E92-315D5434BB14}"/>
              </a:ext>
            </a:extLst>
          </p:cNvPr>
          <p:cNvSpPr txBox="1"/>
          <p:nvPr/>
        </p:nvSpPr>
        <p:spPr>
          <a:xfrm>
            <a:off x="7277100" y="2933700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266"/>
                </a:solidFill>
                <a:latin typeface="Manrope" pitchFamily="2" charset="0"/>
              </a:rPr>
              <a:t>PAPER NUMBER</a:t>
            </a:r>
            <a:endParaRPr lang="en-AE" sz="3000" b="1" dirty="0">
              <a:solidFill>
                <a:srgbClr val="002266"/>
              </a:solidFill>
              <a:latin typeface="Manrope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B2037-5EE7-2983-D9C8-3F88FD968184}"/>
              </a:ext>
            </a:extLst>
          </p:cNvPr>
          <p:cNvSpPr txBox="1"/>
          <p:nvPr/>
        </p:nvSpPr>
        <p:spPr>
          <a:xfrm>
            <a:off x="7293022" y="3688496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266"/>
                </a:solidFill>
                <a:latin typeface="Manrope" pitchFamily="2" charset="0"/>
              </a:rPr>
              <a:t>PAPER TITLE</a:t>
            </a:r>
            <a:endParaRPr lang="en-AE" sz="3000" b="1" dirty="0">
              <a:solidFill>
                <a:srgbClr val="002266"/>
              </a:solidFill>
              <a:latin typeface="Manrop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CCA14-FD25-ED29-F98A-0995FA404A98}"/>
              </a:ext>
            </a:extLst>
          </p:cNvPr>
          <p:cNvSpPr txBox="1"/>
          <p:nvPr/>
        </p:nvSpPr>
        <p:spPr>
          <a:xfrm>
            <a:off x="7277100" y="7048500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266"/>
                </a:solidFill>
                <a:latin typeface="Manrope" pitchFamily="2" charset="0"/>
              </a:rPr>
              <a:t>AUTHORS</a:t>
            </a:r>
            <a:endParaRPr lang="en-AE" sz="3000" b="1" dirty="0">
              <a:solidFill>
                <a:srgbClr val="002266"/>
              </a:solidFill>
              <a:latin typeface="Manrope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AFE7A-05FF-71BE-7C95-9DB1099F8A98}"/>
              </a:ext>
            </a:extLst>
          </p:cNvPr>
          <p:cNvSpPr txBox="1"/>
          <p:nvPr/>
        </p:nvSpPr>
        <p:spPr>
          <a:xfrm>
            <a:off x="7277100" y="6214528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266"/>
                </a:solidFill>
                <a:latin typeface="Manrope" pitchFamily="2" charset="0"/>
              </a:rPr>
              <a:t>SPEAKER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000" b="1" dirty="0">
                <a:solidFill>
                  <a:srgbClr val="002266"/>
                </a:solidFill>
                <a:latin typeface="Manrope" pitchFamily="2" charset="0"/>
              </a:rPr>
              <a:t>NAME</a:t>
            </a:r>
            <a:endParaRPr lang="en-AE" sz="3000" b="1" dirty="0">
              <a:solidFill>
                <a:srgbClr val="002266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1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D2C0A7D-0045-5925-389A-7CAD1344A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89BB13-17EF-EA1F-A51F-EC04F65F0186}"/>
              </a:ext>
            </a:extLst>
          </p:cNvPr>
          <p:cNvSpPr txBox="1"/>
          <p:nvPr/>
        </p:nvSpPr>
        <p:spPr>
          <a:xfrm>
            <a:off x="381000" y="1485900"/>
            <a:ext cx="1188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002266"/>
                </a:solidFill>
                <a:latin typeface="Manrope" pitchFamily="2" charset="0"/>
              </a:rPr>
              <a:t>Tips for Making Effective PowerPoint Presentations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46ED53-B3D4-EF93-DB64-D919954B7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476500"/>
            <a:ext cx="15087600" cy="727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A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 and limit the number of words. Avoid long sentences. 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900" b="1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900" b="1" dirty="0">
                <a:solidFill>
                  <a:srgbClr val="002060"/>
                </a:solidFill>
                <a:latin typeface="Helvetica" pitchFamily="2" charset="0"/>
              </a:rPr>
              <a:t>To test the font, stand back six feet from the monitor and see if you can read the slide. Use font size 18 or larger.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kumimoji="0" lang="en-US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900" b="1" dirty="0">
                <a:solidFill>
                  <a:srgbClr val="002060"/>
                </a:solidFill>
                <a:latin typeface="Helvetica" pitchFamily="2" charset="0"/>
              </a:rPr>
              <a:t>Select sans-serif fonts such as Arial or Helvetica. Avoid serif fonts such as Times New Roman or Palatino as they are sometimes more difficult to read.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kumimoji="0" lang="en-US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Limit punctuation and avoid putting words in all-capital letters. Empty space on the slide will enhance readability.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kumimoji="0" lang="en-US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900" b="1" dirty="0">
                <a:solidFill>
                  <a:srgbClr val="002060"/>
                </a:solidFill>
                <a:latin typeface="Helvetica" pitchFamily="2" charset="0"/>
              </a:rPr>
              <a:t>Use good-quality and visually appealing images such as </a:t>
            </a:r>
            <a:r>
              <a:rPr lang="en-AE" sz="1900" b="1" dirty="0">
                <a:solidFill>
                  <a:srgbClr val="002060"/>
                </a:solidFill>
                <a:latin typeface="Helvetica" pitchFamily="2" charset="0"/>
              </a:rPr>
              <a:t>charts, graphs, sketches, and animation </a:t>
            </a:r>
            <a:r>
              <a:rPr lang="en-US" altLang="en-US" sz="1900" b="1" dirty="0">
                <a:solidFill>
                  <a:srgbClr val="002060"/>
                </a:solidFill>
                <a:latin typeface="Helvetica" pitchFamily="2" charset="0"/>
              </a:rPr>
              <a:t>that </a:t>
            </a: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reinforce and complement your message. Ensure that your image maintains its impact and resolution when projected on a larger screen. Avoid screenshots. </a:t>
            </a:r>
            <a:endParaRPr lang="en-US" altLang="en-US" sz="1900" b="1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sz="1900" b="1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rgbClr val="002060"/>
                </a:solidFill>
                <a:latin typeface="Helvetica" pitchFamily="2" charset="0"/>
              </a:rPr>
              <a:t>Keep in mind the time limit for your presentation. A good rule of thumb is 1 slide per minute.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kumimoji="0" lang="en-US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Check the spelling and grammar.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kumimoji="0" lang="en-US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 not read the presentations. The content of your slides is for the audience, not for the presenter.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kumimoji="0" lang="en-US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 not speak to your slides. Many presenters face their presentation onscreen rather than their audience.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kumimoji="0" lang="en-US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rgbClr val="002060"/>
                </a:solidFill>
                <a:latin typeface="Helvetica" pitchFamily="2" charset="0"/>
              </a:rPr>
              <a:t>No commercialism within the content of the presentation – trade names, company names and logos are not allowed.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E" sz="1900" b="1" dirty="0">
              <a:solidFill>
                <a:srgbClr val="002060"/>
              </a:solidFill>
              <a:latin typeface="Helvetica" pitchFamily="2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AE" sz="1900" b="1" dirty="0">
                <a:solidFill>
                  <a:srgbClr val="002060"/>
                </a:solidFill>
                <a:latin typeface="Helvetica" pitchFamily="2" charset="0"/>
              </a:rPr>
              <a:t>Ensure the content of the presentation </a:t>
            </a:r>
            <a:r>
              <a:rPr lang="en-US" sz="1900" b="1" dirty="0">
                <a:solidFill>
                  <a:srgbClr val="002060"/>
                </a:solidFill>
                <a:latin typeface="Helvetica" pitchFamily="2" charset="0"/>
              </a:rPr>
              <a:t>aligns </a:t>
            </a:r>
            <a:r>
              <a:rPr lang="en-AE" sz="1900" b="1" dirty="0">
                <a:solidFill>
                  <a:srgbClr val="002060"/>
                </a:solidFill>
                <a:latin typeface="Helvetica" pitchFamily="2" charset="0"/>
              </a:rPr>
              <a:t>with your manuscript.</a:t>
            </a:r>
            <a:endParaRPr kumimoji="0" lang="en-US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56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A69B7-48A1-78CF-FD8E-103C9BDD0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D7BF2-EF7B-D053-6B18-6D61F21E0FD8}"/>
              </a:ext>
            </a:extLst>
          </p:cNvPr>
          <p:cNvSpPr txBox="1"/>
          <p:nvPr/>
        </p:nvSpPr>
        <p:spPr>
          <a:xfrm>
            <a:off x="6477000" y="43053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7200" b="1" dirty="0">
                <a:solidFill>
                  <a:srgbClr val="002266"/>
                </a:solidFill>
                <a:latin typeface="Manrope" pitchFamily="2" charset="0"/>
              </a:rPr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35851828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PE Conference Templates">
      <a:dk1>
        <a:srgbClr val="4D4D4F"/>
      </a:dk1>
      <a:lt1>
        <a:sysClr val="window" lastClr="FFFFFF"/>
      </a:lt1>
      <a:dk2>
        <a:srgbClr val="0046AD"/>
      </a:dk2>
      <a:lt2>
        <a:srgbClr val="EFEEED"/>
      </a:lt2>
      <a:accent1>
        <a:srgbClr val="F0AB00"/>
      </a:accent1>
      <a:accent2>
        <a:srgbClr val="F9D380"/>
      </a:accent2>
      <a:accent3>
        <a:srgbClr val="797DB0"/>
      </a:accent3>
      <a:accent4>
        <a:srgbClr val="363635"/>
      </a:accent4>
      <a:accent5>
        <a:srgbClr val="696968"/>
      </a:accent5>
      <a:accent6>
        <a:srgbClr val="A8A7A7"/>
      </a:accent6>
      <a:hlink>
        <a:srgbClr val="132E77"/>
      </a:hlink>
      <a:folHlink>
        <a:srgbClr val="797D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800" b="0" i="0" kern="1200" dirty="0" smtClean="0">
            <a:solidFill>
              <a:schemeClr val="tx1"/>
            </a:solidFill>
            <a:effectLst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276</Words>
  <Application>Microsoft Office PowerPoint</Application>
  <PresentationFormat>Custom</PresentationFormat>
  <Paragraphs>32</Paragraphs>
  <Slides>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Gotham Narrow 1</vt:lpstr>
      <vt:lpstr>Calibri</vt:lpstr>
      <vt:lpstr>Gotham Narrow 3</vt:lpstr>
      <vt:lpstr>Gotham Narrow 2</vt:lpstr>
      <vt:lpstr>Aptos</vt:lpstr>
      <vt:lpstr>Manrope</vt:lpstr>
      <vt:lpstr>Helvetica</vt:lpstr>
      <vt:lpstr>Wingdings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25MEDT PPT Cover</dc:title>
  <dc:creator>Michelle Tanna</dc:creator>
  <cp:lastModifiedBy>Cherry Carandang</cp:lastModifiedBy>
  <cp:revision>6</cp:revision>
  <dcterms:created xsi:type="dcterms:W3CDTF">2006-08-16T00:00:00Z</dcterms:created>
  <dcterms:modified xsi:type="dcterms:W3CDTF">2025-01-14T09:13:10Z</dcterms:modified>
  <dc:identifier>DAGOTUlUgqQ</dc:identifier>
</cp:coreProperties>
</file>