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1430000" cy="5981700"/>
  <p:notesSz cx="6858000" cy="9144000"/>
  <p:embeddedFontLst>
    <p:embeddedFont>
      <p:font typeface="Gotham Narrow 1" panose="020B0604020202020204" charset="0"/>
      <p:regular r:id="rId6"/>
    </p:embeddedFont>
    <p:embeddedFont>
      <p:font typeface="Gotham Narrow 2" panose="020B0604020202020204" charset="0"/>
      <p:regular r:id="rId7"/>
    </p:embeddedFont>
    <p:embeddedFont>
      <p:font typeface="Gotham Narrow 3" panose="020B0604020202020204" charset="0"/>
      <p:regular r:id="rId8"/>
    </p:embeddedFont>
    <p:embeddedFont>
      <p:font typeface="Myriad Pro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6" autoAdjust="0"/>
    <p:restoredTop sz="84948" autoAdjust="0"/>
  </p:normalViewPr>
  <p:slideViewPr>
    <p:cSldViewPr>
      <p:cViewPr varScale="1">
        <p:scale>
          <a:sx n="72" d="100"/>
          <a:sy n="72" d="100"/>
        </p:scale>
        <p:origin x="4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525" y="-306951"/>
            <a:ext cx="11518322" cy="6982982"/>
          </a:xfrm>
          <a:custGeom>
            <a:avLst/>
            <a:gdLst/>
            <a:ahLst/>
            <a:cxnLst/>
            <a:rect l="l" t="t" r="r" b="b"/>
            <a:pathLst>
              <a:path w="11518322" h="6982982">
                <a:moveTo>
                  <a:pt x="0" y="0"/>
                </a:moveTo>
                <a:lnTo>
                  <a:pt x="11518322" y="0"/>
                </a:lnTo>
                <a:lnTo>
                  <a:pt x="11518322" y="6982982"/>
                </a:lnTo>
                <a:lnTo>
                  <a:pt x="0" y="69829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2116619"/>
            <a:ext cx="11430000" cy="4604844"/>
            <a:chOff x="0" y="0"/>
            <a:chExt cx="12367759" cy="35125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67759" cy="3512553"/>
            </a:xfrm>
            <a:custGeom>
              <a:avLst/>
              <a:gdLst/>
              <a:ahLst/>
              <a:cxnLst/>
              <a:rect l="l" t="t" r="r" b="b"/>
              <a:pathLst>
                <a:path w="12367759" h="3512553">
                  <a:moveTo>
                    <a:pt x="0" y="0"/>
                  </a:moveTo>
                  <a:lnTo>
                    <a:pt x="12367759" y="0"/>
                  </a:lnTo>
                  <a:lnTo>
                    <a:pt x="12367759" y="3512553"/>
                  </a:lnTo>
                  <a:lnTo>
                    <a:pt x="0" y="3512553"/>
                  </a:lnTo>
                  <a:close/>
                </a:path>
              </a:pathLst>
            </a:custGeom>
            <a:solidFill>
              <a:srgbClr val="D7182A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525" y="-306951"/>
            <a:ext cx="11528228" cy="2522676"/>
            <a:chOff x="0" y="0"/>
            <a:chExt cx="10885254" cy="27642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85253" cy="2764287"/>
            </a:xfrm>
            <a:custGeom>
              <a:avLst/>
              <a:gdLst/>
              <a:ahLst/>
              <a:cxnLst/>
              <a:rect l="l" t="t" r="r" b="b"/>
              <a:pathLst>
                <a:path w="10885253" h="2764287">
                  <a:moveTo>
                    <a:pt x="0" y="0"/>
                  </a:moveTo>
                  <a:lnTo>
                    <a:pt x="10885253" y="0"/>
                  </a:lnTo>
                  <a:lnTo>
                    <a:pt x="10885253" y="2764287"/>
                  </a:lnTo>
                  <a:lnTo>
                    <a:pt x="0" y="2764287"/>
                  </a:lnTo>
                  <a:close/>
                </a:path>
              </a:pathLst>
            </a:custGeom>
            <a:solidFill>
              <a:srgbClr val="D7182A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996103" y="1604488"/>
            <a:ext cx="554204" cy="0"/>
          </a:xfrm>
          <a:prstGeom prst="line">
            <a:avLst/>
          </a:prstGeom>
          <a:ln w="38100" cap="flat">
            <a:solidFill>
              <a:srgbClr val="F0A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120109" y="598170"/>
            <a:ext cx="1636751" cy="874289"/>
          </a:xfrm>
          <a:custGeom>
            <a:avLst/>
            <a:gdLst/>
            <a:ahLst/>
            <a:cxnLst/>
            <a:rect l="l" t="t" r="r" b="b"/>
            <a:pathLst>
              <a:path w="1636751" h="874289">
                <a:moveTo>
                  <a:pt x="0" y="0"/>
                </a:moveTo>
                <a:lnTo>
                  <a:pt x="1636751" y="0"/>
                </a:lnTo>
                <a:lnTo>
                  <a:pt x="1636751" y="874289"/>
                </a:lnTo>
                <a:lnTo>
                  <a:pt x="0" y="8742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78201" y="191401"/>
            <a:ext cx="5607782" cy="1327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63"/>
              </a:lnSpc>
              <a:spcBef>
                <a:spcPct val="0"/>
              </a:spcBef>
            </a:pPr>
            <a:r>
              <a:rPr lang="en-US" sz="3616" spc="-72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SPE Subsea Well Intervention Symposium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8201" y="1649921"/>
            <a:ext cx="4776565" cy="342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42"/>
              </a:lnSpc>
              <a:spcBef>
                <a:spcPct val="0"/>
              </a:spcBef>
            </a:pPr>
            <a:r>
              <a:rPr lang="en-US" sz="1744" spc="-34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19–21 August 2025 | Galveston, Texas, USA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6303" y="2844356"/>
            <a:ext cx="7361125" cy="111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0"/>
              </a:lnSpc>
            </a:pPr>
            <a:r>
              <a:rPr lang="en-US" sz="5814" b="1">
                <a:solidFill>
                  <a:srgbClr val="FFFFFF">
                    <a:alpha val="97647"/>
                  </a:srgbClr>
                </a:solidFill>
                <a:latin typeface="Myriad Pro"/>
                <a:ea typeface="Myriad Pro"/>
                <a:cs typeface="Myriad Pro"/>
                <a:sym typeface="Myriad Pro"/>
              </a:rPr>
              <a:t>WE'RE EXHIBITING!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6303" y="3893146"/>
            <a:ext cx="8166139" cy="1029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7"/>
              </a:lnSpc>
              <a:spcBef>
                <a:spcPct val="0"/>
              </a:spcBef>
            </a:pPr>
            <a:r>
              <a:rPr lang="en-US" sz="2791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Speak to our dedicated team in the exhibit hall. #WeAreSPE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88705" y="2104093"/>
            <a:ext cx="11607409" cy="223263"/>
            <a:chOff x="0" y="0"/>
            <a:chExt cx="7923248" cy="152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23247" cy="152400"/>
            </a:xfrm>
            <a:custGeom>
              <a:avLst/>
              <a:gdLst/>
              <a:ahLst/>
              <a:cxnLst/>
              <a:rect l="l" t="t" r="r" b="b"/>
              <a:pathLst>
                <a:path w="7923247" h="152400">
                  <a:moveTo>
                    <a:pt x="0" y="0"/>
                  </a:moveTo>
                  <a:lnTo>
                    <a:pt x="7923247" y="0"/>
                  </a:lnTo>
                  <a:lnTo>
                    <a:pt x="7923247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845040" y="6006307"/>
            <a:ext cx="4584960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1"/>
              </a:lnSpc>
            </a:pPr>
            <a:r>
              <a:rPr lang="en-US" sz="1742" dirty="0">
                <a:solidFill>
                  <a:srgbClr val="FFFFFF">
                    <a:alpha val="25882"/>
                  </a:srgbClr>
                </a:solidFill>
                <a:latin typeface="Gotham Narrow 3"/>
                <a:ea typeface="Gotham Narrow 3"/>
                <a:cs typeface="Gotham Narrow 3"/>
                <a:sym typeface="Gotham Narrow 3"/>
              </a:rPr>
              <a:t>Photo credit: Helix Energy Solutions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525" y="-306951"/>
            <a:ext cx="11518322" cy="6982982"/>
          </a:xfrm>
          <a:custGeom>
            <a:avLst/>
            <a:gdLst/>
            <a:ahLst/>
            <a:cxnLst/>
            <a:rect l="l" t="t" r="r" b="b"/>
            <a:pathLst>
              <a:path w="11518322" h="6982982">
                <a:moveTo>
                  <a:pt x="0" y="0"/>
                </a:moveTo>
                <a:lnTo>
                  <a:pt x="11518322" y="0"/>
                </a:lnTo>
                <a:lnTo>
                  <a:pt x="11518322" y="6982982"/>
                </a:lnTo>
                <a:lnTo>
                  <a:pt x="0" y="69829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2116619"/>
            <a:ext cx="11528227" cy="4559412"/>
            <a:chOff x="0" y="0"/>
            <a:chExt cx="12367759" cy="35125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67759" cy="3512553"/>
            </a:xfrm>
            <a:custGeom>
              <a:avLst/>
              <a:gdLst/>
              <a:ahLst/>
              <a:cxnLst/>
              <a:rect l="l" t="t" r="r" b="b"/>
              <a:pathLst>
                <a:path w="12367759" h="3512553">
                  <a:moveTo>
                    <a:pt x="0" y="0"/>
                  </a:moveTo>
                  <a:lnTo>
                    <a:pt x="12367759" y="0"/>
                  </a:lnTo>
                  <a:lnTo>
                    <a:pt x="12367759" y="3512553"/>
                  </a:lnTo>
                  <a:lnTo>
                    <a:pt x="0" y="3512553"/>
                  </a:lnTo>
                  <a:close/>
                </a:path>
              </a:pathLst>
            </a:custGeom>
            <a:solidFill>
              <a:srgbClr val="D7182A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306951"/>
            <a:ext cx="11528228" cy="2522676"/>
            <a:chOff x="0" y="0"/>
            <a:chExt cx="10885254" cy="27642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85253" cy="2764287"/>
            </a:xfrm>
            <a:custGeom>
              <a:avLst/>
              <a:gdLst/>
              <a:ahLst/>
              <a:cxnLst/>
              <a:rect l="l" t="t" r="r" b="b"/>
              <a:pathLst>
                <a:path w="10885253" h="2764287">
                  <a:moveTo>
                    <a:pt x="0" y="0"/>
                  </a:moveTo>
                  <a:lnTo>
                    <a:pt x="10885253" y="0"/>
                  </a:lnTo>
                  <a:lnTo>
                    <a:pt x="10885253" y="2764287"/>
                  </a:lnTo>
                  <a:lnTo>
                    <a:pt x="0" y="2764287"/>
                  </a:lnTo>
                  <a:close/>
                </a:path>
              </a:pathLst>
            </a:custGeom>
            <a:solidFill>
              <a:srgbClr val="D7182A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996103" y="1604488"/>
            <a:ext cx="554204" cy="0"/>
          </a:xfrm>
          <a:prstGeom prst="line">
            <a:avLst/>
          </a:prstGeom>
          <a:ln w="38100" cap="flat">
            <a:solidFill>
              <a:srgbClr val="F0A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120109" y="598170"/>
            <a:ext cx="1636751" cy="874289"/>
          </a:xfrm>
          <a:custGeom>
            <a:avLst/>
            <a:gdLst/>
            <a:ahLst/>
            <a:cxnLst/>
            <a:rect l="l" t="t" r="r" b="b"/>
            <a:pathLst>
              <a:path w="1636751" h="874289">
                <a:moveTo>
                  <a:pt x="0" y="0"/>
                </a:moveTo>
                <a:lnTo>
                  <a:pt x="1636751" y="0"/>
                </a:lnTo>
                <a:lnTo>
                  <a:pt x="1636751" y="874289"/>
                </a:lnTo>
                <a:lnTo>
                  <a:pt x="0" y="8742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78201" y="191401"/>
            <a:ext cx="5607782" cy="1327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63"/>
              </a:lnSpc>
              <a:spcBef>
                <a:spcPct val="0"/>
              </a:spcBef>
            </a:pPr>
            <a:r>
              <a:rPr lang="en-US" sz="3616" spc="-72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SPE Subsea Well Intervention Symposium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8201" y="1649921"/>
            <a:ext cx="4776565" cy="342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42"/>
              </a:lnSpc>
              <a:spcBef>
                <a:spcPct val="0"/>
              </a:spcBef>
            </a:pPr>
            <a:r>
              <a:rPr lang="en-US" sz="1744" spc="-34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19–21 August 2025 | Galveston, Texas, USA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6303" y="2844356"/>
            <a:ext cx="7361125" cy="1111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0"/>
              </a:lnSpc>
            </a:pPr>
            <a:r>
              <a:rPr lang="en-US" sz="5814" b="1">
                <a:solidFill>
                  <a:srgbClr val="FFFFFF">
                    <a:alpha val="97647"/>
                  </a:srgbClr>
                </a:solidFill>
                <a:latin typeface="Myriad Pro"/>
                <a:ea typeface="Myriad Pro"/>
                <a:cs typeface="Myriad Pro"/>
                <a:sym typeface="Myriad Pro"/>
              </a:rPr>
              <a:t>SEE YOU SOON!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88705" y="2104093"/>
            <a:ext cx="11607409" cy="223263"/>
            <a:chOff x="0" y="0"/>
            <a:chExt cx="7923248" cy="152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923247" cy="152400"/>
            </a:xfrm>
            <a:custGeom>
              <a:avLst/>
              <a:gdLst/>
              <a:ahLst/>
              <a:cxnLst/>
              <a:rect l="l" t="t" r="r" b="b"/>
              <a:pathLst>
                <a:path w="7923247" h="152400">
                  <a:moveTo>
                    <a:pt x="0" y="0"/>
                  </a:moveTo>
                  <a:lnTo>
                    <a:pt x="7923247" y="0"/>
                  </a:lnTo>
                  <a:lnTo>
                    <a:pt x="7923247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845040" y="5476619"/>
            <a:ext cx="4584960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1"/>
              </a:lnSpc>
            </a:pPr>
            <a:r>
              <a:rPr lang="en-US" sz="1742" dirty="0">
                <a:solidFill>
                  <a:srgbClr val="FFFFFF">
                    <a:alpha val="25882"/>
                  </a:srgbClr>
                </a:solidFill>
                <a:latin typeface="Gotham Narrow 3"/>
                <a:ea typeface="Gotham Narrow 3"/>
                <a:cs typeface="Gotham Narrow 3"/>
                <a:sym typeface="Gotham Narrow 3"/>
              </a:rPr>
              <a:t>Photo credit: Helix Energy Solutions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6303" y="3854224"/>
            <a:ext cx="8166139" cy="1529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7"/>
              </a:lnSpc>
            </a:pPr>
            <a:r>
              <a:rPr lang="en-US" sz="2791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We're Exhibiting - Visit us in the Exhibit Hall</a:t>
            </a:r>
          </a:p>
          <a:p>
            <a:pPr algn="l">
              <a:lnSpc>
                <a:spcPts val="3907"/>
              </a:lnSpc>
            </a:pPr>
            <a:r>
              <a:rPr lang="en-US" sz="2791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 #WeAreSPE</a:t>
            </a:r>
          </a:p>
          <a:p>
            <a:pPr algn="l">
              <a:lnSpc>
                <a:spcPts val="3907"/>
              </a:lnSpc>
              <a:spcBef>
                <a:spcPct val="0"/>
              </a:spcBef>
            </a:pPr>
            <a:endParaRPr lang="en-US" sz="2791">
              <a:solidFill>
                <a:srgbClr val="FFFFFF"/>
              </a:solidFill>
              <a:latin typeface="Gotham Narrow 2"/>
              <a:ea typeface="Gotham Narrow 2"/>
              <a:cs typeface="Gotham Narrow 2"/>
              <a:sym typeface="Gotham Narrow 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525" y="-306951"/>
            <a:ext cx="11518322" cy="6982982"/>
          </a:xfrm>
          <a:custGeom>
            <a:avLst/>
            <a:gdLst/>
            <a:ahLst/>
            <a:cxnLst/>
            <a:rect l="l" t="t" r="r" b="b"/>
            <a:pathLst>
              <a:path w="11518322" h="6982982">
                <a:moveTo>
                  <a:pt x="0" y="0"/>
                </a:moveTo>
                <a:lnTo>
                  <a:pt x="11518322" y="0"/>
                </a:lnTo>
                <a:lnTo>
                  <a:pt x="11518322" y="6982982"/>
                </a:lnTo>
                <a:lnTo>
                  <a:pt x="0" y="69829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2116619"/>
            <a:ext cx="11508797" cy="4559412"/>
            <a:chOff x="0" y="0"/>
            <a:chExt cx="12367759" cy="35125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67759" cy="3512553"/>
            </a:xfrm>
            <a:custGeom>
              <a:avLst/>
              <a:gdLst/>
              <a:ahLst/>
              <a:cxnLst/>
              <a:rect l="l" t="t" r="r" b="b"/>
              <a:pathLst>
                <a:path w="12367759" h="3512553">
                  <a:moveTo>
                    <a:pt x="0" y="0"/>
                  </a:moveTo>
                  <a:lnTo>
                    <a:pt x="12367759" y="0"/>
                  </a:lnTo>
                  <a:lnTo>
                    <a:pt x="12367759" y="3512553"/>
                  </a:lnTo>
                  <a:lnTo>
                    <a:pt x="0" y="3512553"/>
                  </a:lnTo>
                  <a:close/>
                </a:path>
              </a:pathLst>
            </a:custGeom>
            <a:solidFill>
              <a:srgbClr val="D7182A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306951"/>
            <a:ext cx="11528228" cy="2522676"/>
            <a:chOff x="0" y="0"/>
            <a:chExt cx="10885254" cy="27642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85253" cy="2764287"/>
            </a:xfrm>
            <a:custGeom>
              <a:avLst/>
              <a:gdLst/>
              <a:ahLst/>
              <a:cxnLst/>
              <a:rect l="l" t="t" r="r" b="b"/>
              <a:pathLst>
                <a:path w="10885253" h="2764287">
                  <a:moveTo>
                    <a:pt x="0" y="0"/>
                  </a:moveTo>
                  <a:lnTo>
                    <a:pt x="10885253" y="0"/>
                  </a:lnTo>
                  <a:lnTo>
                    <a:pt x="10885253" y="2764287"/>
                  </a:lnTo>
                  <a:lnTo>
                    <a:pt x="0" y="2764287"/>
                  </a:lnTo>
                  <a:close/>
                </a:path>
              </a:pathLst>
            </a:custGeom>
            <a:solidFill>
              <a:srgbClr val="D7182A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9120109" y="598170"/>
            <a:ext cx="1636751" cy="874289"/>
          </a:xfrm>
          <a:custGeom>
            <a:avLst/>
            <a:gdLst/>
            <a:ahLst/>
            <a:cxnLst/>
            <a:rect l="l" t="t" r="r" b="b"/>
            <a:pathLst>
              <a:path w="1636751" h="874289">
                <a:moveTo>
                  <a:pt x="0" y="0"/>
                </a:moveTo>
                <a:lnTo>
                  <a:pt x="1636751" y="0"/>
                </a:lnTo>
                <a:lnTo>
                  <a:pt x="1636751" y="874289"/>
                </a:lnTo>
                <a:lnTo>
                  <a:pt x="0" y="8742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-88705" y="2104093"/>
            <a:ext cx="11607409" cy="223263"/>
            <a:chOff x="0" y="0"/>
            <a:chExt cx="7923248" cy="152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23247" cy="152400"/>
            </a:xfrm>
            <a:custGeom>
              <a:avLst/>
              <a:gdLst/>
              <a:ahLst/>
              <a:cxnLst/>
              <a:rect l="l" t="t" r="r" b="b"/>
              <a:pathLst>
                <a:path w="7923247" h="152400">
                  <a:moveTo>
                    <a:pt x="0" y="0"/>
                  </a:moveTo>
                  <a:lnTo>
                    <a:pt x="7923247" y="0"/>
                  </a:lnTo>
                  <a:lnTo>
                    <a:pt x="7923247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56303" y="2844356"/>
            <a:ext cx="7361125" cy="111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0"/>
              </a:lnSpc>
            </a:pPr>
            <a:r>
              <a:rPr lang="en-US" sz="5814" b="1">
                <a:solidFill>
                  <a:srgbClr val="FFFFFF">
                    <a:alpha val="97647"/>
                  </a:srgbClr>
                </a:solidFill>
                <a:latin typeface="Myriad Pro"/>
                <a:ea typeface="Myriad Pro"/>
                <a:cs typeface="Myriad Pro"/>
                <a:sym typeface="Myriad Pro"/>
              </a:rPr>
              <a:t>WE'RE EXHIBITING!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6303" y="3893146"/>
            <a:ext cx="8166139" cy="152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7"/>
              </a:lnSpc>
            </a:pPr>
            <a:r>
              <a:rPr lang="en-US" sz="2791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Speak to our dedicated team in the exhibit hall. #WeAreSPE</a:t>
            </a:r>
          </a:p>
          <a:p>
            <a:pPr algn="l">
              <a:lnSpc>
                <a:spcPts val="3907"/>
              </a:lnSpc>
              <a:spcBef>
                <a:spcPct val="0"/>
              </a:spcBef>
            </a:pPr>
            <a:endParaRPr lang="en-US" sz="2791">
              <a:solidFill>
                <a:srgbClr val="FFFFFF"/>
              </a:solidFill>
              <a:latin typeface="Gotham Narrow 2"/>
              <a:ea typeface="Gotham Narrow 2"/>
              <a:cs typeface="Gotham Narrow 2"/>
              <a:sym typeface="Gotham Narrow 2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8844902" y="4220526"/>
            <a:ext cx="1911958" cy="981640"/>
            <a:chOff x="0" y="0"/>
            <a:chExt cx="1913890" cy="982632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1850390" cy="919132"/>
            </a:xfrm>
            <a:custGeom>
              <a:avLst/>
              <a:gdLst/>
              <a:ahLst/>
              <a:cxnLst/>
              <a:rect l="l" t="t" r="r" b="b"/>
              <a:pathLst>
                <a:path w="1850390" h="919132">
                  <a:moveTo>
                    <a:pt x="1757680" y="919132"/>
                  </a:moveTo>
                  <a:lnTo>
                    <a:pt x="92710" y="919132"/>
                  </a:lnTo>
                  <a:cubicBezTo>
                    <a:pt x="41910" y="919132"/>
                    <a:pt x="0" y="877222"/>
                    <a:pt x="0" y="82642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825152"/>
                  </a:lnTo>
                  <a:cubicBezTo>
                    <a:pt x="1850390" y="877222"/>
                    <a:pt x="1808480" y="919132"/>
                    <a:pt x="1757680" y="91913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913890" cy="982632"/>
            </a:xfrm>
            <a:custGeom>
              <a:avLst/>
              <a:gdLst/>
              <a:ahLst/>
              <a:cxnLst/>
              <a:rect l="l" t="t" r="r" b="b"/>
              <a:pathLst>
                <a:path w="1913890" h="982632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858172"/>
                  </a:lnTo>
                  <a:cubicBezTo>
                    <a:pt x="1854200" y="893732"/>
                    <a:pt x="1824990" y="922942"/>
                    <a:pt x="1789430" y="922942"/>
                  </a:cubicBezTo>
                  <a:lnTo>
                    <a:pt x="124460" y="922942"/>
                  </a:lnTo>
                  <a:cubicBezTo>
                    <a:pt x="88900" y="922942"/>
                    <a:pt x="59690" y="893732"/>
                    <a:pt x="59690" y="85817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58172"/>
                  </a:lnTo>
                  <a:cubicBezTo>
                    <a:pt x="0" y="926752"/>
                    <a:pt x="55880" y="982632"/>
                    <a:pt x="124460" y="982632"/>
                  </a:cubicBezTo>
                  <a:lnTo>
                    <a:pt x="1789430" y="982632"/>
                  </a:lnTo>
                  <a:cubicBezTo>
                    <a:pt x="1858010" y="982632"/>
                    <a:pt x="1913890" y="926752"/>
                    <a:pt x="1913890" y="858172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959084" y="4387020"/>
            <a:ext cx="1683594" cy="59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4"/>
              </a:lnSpc>
              <a:spcBef>
                <a:spcPct val="0"/>
              </a:spcBef>
            </a:pPr>
            <a:r>
              <a:rPr lang="en-US" sz="1638">
                <a:solidFill>
                  <a:srgbClr val="FF1616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INSERT COMPANY LOGO</a:t>
            </a:r>
          </a:p>
        </p:txBody>
      </p:sp>
      <p:sp>
        <p:nvSpPr>
          <p:cNvPr id="16" name="AutoShape 16"/>
          <p:cNvSpPr/>
          <p:nvPr/>
        </p:nvSpPr>
        <p:spPr>
          <a:xfrm>
            <a:off x="996103" y="1604488"/>
            <a:ext cx="554204" cy="0"/>
          </a:xfrm>
          <a:prstGeom prst="line">
            <a:avLst/>
          </a:prstGeom>
          <a:ln w="38100" cap="flat">
            <a:solidFill>
              <a:srgbClr val="F0A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978201" y="191401"/>
            <a:ext cx="5607782" cy="1327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63"/>
              </a:lnSpc>
              <a:spcBef>
                <a:spcPct val="0"/>
              </a:spcBef>
            </a:pPr>
            <a:r>
              <a:rPr lang="en-US" sz="3616" spc="-72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SPE Subsea Well Intervention Symposium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8201" y="1649921"/>
            <a:ext cx="4776565" cy="342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42"/>
              </a:lnSpc>
              <a:spcBef>
                <a:spcPct val="0"/>
              </a:spcBef>
            </a:pPr>
            <a:r>
              <a:rPr lang="en-US" sz="1744" spc="-34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19–21 August 2025 | Galveston, Texas, USA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45040" y="5476619"/>
            <a:ext cx="4584960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1"/>
              </a:lnSpc>
            </a:pPr>
            <a:r>
              <a:rPr lang="en-US" sz="1742">
                <a:solidFill>
                  <a:srgbClr val="FFFFFF">
                    <a:alpha val="25882"/>
                  </a:srgbClr>
                </a:solidFill>
                <a:latin typeface="Gotham Narrow 3"/>
                <a:ea typeface="Gotham Narrow 3"/>
                <a:cs typeface="Gotham Narrow 3"/>
                <a:sym typeface="Gotham Narrow 3"/>
              </a:rPr>
              <a:t>Photo credit: Helix Energy Solutions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525" y="-306951"/>
            <a:ext cx="11518322" cy="6982982"/>
          </a:xfrm>
          <a:custGeom>
            <a:avLst/>
            <a:gdLst/>
            <a:ahLst/>
            <a:cxnLst/>
            <a:rect l="l" t="t" r="r" b="b"/>
            <a:pathLst>
              <a:path w="11518322" h="6982982">
                <a:moveTo>
                  <a:pt x="0" y="0"/>
                </a:moveTo>
                <a:lnTo>
                  <a:pt x="11518322" y="0"/>
                </a:lnTo>
                <a:lnTo>
                  <a:pt x="11518322" y="6982982"/>
                </a:lnTo>
                <a:lnTo>
                  <a:pt x="0" y="69829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9525" y="-328180"/>
            <a:ext cx="11528228" cy="2543905"/>
            <a:chOff x="0" y="0"/>
            <a:chExt cx="10885254" cy="27642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85253" cy="2764287"/>
            </a:xfrm>
            <a:custGeom>
              <a:avLst/>
              <a:gdLst/>
              <a:ahLst/>
              <a:cxnLst/>
              <a:rect l="l" t="t" r="r" b="b"/>
              <a:pathLst>
                <a:path w="10885253" h="2764287">
                  <a:moveTo>
                    <a:pt x="0" y="0"/>
                  </a:moveTo>
                  <a:lnTo>
                    <a:pt x="10885253" y="0"/>
                  </a:lnTo>
                  <a:lnTo>
                    <a:pt x="10885253" y="2764287"/>
                  </a:lnTo>
                  <a:lnTo>
                    <a:pt x="0" y="2764287"/>
                  </a:lnTo>
                  <a:close/>
                </a:path>
              </a:pathLst>
            </a:custGeom>
            <a:solidFill>
              <a:srgbClr val="D7182A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9120109" y="598170"/>
            <a:ext cx="1636751" cy="874289"/>
          </a:xfrm>
          <a:custGeom>
            <a:avLst/>
            <a:gdLst/>
            <a:ahLst/>
            <a:cxnLst/>
            <a:rect l="l" t="t" r="r" b="b"/>
            <a:pathLst>
              <a:path w="1636751" h="874289">
                <a:moveTo>
                  <a:pt x="0" y="0"/>
                </a:moveTo>
                <a:lnTo>
                  <a:pt x="1636751" y="0"/>
                </a:lnTo>
                <a:lnTo>
                  <a:pt x="1636751" y="874289"/>
                </a:lnTo>
                <a:lnTo>
                  <a:pt x="0" y="8742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88705" y="2104093"/>
            <a:ext cx="11607409" cy="223263"/>
            <a:chOff x="0" y="0"/>
            <a:chExt cx="7923248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23247" cy="152400"/>
            </a:xfrm>
            <a:custGeom>
              <a:avLst/>
              <a:gdLst/>
              <a:ahLst/>
              <a:cxnLst/>
              <a:rect l="l" t="t" r="r" b="b"/>
              <a:pathLst>
                <a:path w="7923247" h="152400">
                  <a:moveTo>
                    <a:pt x="0" y="0"/>
                  </a:moveTo>
                  <a:lnTo>
                    <a:pt x="7923247" y="0"/>
                  </a:lnTo>
                  <a:lnTo>
                    <a:pt x="7923247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56303" y="3025331"/>
            <a:ext cx="4286575" cy="1705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21"/>
              </a:lnSpc>
            </a:pPr>
            <a:r>
              <a:rPr lang="en-US" sz="5814" b="1">
                <a:solidFill>
                  <a:srgbClr val="FFFFFF">
                    <a:alpha val="97647"/>
                  </a:srgbClr>
                </a:solidFill>
                <a:latin typeface="Myriad Pro"/>
                <a:ea typeface="Myriad Pro"/>
                <a:cs typeface="Myriad Pro"/>
                <a:sym typeface="Myriad Pro"/>
              </a:rPr>
              <a:t>WE'RE EXHIBITING!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6303" y="4759629"/>
            <a:ext cx="4694198" cy="114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7"/>
              </a:lnSpc>
            </a:pPr>
            <a:r>
              <a:rPr lang="en-US" sz="2091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Speak to our dedicated team in the exhibit hall. #WeAreSPE</a:t>
            </a:r>
          </a:p>
          <a:p>
            <a:pPr algn="l">
              <a:lnSpc>
                <a:spcPts val="2927"/>
              </a:lnSpc>
              <a:spcBef>
                <a:spcPct val="0"/>
              </a:spcBef>
            </a:pPr>
            <a:endParaRPr lang="en-US" sz="2091">
              <a:solidFill>
                <a:srgbClr val="FFFFFF"/>
              </a:solidFill>
              <a:latin typeface="Gotham Narrow 2"/>
              <a:ea typeface="Gotham Narrow 2"/>
              <a:cs typeface="Gotham Narrow 2"/>
              <a:sym typeface="Gotham Narrow 2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788309" y="2645558"/>
            <a:ext cx="4968550" cy="2550960"/>
            <a:chOff x="0" y="0"/>
            <a:chExt cx="1913890" cy="982632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50390" cy="919132"/>
            </a:xfrm>
            <a:custGeom>
              <a:avLst/>
              <a:gdLst/>
              <a:ahLst/>
              <a:cxnLst/>
              <a:rect l="l" t="t" r="r" b="b"/>
              <a:pathLst>
                <a:path w="1850390" h="919132">
                  <a:moveTo>
                    <a:pt x="1757680" y="919132"/>
                  </a:moveTo>
                  <a:lnTo>
                    <a:pt x="92710" y="919132"/>
                  </a:lnTo>
                  <a:cubicBezTo>
                    <a:pt x="41910" y="919132"/>
                    <a:pt x="0" y="877222"/>
                    <a:pt x="0" y="82642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825152"/>
                  </a:lnTo>
                  <a:cubicBezTo>
                    <a:pt x="1850390" y="877222"/>
                    <a:pt x="1808480" y="919132"/>
                    <a:pt x="1757680" y="91913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913890" cy="982632"/>
            </a:xfrm>
            <a:custGeom>
              <a:avLst/>
              <a:gdLst/>
              <a:ahLst/>
              <a:cxnLst/>
              <a:rect l="l" t="t" r="r" b="b"/>
              <a:pathLst>
                <a:path w="1913890" h="982632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858172"/>
                  </a:lnTo>
                  <a:cubicBezTo>
                    <a:pt x="1854200" y="893732"/>
                    <a:pt x="1824990" y="922942"/>
                    <a:pt x="1789430" y="922942"/>
                  </a:cubicBezTo>
                  <a:lnTo>
                    <a:pt x="124460" y="922942"/>
                  </a:lnTo>
                  <a:cubicBezTo>
                    <a:pt x="88900" y="922942"/>
                    <a:pt x="59690" y="893732"/>
                    <a:pt x="59690" y="85817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58172"/>
                  </a:lnTo>
                  <a:cubicBezTo>
                    <a:pt x="0" y="926752"/>
                    <a:pt x="55880" y="982632"/>
                    <a:pt x="124460" y="982632"/>
                  </a:cubicBezTo>
                  <a:lnTo>
                    <a:pt x="1789430" y="982632"/>
                  </a:lnTo>
                  <a:cubicBezTo>
                    <a:pt x="1858010" y="982632"/>
                    <a:pt x="1913890" y="926752"/>
                    <a:pt x="1913890" y="858172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788309" y="2827018"/>
            <a:ext cx="4854368" cy="173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15"/>
              </a:lnSpc>
              <a:spcBef>
                <a:spcPct val="0"/>
              </a:spcBef>
            </a:pPr>
            <a:r>
              <a:rPr lang="en-US" sz="4725">
                <a:solidFill>
                  <a:srgbClr val="FF1616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INSERT COMPANY LOGO</a:t>
            </a:r>
          </a:p>
        </p:txBody>
      </p:sp>
      <p:sp>
        <p:nvSpPr>
          <p:cNvPr id="14" name="AutoShape 14"/>
          <p:cNvSpPr/>
          <p:nvPr/>
        </p:nvSpPr>
        <p:spPr>
          <a:xfrm>
            <a:off x="996103" y="1604488"/>
            <a:ext cx="554204" cy="0"/>
          </a:xfrm>
          <a:prstGeom prst="line">
            <a:avLst/>
          </a:prstGeom>
          <a:ln w="38100" cap="flat">
            <a:solidFill>
              <a:srgbClr val="F0A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978201" y="191401"/>
            <a:ext cx="5607782" cy="1327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63"/>
              </a:lnSpc>
              <a:spcBef>
                <a:spcPct val="0"/>
              </a:spcBef>
            </a:pPr>
            <a:r>
              <a:rPr lang="en-US" sz="3616" spc="-72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SPE Subsea Well Intervention Symposium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8201" y="1649921"/>
            <a:ext cx="4776565" cy="342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42"/>
              </a:lnSpc>
              <a:spcBef>
                <a:spcPct val="0"/>
              </a:spcBef>
            </a:pPr>
            <a:r>
              <a:rPr lang="en-US" sz="1744" spc="-34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19–21 August 2025 | Galveston, Texas, USA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45040" y="5476619"/>
            <a:ext cx="4584960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1"/>
              </a:lnSpc>
            </a:pPr>
            <a:r>
              <a:rPr lang="en-US" sz="1742">
                <a:solidFill>
                  <a:srgbClr val="FFFFFF">
                    <a:alpha val="25882"/>
                  </a:srgbClr>
                </a:solidFill>
                <a:latin typeface="Gotham Narrow 3"/>
                <a:ea typeface="Gotham Narrow 3"/>
                <a:cs typeface="Gotham Narrow 3"/>
                <a:sym typeface="Gotham Narrow 3"/>
              </a:rPr>
              <a:t>Photo credit: Helix Energy Solutions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147</Words>
  <Application>Microsoft Office PowerPoint</Application>
  <PresentationFormat>Custom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Gotham Narrow 1</vt:lpstr>
      <vt:lpstr>Gotham Narrow 3</vt:lpstr>
      <vt:lpstr>Myriad Pro</vt:lpstr>
      <vt:lpstr>Gotham Narrow 2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Exhibit/Sponsor - Social</dc:title>
  <dc:creator>Sunny Rogers</dc:creator>
  <cp:lastModifiedBy>Rosario Tejada</cp:lastModifiedBy>
  <cp:revision>4</cp:revision>
  <dcterms:created xsi:type="dcterms:W3CDTF">2006-08-16T00:00:00Z</dcterms:created>
  <dcterms:modified xsi:type="dcterms:W3CDTF">2025-06-10T16:07:30Z</dcterms:modified>
  <dc:identifier>DAGSnzUmuAQ</dc:identifier>
</cp:coreProperties>
</file>