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</p:sldMasterIdLst>
  <p:notesMasterIdLst>
    <p:notesMasterId r:id="rId11"/>
  </p:notesMasterIdLst>
  <p:sldIdLst>
    <p:sldId id="256" r:id="rId5"/>
    <p:sldId id="262" r:id="rId6"/>
    <p:sldId id="263" r:id="rId7"/>
    <p:sldId id="261" r:id="rId8"/>
    <p:sldId id="259" r:id="rId9"/>
    <p:sldId id="260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Proxima Nova" panose="02000506030000020004" pitchFamily="2" charset="0"/>
      <p:regular r:id="rId18"/>
      <p:bold r:id="rId19"/>
    </p:embeddedFont>
    <p:embeddedFont>
      <p:font typeface="ProximaNova-Semibold" panose="02000506030000020004" pitchFamily="2" charset="0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067214-91B5-B7C8-5039-63B9ED25BA14}" name="Shaba Haque" initials="SH" userId="1cedb7729567748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100"/>
    <a:srgbClr val="1C1E3E"/>
    <a:srgbClr val="DBD5C7"/>
    <a:srgbClr val="078ECC"/>
    <a:srgbClr val="C22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380B8-17C5-4ACB-8D31-B6BB019FE972}" v="6" dt="2024-02-06T08:39:25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F3EB-FE81-054F-BEA1-AB551075E25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60996-B380-1642-AC2F-003A589F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6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60996-B380-1642-AC2F-003A589F8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4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0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70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9AD256-59BD-0904-0EEA-7A5312A758D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1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783178"/>
            <a:ext cx="9144000" cy="1790700"/>
          </a:xfrm>
        </p:spPr>
        <p:txBody>
          <a:bodyPr anchor="ctr">
            <a:normAutofit/>
          </a:bodyPr>
          <a:lstStyle>
            <a:lvl1pPr algn="ctr">
              <a:defRPr sz="3841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Mster</a:t>
            </a:r>
            <a:r>
              <a:rPr lang="en-GB" dirty="0"/>
              <a:t> title style</a:t>
            </a:r>
            <a:endParaRPr lang="en-US" dirty="0"/>
          </a:p>
        </p:txBody>
      </p:sp>
      <p:pic>
        <p:nvPicPr>
          <p:cNvPr id="21" name="Picture 20" descr="A black background with yellow and blue text&#10;&#10;Description automatically generated">
            <a:extLst>
              <a:ext uri="{FF2B5EF4-FFF2-40B4-BE49-F238E27FC236}">
                <a16:creationId xmlns:a16="http://schemas.microsoft.com/office/drawing/2014/main" id="{58B3A75A-57F0-899B-C9EC-DA590ED1D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5306" y="0"/>
            <a:ext cx="1618608" cy="17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1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9AD256-59BD-0904-0EEA-7A5312A758D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5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783178"/>
            <a:ext cx="9144000" cy="1790700"/>
          </a:xfrm>
        </p:spPr>
        <p:txBody>
          <a:bodyPr anchor="ctr">
            <a:normAutofit/>
          </a:bodyPr>
          <a:lstStyle>
            <a:lvl1pPr algn="ctr">
              <a:defRPr sz="3841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Mster</a:t>
            </a:r>
            <a:r>
              <a:rPr lang="en-GB" dirty="0"/>
              <a:t> title style</a:t>
            </a:r>
            <a:endParaRPr lang="en-US" dirty="0"/>
          </a:p>
        </p:txBody>
      </p:sp>
      <p:pic>
        <p:nvPicPr>
          <p:cNvPr id="14" name="Picture 13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43A5CD2C-922C-DCE5-94E0-07EE25990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8926" y="86936"/>
            <a:ext cx="1534886" cy="16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0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9AD256-59BD-0904-0EEA-7A5312A758D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783178"/>
            <a:ext cx="9144000" cy="1790700"/>
          </a:xfrm>
        </p:spPr>
        <p:txBody>
          <a:bodyPr anchor="ctr">
            <a:normAutofit/>
          </a:bodyPr>
          <a:lstStyle>
            <a:lvl1pPr algn="ctr">
              <a:defRPr sz="3841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Mster</a:t>
            </a:r>
            <a:r>
              <a:rPr lang="en-GB" dirty="0"/>
              <a:t> title style</a:t>
            </a:r>
            <a:endParaRPr lang="en-US" dirty="0"/>
          </a:p>
        </p:txBody>
      </p:sp>
      <p:pic>
        <p:nvPicPr>
          <p:cNvPr id="3" name="Picture 2" descr="A black background with white text and blue and yellow letters&#10;&#10;Description automatically generated">
            <a:extLst>
              <a:ext uri="{FF2B5EF4-FFF2-40B4-BE49-F238E27FC236}">
                <a16:creationId xmlns:a16="http://schemas.microsoft.com/office/drawing/2014/main" id="{AD9626E0-B153-C0B2-175B-2AE281649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1235" y="0"/>
            <a:ext cx="1632561" cy="17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7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9AD256-59BD-0904-0EEA-7A5312A758D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783178"/>
            <a:ext cx="9144000" cy="1790700"/>
          </a:xfrm>
        </p:spPr>
        <p:txBody>
          <a:bodyPr anchor="ctr">
            <a:normAutofit/>
          </a:bodyPr>
          <a:lstStyle>
            <a:lvl1pPr algn="ctr">
              <a:defRPr sz="3841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Mster</a:t>
            </a:r>
            <a:r>
              <a:rPr lang="en-GB" dirty="0"/>
              <a:t> title style</a:t>
            </a:r>
            <a:endParaRPr lang="en-US" dirty="0"/>
          </a:p>
        </p:txBody>
      </p:sp>
      <p:pic>
        <p:nvPicPr>
          <p:cNvPr id="3" name="Picture 2" descr="A black background with yellow and blue text&#10;&#10;Description automatically generated">
            <a:extLst>
              <a:ext uri="{FF2B5EF4-FFF2-40B4-BE49-F238E27FC236}">
                <a16:creationId xmlns:a16="http://schemas.microsoft.com/office/drawing/2014/main" id="{FF3B68A3-23A5-722C-3496-B1AB6A27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5305" y="62245"/>
            <a:ext cx="1665119" cy="17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0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3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2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0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9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4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D0F46-74BE-3148-8A82-960FC06136D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204C-720F-7241-952F-363ACC70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s2024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os2024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vase&#10;&#10;Description automatically generated">
            <a:extLst>
              <a:ext uri="{FF2B5EF4-FFF2-40B4-BE49-F238E27FC236}">
                <a16:creationId xmlns:a16="http://schemas.microsoft.com/office/drawing/2014/main" id="{0717603D-8362-3189-8E51-FAAA8A5D1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53" t="8194" r="3552" b="30511"/>
          <a:stretch/>
        </p:blipFill>
        <p:spPr>
          <a:xfrm>
            <a:off x="0" y="0"/>
            <a:ext cx="505297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D1083-B9C3-49EC-9D03-27C23EFF5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72209"/>
            <a:ext cx="9144000" cy="309024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effectLst/>
                <a:latin typeface="Proxima Nova" panose="02000506030000020004" pitchFamily="2" charset="0"/>
              </a:rPr>
              <a:t>99</a:t>
            </a:r>
            <a:r>
              <a:rPr lang="en-GB" sz="3600" b="1" baseline="30000" dirty="0">
                <a:effectLst/>
                <a:latin typeface="Proxima Nova" panose="02000506030000020004" pitchFamily="2" charset="0"/>
              </a:rPr>
              <a:t>th</a:t>
            </a:r>
            <a:r>
              <a:rPr lang="en-GB" sz="3600" b="1" dirty="0">
                <a:effectLst/>
                <a:latin typeface="Proxima Nova" panose="02000506030000020004" pitchFamily="2" charset="0"/>
              </a:rPr>
              <a:t> EUROPEAN ORTHODONTIC </a:t>
            </a:r>
            <a:br>
              <a:rPr lang="en-GB" sz="3600" b="1" dirty="0">
                <a:effectLst/>
                <a:latin typeface="Proxima Nova" panose="02000506030000020004" pitchFamily="2" charset="0"/>
              </a:rPr>
            </a:br>
            <a:r>
              <a:rPr lang="en-GB" sz="3600" b="1" dirty="0">
                <a:effectLst/>
                <a:latin typeface="Proxima Nova" panose="02000506030000020004" pitchFamily="2" charset="0"/>
              </a:rPr>
              <a:t>SOCIETY CONGRESS</a:t>
            </a:r>
            <a:br>
              <a:rPr lang="en-GB" sz="3200" dirty="0">
                <a:effectLst/>
                <a:latin typeface="Proxima Nova" panose="02000506030000020004" pitchFamily="2" charset="0"/>
              </a:rPr>
            </a:br>
            <a:br>
              <a:rPr lang="en-GB" sz="1800" dirty="0">
                <a:effectLst/>
                <a:latin typeface="Proxima Nova" panose="02000506030000020004" pitchFamily="2" charset="0"/>
              </a:rPr>
            </a:br>
            <a:r>
              <a:rPr lang="en-GB" sz="2600" b="0" dirty="0">
                <a:effectLst/>
                <a:latin typeface="Proxima Nova" panose="02000506030000020004" pitchFamily="2" charset="0"/>
              </a:rPr>
              <a:t>9-13 JUNE 2024</a:t>
            </a:r>
            <a:br>
              <a:rPr lang="en-GB" sz="2600" b="0" dirty="0">
                <a:effectLst/>
                <a:latin typeface="Proxima Nova" panose="02000506030000020004" pitchFamily="2" charset="0"/>
              </a:rPr>
            </a:br>
            <a:r>
              <a:rPr lang="en-GB" sz="2600" b="0" dirty="0">
                <a:effectLst/>
                <a:latin typeface="Proxima Nova" panose="02000506030000020004" pitchFamily="2" charset="0"/>
              </a:rPr>
              <a:t>ATHENS, GREECE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76640-0C45-D41B-A891-1E1770798C16}"/>
              </a:ext>
            </a:extLst>
          </p:cNvPr>
          <p:cNvSpPr txBox="1"/>
          <p:nvPr/>
        </p:nvSpPr>
        <p:spPr>
          <a:xfrm>
            <a:off x="3104349" y="4172430"/>
            <a:ext cx="2935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5B1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www.eos2024.com</a:t>
            </a:r>
            <a:endParaRPr lang="en-GB" sz="2400" b="1" dirty="0">
              <a:solidFill>
                <a:srgbClr val="B5B1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6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D9F053-7A45-655D-1660-42379EE1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00" b="125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7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D9F053-7A45-655D-1660-42379EE1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00" b="125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0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A46594A-FFE3-FA8A-D632-ED73D7D93923}"/>
              </a:ext>
            </a:extLst>
          </p:cNvPr>
          <p:cNvSpPr/>
          <p:nvPr/>
        </p:nvSpPr>
        <p:spPr>
          <a:xfrm>
            <a:off x="0" y="3833446"/>
            <a:ext cx="9143530" cy="1310054"/>
          </a:xfrm>
          <a:prstGeom prst="rect">
            <a:avLst/>
          </a:prstGeom>
          <a:solidFill>
            <a:srgbClr val="DB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00BD365D-DF77-AF8A-B9FD-EE730894EF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8763" y="4836778"/>
            <a:ext cx="138531" cy="138531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5DB818AC-B980-91BD-F924-62ED4BA020CE}"/>
              </a:ext>
            </a:extLst>
          </p:cNvPr>
          <p:cNvSpPr/>
          <p:nvPr/>
        </p:nvSpPr>
        <p:spPr>
          <a:xfrm>
            <a:off x="268078" y="1695108"/>
            <a:ext cx="2709216" cy="287373"/>
          </a:xfrm>
          <a:custGeom>
            <a:avLst/>
            <a:gdLst/>
            <a:ahLst/>
            <a:cxnLst/>
            <a:rect l="l" t="t" r="r" b="b"/>
            <a:pathLst>
              <a:path w="2520315" h="221614">
                <a:moveTo>
                  <a:pt x="2519997" y="0"/>
                </a:moveTo>
                <a:lnTo>
                  <a:pt x="0" y="5118"/>
                </a:lnTo>
                <a:lnTo>
                  <a:pt x="0" y="221399"/>
                </a:lnTo>
                <a:lnTo>
                  <a:pt x="2448001" y="221399"/>
                </a:lnTo>
                <a:lnTo>
                  <a:pt x="2519997" y="0"/>
                </a:lnTo>
                <a:close/>
              </a:path>
            </a:pathLst>
          </a:custGeom>
          <a:solidFill>
            <a:srgbClr val="C1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BB2D778E-2B6B-97A4-4DB4-127BB5809281}"/>
              </a:ext>
            </a:extLst>
          </p:cNvPr>
          <p:cNvSpPr/>
          <p:nvPr/>
        </p:nvSpPr>
        <p:spPr>
          <a:xfrm>
            <a:off x="4423484" y="1700188"/>
            <a:ext cx="1585429" cy="282293"/>
          </a:xfrm>
          <a:custGeom>
            <a:avLst/>
            <a:gdLst/>
            <a:ahLst/>
            <a:cxnLst/>
            <a:rect l="l" t="t" r="r" b="b"/>
            <a:pathLst>
              <a:path w="1577340" h="216535">
                <a:moveTo>
                  <a:pt x="1576806" y="0"/>
                </a:moveTo>
                <a:lnTo>
                  <a:pt x="0" y="0"/>
                </a:lnTo>
                <a:lnTo>
                  <a:pt x="0" y="216001"/>
                </a:lnTo>
                <a:lnTo>
                  <a:pt x="1511998" y="216001"/>
                </a:lnTo>
                <a:lnTo>
                  <a:pt x="1576806" y="0"/>
                </a:lnTo>
                <a:close/>
              </a:path>
            </a:pathLst>
          </a:custGeom>
          <a:solidFill>
            <a:srgbClr val="C1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10">
            <a:extLst>
              <a:ext uri="{FF2B5EF4-FFF2-40B4-BE49-F238E27FC236}">
                <a16:creationId xmlns:a16="http://schemas.microsoft.com/office/drawing/2014/main" id="{2F275938-AD49-A05E-7B82-46192959829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8508" y="4838514"/>
            <a:ext cx="137337" cy="137337"/>
          </a:xfrm>
          <a:prstGeom prst="rect">
            <a:avLst/>
          </a:prstGeom>
        </p:spPr>
      </p:pic>
      <p:pic>
        <p:nvPicPr>
          <p:cNvPr id="8" name="object 11">
            <a:extLst>
              <a:ext uri="{FF2B5EF4-FFF2-40B4-BE49-F238E27FC236}">
                <a16:creationId xmlns:a16="http://schemas.microsoft.com/office/drawing/2014/main" id="{30C649E1-2B47-3A83-362C-89307AA6286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873" y="4037348"/>
            <a:ext cx="926766" cy="931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7E8383-6FD8-DD2A-3DA1-3E9FDA9C8B21}"/>
              </a:ext>
            </a:extLst>
          </p:cNvPr>
          <p:cNvSpPr txBox="1"/>
          <p:nvPr/>
        </p:nvSpPr>
        <p:spPr>
          <a:xfrm>
            <a:off x="342899" y="238427"/>
            <a:ext cx="7127421" cy="97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362585">
              <a:lnSpc>
                <a:spcPct val="109400"/>
              </a:lnSpc>
              <a:spcBef>
                <a:spcPts val="100"/>
              </a:spcBef>
            </a:pP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The European Orthodontic Society is </a:t>
            </a:r>
            <a:r>
              <a:rPr lang="en-GB" sz="1800" b="1" spc="-25" dirty="0">
                <a:solidFill>
                  <a:srgbClr val="C1BC00"/>
                </a:solidFill>
                <a:latin typeface="Proxima Nova"/>
                <a:cs typeface="Proxima Nova"/>
              </a:rPr>
              <a:t>excited </a:t>
            </a: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to announce</a:t>
            </a:r>
            <a:r>
              <a:rPr lang="en-GB" sz="1800" b="1" spc="5" dirty="0">
                <a:solidFill>
                  <a:srgbClr val="C1BC00"/>
                </a:solidFill>
                <a:latin typeface="Proxima Nova"/>
                <a:cs typeface="Proxima Nova"/>
              </a:rPr>
              <a:t> </a:t>
            </a: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the</a:t>
            </a:r>
            <a:r>
              <a:rPr lang="en-GB" sz="1800" b="1" spc="5" dirty="0">
                <a:solidFill>
                  <a:srgbClr val="C1BC00"/>
                </a:solidFill>
                <a:latin typeface="Proxima Nova"/>
                <a:cs typeface="Proxima Nova"/>
              </a:rPr>
              <a:t> </a:t>
            </a: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99</a:t>
            </a:r>
            <a:r>
              <a:rPr lang="en-GB" sz="1600" b="1" baseline="33950" dirty="0">
                <a:solidFill>
                  <a:srgbClr val="C1BC00"/>
                </a:solidFill>
                <a:latin typeface="Proxima Nova"/>
                <a:cs typeface="Proxima Nova"/>
              </a:rPr>
              <a:t>th</a:t>
            </a:r>
            <a:r>
              <a:rPr lang="en-GB" sz="1600" b="1" spc="270" baseline="33950" dirty="0">
                <a:solidFill>
                  <a:srgbClr val="C1BC00"/>
                </a:solidFill>
                <a:latin typeface="Proxima Nova"/>
                <a:cs typeface="Proxima Nova"/>
              </a:rPr>
              <a:t> </a:t>
            </a: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European </a:t>
            </a:r>
            <a:r>
              <a:rPr lang="en-GB" sz="1800" b="1" spc="-10" dirty="0">
                <a:solidFill>
                  <a:srgbClr val="C1BC00"/>
                </a:solidFill>
                <a:latin typeface="Proxima Nova"/>
                <a:cs typeface="Proxima Nova"/>
              </a:rPr>
              <a:t>Orthodontic </a:t>
            </a: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Society</a:t>
            </a:r>
            <a:r>
              <a:rPr lang="en-GB" sz="1800" b="1" spc="-10" dirty="0">
                <a:solidFill>
                  <a:srgbClr val="C1BC00"/>
                </a:solidFill>
                <a:latin typeface="Proxima Nova"/>
                <a:cs typeface="Proxima Nova"/>
              </a:rPr>
              <a:t> </a:t>
            </a: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Congress</a:t>
            </a:r>
            <a:r>
              <a:rPr lang="en-GB" sz="1800" b="1" spc="-5" dirty="0">
                <a:solidFill>
                  <a:srgbClr val="C1BC00"/>
                </a:solidFill>
                <a:latin typeface="Proxima Nova"/>
                <a:cs typeface="Proxima Nova"/>
              </a:rPr>
              <a:t> </a:t>
            </a: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in</a:t>
            </a:r>
            <a:r>
              <a:rPr lang="en-GB" sz="1800" b="1" spc="-5" dirty="0">
                <a:solidFill>
                  <a:srgbClr val="C1BC00"/>
                </a:solidFill>
                <a:latin typeface="Proxima Nova"/>
                <a:cs typeface="Proxima Nova"/>
              </a:rPr>
              <a:t> </a:t>
            </a: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Athens,</a:t>
            </a:r>
            <a:r>
              <a:rPr lang="en-GB" sz="1800" b="1" spc="-10" dirty="0">
                <a:solidFill>
                  <a:srgbClr val="C1BC00"/>
                </a:solidFill>
                <a:latin typeface="Proxima Nova"/>
                <a:cs typeface="Proxima Nova"/>
              </a:rPr>
              <a:t> </a:t>
            </a: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9-13</a:t>
            </a:r>
            <a:r>
              <a:rPr lang="en-GB" sz="1800" b="1" spc="-5" dirty="0">
                <a:solidFill>
                  <a:srgbClr val="C1BC00"/>
                </a:solidFill>
                <a:latin typeface="Proxima Nova"/>
                <a:cs typeface="Proxima Nova"/>
              </a:rPr>
              <a:t> </a:t>
            </a: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June</a:t>
            </a:r>
            <a:r>
              <a:rPr lang="en-GB" sz="1800" b="1" spc="-5" dirty="0">
                <a:solidFill>
                  <a:srgbClr val="C1BC00"/>
                </a:solidFill>
                <a:latin typeface="Proxima Nova"/>
                <a:cs typeface="Proxima Nova"/>
              </a:rPr>
              <a:t> </a:t>
            </a:r>
            <a:r>
              <a:rPr lang="en-GB" sz="1800" b="1" spc="-20" dirty="0">
                <a:solidFill>
                  <a:srgbClr val="C1BC00"/>
                </a:solidFill>
                <a:latin typeface="Proxima Nova"/>
                <a:cs typeface="Proxima Nova"/>
              </a:rPr>
              <a:t>2024 </a:t>
            </a:r>
            <a:r>
              <a:rPr lang="en-GB" sz="1800" b="1" dirty="0">
                <a:solidFill>
                  <a:srgbClr val="C1BC00"/>
                </a:solidFill>
                <a:latin typeface="Proxima Nova"/>
                <a:cs typeface="Proxima Nova"/>
              </a:rPr>
              <a:t>and everyone is invited to </a:t>
            </a:r>
            <a:r>
              <a:rPr lang="en-GB" sz="1800" b="1" spc="-10" dirty="0">
                <a:solidFill>
                  <a:srgbClr val="C1BC00"/>
                </a:solidFill>
                <a:latin typeface="Proxima Nova"/>
                <a:cs typeface="Proxima Nova"/>
              </a:rPr>
              <a:t>participate!</a:t>
            </a:r>
            <a:endParaRPr lang="en-GB" sz="1800" dirty="0">
              <a:latin typeface="Proxima Nova"/>
              <a:cs typeface="Proxima Nov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60268-6385-9A86-2742-DA4D5218A875}"/>
              </a:ext>
            </a:extLst>
          </p:cNvPr>
          <p:cNvSpPr txBox="1"/>
          <p:nvPr/>
        </p:nvSpPr>
        <p:spPr>
          <a:xfrm>
            <a:off x="1511791" y="3906217"/>
            <a:ext cx="6845628" cy="1113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830580">
              <a:lnSpc>
                <a:spcPct val="108300"/>
              </a:lnSpc>
              <a:spcBef>
                <a:spcPts val="720"/>
              </a:spcBef>
            </a:pP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Join</a:t>
            </a:r>
            <a:r>
              <a:rPr lang="en-GB" sz="900" b="1" spc="-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us</a:t>
            </a:r>
            <a:r>
              <a:rPr lang="en-GB" sz="900" b="1" spc="-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for</a:t>
            </a:r>
            <a:r>
              <a:rPr lang="en-GB" sz="900" b="1" spc="-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a</a:t>
            </a:r>
            <a:r>
              <a:rPr lang="en-GB" sz="900" b="1" spc="-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memorable</a:t>
            </a:r>
            <a:r>
              <a:rPr lang="en-GB" sz="900" b="1" spc="-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scientific</a:t>
            </a:r>
            <a:r>
              <a:rPr lang="en-GB" sz="900" b="1" spc="-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and</a:t>
            </a:r>
            <a:r>
              <a:rPr lang="en-GB" sz="900" b="1" spc="-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cultural</a:t>
            </a:r>
            <a:r>
              <a:rPr lang="en-GB" sz="900" b="1" spc="-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experience</a:t>
            </a:r>
            <a:r>
              <a:rPr lang="en-GB" sz="900" b="1" spc="-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at </a:t>
            </a:r>
            <a:r>
              <a:rPr lang="en-GB" sz="900" b="1" spc="-25" dirty="0">
                <a:solidFill>
                  <a:srgbClr val="1C1E3E"/>
                </a:solidFill>
                <a:latin typeface="ProximaNova-Semibold"/>
                <a:cs typeface="ProximaNova-Semibold"/>
              </a:rPr>
              <a:t>the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99</a:t>
            </a:r>
            <a:r>
              <a:rPr lang="en-GB" sz="900" b="1" baseline="35353" dirty="0">
                <a:solidFill>
                  <a:srgbClr val="1C1E3E"/>
                </a:solidFill>
                <a:latin typeface="ProximaNova-Semibold"/>
                <a:cs typeface="ProximaNova-Semibold"/>
              </a:rPr>
              <a:t>th</a:t>
            </a:r>
            <a:r>
              <a:rPr lang="en-GB" sz="900" b="1" spc="165" baseline="35353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Congress</a:t>
            </a:r>
            <a:r>
              <a:rPr lang="en-GB" sz="900" b="1" spc="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of</a:t>
            </a:r>
            <a:r>
              <a:rPr lang="en-GB" sz="900" b="1" spc="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the European</a:t>
            </a:r>
            <a:r>
              <a:rPr lang="en-GB" sz="900" b="1" spc="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Orthodontic</a:t>
            </a:r>
            <a:r>
              <a:rPr lang="en-GB" sz="900" b="1" spc="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Society</a:t>
            </a:r>
            <a:r>
              <a:rPr lang="en-GB" sz="900" b="1" spc="5" dirty="0">
                <a:solidFill>
                  <a:srgbClr val="1C1E3E"/>
                </a:solidFill>
                <a:latin typeface="ProximaNova-Semibold"/>
                <a:cs typeface="ProximaNova-Semibold"/>
              </a:rPr>
              <a:t> </a:t>
            </a:r>
            <a:r>
              <a:rPr lang="en-GB" sz="900" b="1" dirty="0">
                <a:solidFill>
                  <a:srgbClr val="1C1E3E"/>
                </a:solidFill>
                <a:latin typeface="ProximaNova-Semibold"/>
                <a:cs typeface="ProximaNova-Semibold"/>
              </a:rPr>
              <a:t>in </a:t>
            </a:r>
            <a:r>
              <a:rPr lang="en-GB" sz="900" b="1" spc="-10" dirty="0">
                <a:solidFill>
                  <a:srgbClr val="1C1E3E"/>
                </a:solidFill>
                <a:latin typeface="ProximaNova-Semibold"/>
                <a:cs typeface="ProximaNova-Semibold"/>
              </a:rPr>
              <a:t>Athens!</a:t>
            </a:r>
          </a:p>
          <a:p>
            <a:pPr marL="50800" marR="830580">
              <a:lnSpc>
                <a:spcPct val="108300"/>
              </a:lnSpc>
              <a:spcBef>
                <a:spcPts val="720"/>
              </a:spcBef>
            </a:pPr>
            <a:r>
              <a:rPr lang="en-GB" sz="900" dirty="0">
                <a:solidFill>
                  <a:srgbClr val="1C1E3E"/>
                </a:solidFill>
                <a:latin typeface="Proxima Nova"/>
                <a:cs typeface="Proxima Nova"/>
              </a:rPr>
              <a:t>See</a:t>
            </a:r>
            <a:r>
              <a:rPr lang="en-GB" sz="900" spc="-5" dirty="0">
                <a:solidFill>
                  <a:srgbClr val="1C1E3E"/>
                </a:solidFill>
                <a:latin typeface="Proxima Nova"/>
                <a:cs typeface="Proxima Nova"/>
              </a:rPr>
              <a:t> </a:t>
            </a:r>
            <a:r>
              <a:rPr lang="en-GB" sz="900" dirty="0">
                <a:solidFill>
                  <a:srgbClr val="1C1E3E"/>
                </a:solidFill>
                <a:latin typeface="Proxima Nova"/>
                <a:cs typeface="Proxima Nova"/>
              </a:rPr>
              <a:t>programme, </a:t>
            </a:r>
            <a:r>
              <a:rPr lang="en-GB" sz="900" spc="-10" dirty="0">
                <a:solidFill>
                  <a:srgbClr val="1C1E3E"/>
                </a:solidFill>
                <a:latin typeface="Proxima Nova"/>
                <a:cs typeface="Proxima Nova"/>
              </a:rPr>
              <a:t>sponsorship </a:t>
            </a:r>
            <a:r>
              <a:rPr lang="en-GB" sz="900" dirty="0">
                <a:solidFill>
                  <a:srgbClr val="1C1E3E"/>
                </a:solidFill>
                <a:latin typeface="Proxima Nova"/>
                <a:cs typeface="Proxima Nova"/>
              </a:rPr>
              <a:t>opportunities and </a:t>
            </a:r>
            <a:r>
              <a:rPr lang="en-GB" sz="900" spc="-10" dirty="0">
                <a:solidFill>
                  <a:srgbClr val="1C1E3E"/>
                </a:solidFill>
                <a:latin typeface="Proxima Nova"/>
                <a:cs typeface="Proxima Nova"/>
              </a:rPr>
              <a:t>registration</a:t>
            </a:r>
            <a:r>
              <a:rPr lang="en-GB" sz="900" dirty="0">
                <a:solidFill>
                  <a:srgbClr val="1C1E3E"/>
                </a:solidFill>
                <a:latin typeface="Proxima Nova"/>
                <a:cs typeface="Proxima Nova"/>
              </a:rPr>
              <a:t> </a:t>
            </a:r>
            <a:r>
              <a:rPr lang="en-GB" sz="900" b="1" spc="-10" dirty="0">
                <a:solidFill>
                  <a:srgbClr val="1C1E3E"/>
                </a:solidFill>
                <a:latin typeface="Proxima Nova"/>
                <a:cs typeface="Proxima Nov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www.eos2024.com</a:t>
            </a:r>
            <a:endParaRPr lang="en-GB" sz="900" dirty="0">
              <a:solidFill>
                <a:srgbClr val="1C1E3E"/>
              </a:solidFill>
              <a:latin typeface="Proxima Nova"/>
              <a:cs typeface="Proxima Nova"/>
            </a:endParaRPr>
          </a:p>
          <a:p>
            <a:pPr marR="126364">
              <a:lnSpc>
                <a:spcPct val="100000"/>
              </a:lnSpc>
              <a:spcBef>
                <a:spcPts val="515"/>
              </a:spcBef>
            </a:pPr>
            <a:r>
              <a:rPr lang="en-GB" sz="900" dirty="0">
                <a:solidFill>
                  <a:srgbClr val="1C1E3E"/>
                </a:solidFill>
                <a:latin typeface="Proxima Nova"/>
                <a:cs typeface="Proxima Nova"/>
              </a:rPr>
              <a:t> Follow</a:t>
            </a:r>
            <a:r>
              <a:rPr lang="en-GB" sz="900" spc="-15" dirty="0">
                <a:solidFill>
                  <a:srgbClr val="1C1E3E"/>
                </a:solidFill>
                <a:latin typeface="Proxima Nova"/>
                <a:cs typeface="Proxima Nova"/>
              </a:rPr>
              <a:t> </a:t>
            </a:r>
            <a:r>
              <a:rPr lang="en-GB" sz="900" dirty="0">
                <a:solidFill>
                  <a:srgbClr val="1C1E3E"/>
                </a:solidFill>
                <a:latin typeface="Proxima Nova"/>
                <a:cs typeface="Proxima Nova"/>
              </a:rPr>
              <a:t>us on social media:</a:t>
            </a:r>
            <a:r>
              <a:rPr lang="en-GB" sz="900" spc="-5" dirty="0">
                <a:solidFill>
                  <a:srgbClr val="1C1E3E"/>
                </a:solidFill>
                <a:latin typeface="Proxima Nova"/>
                <a:cs typeface="Proxima Nova"/>
              </a:rPr>
              <a:t> </a:t>
            </a:r>
            <a:r>
              <a:rPr lang="en-GB" sz="900" dirty="0">
                <a:solidFill>
                  <a:srgbClr val="1C1E3E"/>
                </a:solidFill>
                <a:latin typeface="Proxima Nova"/>
                <a:cs typeface="Proxima Nova"/>
              </a:rPr>
              <a:t>engage, post and share</a:t>
            </a:r>
            <a:r>
              <a:rPr lang="en-GB" sz="900" spc="-5" dirty="0">
                <a:solidFill>
                  <a:srgbClr val="1C1E3E"/>
                </a:solidFill>
                <a:latin typeface="Proxima Nova"/>
                <a:cs typeface="Proxima Nova"/>
              </a:rPr>
              <a:t> </a:t>
            </a:r>
            <a:r>
              <a:rPr lang="en-GB" sz="900" b="1" spc="-10" dirty="0">
                <a:solidFill>
                  <a:srgbClr val="1C1E3E"/>
                </a:solidFill>
                <a:latin typeface="Proxima Nova"/>
                <a:cs typeface="Proxima Nova"/>
              </a:rPr>
              <a:t>#EOScongress24</a:t>
            </a:r>
            <a:endParaRPr lang="en-GB" sz="900" dirty="0">
              <a:solidFill>
                <a:srgbClr val="1C1E3E"/>
              </a:solidFill>
              <a:latin typeface="Proxima Nova"/>
              <a:cs typeface="Proxima Nova"/>
            </a:endParaRPr>
          </a:p>
          <a:p>
            <a:pPr marR="146050">
              <a:lnSpc>
                <a:spcPct val="100000"/>
              </a:lnSpc>
              <a:spcBef>
                <a:spcPts val="1055"/>
              </a:spcBef>
              <a:tabLst>
                <a:tab pos="1118235" algn="l"/>
                <a:tab pos="2479040" algn="l"/>
              </a:tabLst>
            </a:pPr>
            <a:r>
              <a:rPr lang="en-GB" sz="900" b="1" spc="-10" dirty="0">
                <a:solidFill>
                  <a:srgbClr val="1C1E3E"/>
                </a:solidFill>
                <a:latin typeface="Proxima Nova"/>
                <a:cs typeface="Proxima Nova"/>
              </a:rPr>
              <a:t>        @</a:t>
            </a:r>
            <a:r>
              <a:rPr lang="en-GB" sz="900" b="1" spc="-10" dirty="0" err="1">
                <a:solidFill>
                  <a:srgbClr val="1C1E3E"/>
                </a:solidFill>
                <a:latin typeface="Proxima Nova"/>
                <a:cs typeface="Proxima Nova"/>
              </a:rPr>
              <a:t>EuroOrthodontic</a:t>
            </a:r>
            <a:r>
              <a:rPr lang="en-GB" sz="900" b="1" spc="-10" dirty="0">
                <a:solidFill>
                  <a:srgbClr val="1C1E3E"/>
                </a:solidFill>
                <a:latin typeface="Proxima Nova"/>
                <a:cs typeface="Proxima Nova"/>
              </a:rPr>
              <a:t>           @</a:t>
            </a:r>
            <a:r>
              <a:rPr lang="en-GB" sz="900" b="1" spc="-10" dirty="0" err="1">
                <a:solidFill>
                  <a:srgbClr val="1C1E3E"/>
                </a:solidFill>
                <a:latin typeface="Proxima Nova"/>
                <a:cs typeface="Proxima Nova"/>
              </a:rPr>
              <a:t>EuroOrthondonticSoc</a:t>
            </a:r>
            <a:r>
              <a:rPr lang="en-GB" sz="900" b="1" dirty="0">
                <a:solidFill>
                  <a:srgbClr val="1C1E3E"/>
                </a:solidFill>
                <a:latin typeface="Proxima Nova"/>
                <a:cs typeface="Proxima Nova"/>
              </a:rPr>
              <a:t>	     @European-orthodontic-society-</a:t>
            </a:r>
            <a:r>
              <a:rPr lang="en-GB" sz="900" b="1" spc="-25" dirty="0" err="1">
                <a:solidFill>
                  <a:srgbClr val="1C1E3E"/>
                </a:solidFill>
                <a:latin typeface="Proxima Nova"/>
                <a:cs typeface="Proxima Nova"/>
              </a:rPr>
              <a:t>eos</a:t>
            </a:r>
            <a:endParaRPr lang="en-GB" sz="900" dirty="0">
              <a:solidFill>
                <a:srgbClr val="1C1E3E"/>
              </a:solidFill>
              <a:latin typeface="Proxima Nova"/>
              <a:cs typeface="Proxima Nova"/>
            </a:endParaRPr>
          </a:p>
        </p:txBody>
      </p:sp>
      <p:grpSp>
        <p:nvGrpSpPr>
          <p:cNvPr id="15" name="object 3">
            <a:extLst>
              <a:ext uri="{FF2B5EF4-FFF2-40B4-BE49-F238E27FC236}">
                <a16:creationId xmlns:a16="http://schemas.microsoft.com/office/drawing/2014/main" id="{4CC13523-81AA-9983-E7F9-A9AA7A5B4011}"/>
              </a:ext>
            </a:extLst>
          </p:cNvPr>
          <p:cNvGrpSpPr/>
          <p:nvPr/>
        </p:nvGrpSpPr>
        <p:grpSpPr>
          <a:xfrm>
            <a:off x="4309384" y="4763152"/>
            <a:ext cx="222281" cy="629179"/>
            <a:chOff x="2925000" y="6930824"/>
            <a:chExt cx="222281" cy="629179"/>
          </a:xfrm>
        </p:grpSpPr>
        <p:pic>
          <p:nvPicPr>
            <p:cNvPr id="16" name="object 4">
              <a:extLst>
                <a:ext uri="{FF2B5EF4-FFF2-40B4-BE49-F238E27FC236}">
                  <a16:creationId xmlns:a16="http://schemas.microsoft.com/office/drawing/2014/main" id="{2A130441-80B1-C0D5-FB40-04A56896913B}"/>
                </a:ext>
              </a:extLst>
            </p:cNvPr>
            <p:cNvPicPr/>
            <p:nvPr/>
          </p:nvPicPr>
          <p:blipFill rotWithShape="1">
            <a:blip r:embed="rId7" cstate="print"/>
            <a:srcRect t="91677" r="90750"/>
            <a:stretch/>
          </p:blipFill>
          <p:spPr>
            <a:xfrm>
              <a:off x="2925000" y="6930824"/>
              <a:ext cx="222281" cy="629179"/>
            </a:xfrm>
            <a:prstGeom prst="rect">
              <a:avLst/>
            </a:prstGeom>
          </p:spPr>
        </p:pic>
        <p:pic>
          <p:nvPicPr>
            <p:cNvPr id="17" name="object 5">
              <a:extLst>
                <a:ext uri="{FF2B5EF4-FFF2-40B4-BE49-F238E27FC236}">
                  <a16:creationId xmlns:a16="http://schemas.microsoft.com/office/drawing/2014/main" id="{51ED1851-CBF6-B417-82F0-F9DEAD9FE83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4029" y="7001140"/>
              <a:ext cx="135808" cy="135864"/>
            </a:xfrm>
            <a:prstGeom prst="rect">
              <a:avLst/>
            </a:prstGeom>
          </p:spPr>
        </p:pic>
      </p:grpSp>
      <p:pic>
        <p:nvPicPr>
          <p:cNvPr id="19" name="object 4">
            <a:extLst>
              <a:ext uri="{FF2B5EF4-FFF2-40B4-BE49-F238E27FC236}">
                <a16:creationId xmlns:a16="http://schemas.microsoft.com/office/drawing/2014/main" id="{0AA920E9-CA2D-FE68-E570-93D41B6394A7}"/>
              </a:ext>
            </a:extLst>
          </p:cNvPr>
          <p:cNvPicPr/>
          <p:nvPr/>
        </p:nvPicPr>
        <p:blipFill rotWithShape="1">
          <a:blip r:embed="rId7" cstate="print"/>
          <a:srcRect t="31491"/>
          <a:stretch/>
        </p:blipFill>
        <p:spPr>
          <a:xfrm>
            <a:off x="6740525" y="0"/>
            <a:ext cx="2403005" cy="5179310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684C2999-D982-7C96-0D37-EB48A43CCA27}"/>
              </a:ext>
            </a:extLst>
          </p:cNvPr>
          <p:cNvSpPr txBox="1"/>
          <p:nvPr/>
        </p:nvSpPr>
        <p:spPr>
          <a:xfrm>
            <a:off x="268077" y="1526515"/>
            <a:ext cx="8304893" cy="4478778"/>
          </a:xfrm>
          <a:prstGeom prst="rect">
            <a:avLst/>
          </a:prstGeom>
        </p:spPr>
        <p:txBody>
          <a:bodyPr vert="horz" wrap="square" lIns="0" tIns="12700" rIns="0" bIns="0" numCol="2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en-GB" sz="1400" dirty="0">
              <a:latin typeface="Proxima Nova"/>
              <a:cs typeface="Proxima Nova"/>
            </a:endParaRPr>
          </a:p>
          <a:p>
            <a:pPr marL="50800">
              <a:lnSpc>
                <a:spcPct val="100000"/>
              </a:lnSpc>
            </a:pPr>
            <a:r>
              <a:rPr lang="en-GB" sz="1100" b="1" dirty="0">
                <a:solidFill>
                  <a:srgbClr val="1E213F"/>
                </a:solidFill>
                <a:latin typeface="Proxima Nova"/>
                <a:cs typeface="Proxima Nova"/>
              </a:rPr>
              <a:t>#EOScongress24</a:t>
            </a:r>
            <a:r>
              <a:rPr lang="en-GB" sz="1100" b="1" spc="-10" dirty="0">
                <a:solidFill>
                  <a:srgbClr val="1E213F"/>
                </a:solidFill>
                <a:latin typeface="Proxima Nova"/>
                <a:cs typeface="Proxima Nova"/>
              </a:rPr>
              <a:t> </a:t>
            </a:r>
            <a:r>
              <a:rPr lang="en-GB" sz="1100" b="1" dirty="0">
                <a:solidFill>
                  <a:srgbClr val="1E213F"/>
                </a:solidFill>
                <a:latin typeface="Proxima Nova"/>
                <a:cs typeface="Proxima Nova"/>
              </a:rPr>
              <a:t>will bring </a:t>
            </a:r>
            <a:r>
              <a:rPr lang="en-GB" sz="1100" b="1" spc="-10" dirty="0">
                <a:solidFill>
                  <a:srgbClr val="1E213F"/>
                </a:solidFill>
                <a:latin typeface="Proxima Nova"/>
                <a:cs typeface="Proxima Nova"/>
              </a:rPr>
              <a:t>together:</a:t>
            </a:r>
            <a:endParaRPr lang="en-GB" sz="1100" dirty="0">
              <a:latin typeface="Proxima Nova"/>
              <a:cs typeface="Proxima Nova"/>
            </a:endParaRPr>
          </a:p>
          <a:p>
            <a:pPr marL="329565" indent="-126364">
              <a:lnSpc>
                <a:spcPct val="100000"/>
              </a:lnSpc>
              <a:spcBef>
                <a:spcPts val="640"/>
              </a:spcBef>
              <a:buChar char="•"/>
              <a:tabLst>
                <a:tab pos="329565" algn="l"/>
              </a:tabLst>
            </a:pP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Orthodontic </a:t>
            </a:r>
            <a:r>
              <a:rPr lang="en-GB" sz="1100" spc="-10" dirty="0">
                <a:solidFill>
                  <a:srgbClr val="FFFFFF"/>
                </a:solidFill>
                <a:latin typeface="Proxima Nova"/>
                <a:cs typeface="Proxima Nova"/>
              </a:rPr>
              <a:t>practitioners</a:t>
            </a:r>
            <a:endParaRPr lang="en-GB" sz="1100" dirty="0">
              <a:latin typeface="Proxima Nova"/>
              <a:cs typeface="Proxima Nova"/>
            </a:endParaRPr>
          </a:p>
          <a:p>
            <a:pPr marL="329565" indent="-126364">
              <a:lnSpc>
                <a:spcPct val="100000"/>
              </a:lnSpc>
              <a:spcBef>
                <a:spcPts val="210"/>
              </a:spcBef>
              <a:buChar char="•"/>
              <a:tabLst>
                <a:tab pos="329565" algn="l"/>
              </a:tabLst>
            </a:pP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Professionals with an interest in </a:t>
            </a:r>
            <a:r>
              <a:rPr lang="en-GB" sz="1100" spc="-10" dirty="0">
                <a:solidFill>
                  <a:srgbClr val="FFFFFF"/>
                </a:solidFill>
                <a:latin typeface="Proxima Nova"/>
                <a:cs typeface="Proxima Nova"/>
              </a:rPr>
              <a:t>orthodontics</a:t>
            </a:r>
            <a:endParaRPr lang="en-GB" sz="1100" dirty="0">
              <a:latin typeface="Proxima Nova"/>
              <a:cs typeface="Proxima Nova"/>
            </a:endParaRPr>
          </a:p>
          <a:p>
            <a:pPr marL="329565" indent="-126364">
              <a:lnSpc>
                <a:spcPct val="100000"/>
              </a:lnSpc>
              <a:spcBef>
                <a:spcPts val="210"/>
              </a:spcBef>
              <a:buChar char="•"/>
              <a:tabLst>
                <a:tab pos="329565" algn="l"/>
              </a:tabLst>
            </a:pP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A scientifically orientated orthodontic </a:t>
            </a:r>
            <a:r>
              <a:rPr lang="en-GB" sz="1100" spc="-10" dirty="0">
                <a:solidFill>
                  <a:srgbClr val="FFFFFF"/>
                </a:solidFill>
                <a:latin typeface="Proxima Nova"/>
                <a:cs typeface="Proxima Nova"/>
              </a:rPr>
              <a:t>audience</a:t>
            </a:r>
            <a:endParaRPr lang="en-GB" sz="1100" dirty="0">
              <a:latin typeface="Proxima Nova"/>
              <a:cs typeface="Proxima Nova"/>
            </a:endParaRPr>
          </a:p>
          <a:p>
            <a:pPr marL="329565" indent="-126364">
              <a:lnSpc>
                <a:spcPct val="100000"/>
              </a:lnSpc>
              <a:spcBef>
                <a:spcPts val="210"/>
              </a:spcBef>
              <a:buChar char="•"/>
              <a:tabLst>
                <a:tab pos="329565" algn="l"/>
              </a:tabLst>
            </a:pP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Postgraduate</a:t>
            </a:r>
            <a:r>
              <a:rPr lang="en-GB" sz="1100" spc="-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students</a:t>
            </a:r>
            <a:r>
              <a:rPr lang="en-GB" sz="1100" spc="-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of</a:t>
            </a:r>
            <a:r>
              <a:rPr lang="en-GB" sz="1100" spc="-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related </a:t>
            </a:r>
            <a:r>
              <a:rPr lang="en-GB" sz="1100" spc="-10" dirty="0">
                <a:solidFill>
                  <a:srgbClr val="FFFFFF"/>
                </a:solidFill>
                <a:latin typeface="Proxima Nova"/>
                <a:cs typeface="Proxima Nova"/>
              </a:rPr>
              <a:t>subjects</a:t>
            </a:r>
            <a:endParaRPr lang="en-GB" sz="1100" dirty="0">
              <a:latin typeface="Proxima Nova"/>
              <a:cs typeface="Proxima Nova"/>
            </a:endParaRPr>
          </a:p>
          <a:p>
            <a:pPr marL="329565" indent="-126364">
              <a:lnSpc>
                <a:spcPct val="100000"/>
              </a:lnSpc>
              <a:spcBef>
                <a:spcPts val="210"/>
              </a:spcBef>
              <a:buChar char="•"/>
              <a:tabLst>
                <a:tab pos="329565" algn="l"/>
              </a:tabLst>
            </a:pP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Industry </a:t>
            </a:r>
            <a:r>
              <a:rPr lang="en-GB" sz="1100" spc="-10" dirty="0">
                <a:solidFill>
                  <a:srgbClr val="FFFFFF"/>
                </a:solidFill>
                <a:latin typeface="Proxima Nova"/>
                <a:cs typeface="Proxima Nova"/>
              </a:rPr>
              <a:t>representatives</a:t>
            </a:r>
          </a:p>
          <a:p>
            <a:pPr marL="329565" indent="-126364">
              <a:spcBef>
                <a:spcPts val="210"/>
              </a:spcBef>
              <a:buFontTx/>
              <a:buChar char="•"/>
              <a:tabLst>
                <a:tab pos="329565" algn="l"/>
              </a:tabLst>
            </a:pP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Oral and poster </a:t>
            </a:r>
            <a:r>
              <a:rPr lang="en-GB" sz="1100" spc="-10" dirty="0">
                <a:solidFill>
                  <a:srgbClr val="FFFFFF"/>
                </a:solidFill>
                <a:latin typeface="Proxima Nova"/>
                <a:cs typeface="Proxima Nova"/>
              </a:rPr>
              <a:t>presentations</a:t>
            </a:r>
            <a:endParaRPr lang="en-GB" sz="11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Proxima Nova"/>
              <a:buChar char="•"/>
            </a:pPr>
            <a:endParaRPr lang="en-GB" sz="14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</a:pPr>
            <a:endParaRPr lang="en-GB" sz="1400" dirty="0">
              <a:latin typeface="Proxima Nova"/>
              <a:cs typeface="Proxima Nova"/>
            </a:endParaRPr>
          </a:p>
          <a:p>
            <a:pPr marL="50800">
              <a:lnSpc>
                <a:spcPct val="100000"/>
              </a:lnSpc>
            </a:pPr>
            <a:r>
              <a:rPr lang="en-GB" sz="1100" b="1" spc="-35" dirty="0">
                <a:solidFill>
                  <a:srgbClr val="1E213F"/>
                </a:solidFill>
                <a:latin typeface="Proxima Nova"/>
                <a:cs typeface="Proxima Nova"/>
              </a:rPr>
              <a:t>You</a:t>
            </a:r>
            <a:r>
              <a:rPr lang="en-GB" sz="1100" b="1" spc="-5" dirty="0">
                <a:solidFill>
                  <a:srgbClr val="1E213F"/>
                </a:solidFill>
                <a:latin typeface="Proxima Nova"/>
                <a:cs typeface="Proxima Nova"/>
              </a:rPr>
              <a:t> </a:t>
            </a:r>
            <a:r>
              <a:rPr lang="en-GB" sz="1100" b="1" dirty="0">
                <a:solidFill>
                  <a:srgbClr val="1E213F"/>
                </a:solidFill>
                <a:latin typeface="Proxima Nova"/>
                <a:cs typeface="Proxima Nova"/>
              </a:rPr>
              <a:t>will</a:t>
            </a:r>
            <a:r>
              <a:rPr lang="en-GB" sz="1100" b="1" spc="-5" dirty="0">
                <a:solidFill>
                  <a:srgbClr val="1E213F"/>
                </a:solidFill>
                <a:latin typeface="Proxima Nova"/>
                <a:cs typeface="Proxima Nova"/>
              </a:rPr>
              <a:t> </a:t>
            </a:r>
            <a:r>
              <a:rPr lang="en-GB" sz="1100" b="1" dirty="0">
                <a:solidFill>
                  <a:srgbClr val="1E213F"/>
                </a:solidFill>
                <a:latin typeface="Proxima Nova"/>
                <a:cs typeface="Proxima Nova"/>
              </a:rPr>
              <a:t>also </a:t>
            </a:r>
            <a:r>
              <a:rPr lang="en-GB" sz="1100" b="1" spc="-10" dirty="0">
                <a:solidFill>
                  <a:srgbClr val="1E213F"/>
                </a:solidFill>
                <a:latin typeface="Proxima Nova"/>
                <a:cs typeface="Proxima Nova"/>
              </a:rPr>
              <a:t>enjoy:</a:t>
            </a:r>
            <a:endParaRPr lang="en-GB" sz="1100" dirty="0">
              <a:latin typeface="Proxima Nova"/>
              <a:cs typeface="Proxima Nova"/>
            </a:endParaRPr>
          </a:p>
          <a:p>
            <a:pPr marL="329565" indent="-126364">
              <a:lnSpc>
                <a:spcPct val="100000"/>
              </a:lnSpc>
              <a:spcBef>
                <a:spcPts val="635"/>
              </a:spcBef>
              <a:buChar char="•"/>
              <a:tabLst>
                <a:tab pos="329565" algn="l"/>
              </a:tabLst>
            </a:pP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An</a:t>
            </a:r>
            <a:r>
              <a:rPr lang="en-GB" sz="1100" spc="-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exhibition</a:t>
            </a:r>
            <a:r>
              <a:rPr lang="en-GB" sz="1100" spc="-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of</a:t>
            </a:r>
            <a:r>
              <a:rPr lang="en-GB" sz="1100" spc="-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a wide</a:t>
            </a:r>
            <a:r>
              <a:rPr lang="en-GB" sz="1100" spc="-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range</a:t>
            </a:r>
            <a:r>
              <a:rPr lang="en-GB" sz="1100" spc="-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of</a:t>
            </a:r>
            <a:r>
              <a:rPr lang="en-GB" sz="1100" spc="-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orthodontic </a:t>
            </a:r>
            <a:r>
              <a:rPr lang="en-GB" sz="1100" spc="-25" dirty="0">
                <a:solidFill>
                  <a:srgbClr val="FFFFFF"/>
                </a:solidFill>
                <a:latin typeface="Proxima Nova"/>
                <a:cs typeface="Proxima Nova"/>
              </a:rPr>
              <a:t>and</a:t>
            </a:r>
            <a:endParaRPr lang="en-GB" sz="1100" dirty="0">
              <a:latin typeface="Proxima Nova"/>
              <a:cs typeface="Proxima Nova"/>
            </a:endParaRPr>
          </a:p>
          <a:p>
            <a:pPr marL="330200" marR="1155700">
              <a:lnSpc>
                <a:spcPct val="106500"/>
              </a:lnSpc>
            </a:pP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dental products, as well as new technological </a:t>
            </a:r>
            <a:r>
              <a:rPr lang="en-GB" sz="1100" spc="-10" dirty="0">
                <a:solidFill>
                  <a:srgbClr val="FFFFFF"/>
                </a:solidFill>
                <a:latin typeface="Proxima Nova"/>
                <a:cs typeface="Proxima Nova"/>
              </a:rPr>
              <a:t>developments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in </a:t>
            </a:r>
            <a:r>
              <a:rPr lang="en-GB" sz="1100" spc="-10" dirty="0">
                <a:solidFill>
                  <a:srgbClr val="FFFFFF"/>
                </a:solidFill>
                <a:latin typeface="Proxima Nova"/>
                <a:cs typeface="Proxima Nova"/>
              </a:rPr>
              <a:t>orthodontics</a:t>
            </a:r>
            <a:endParaRPr lang="en-GB" sz="1100" dirty="0">
              <a:latin typeface="Proxima Nova"/>
              <a:cs typeface="Proxima Nova"/>
            </a:endParaRPr>
          </a:p>
          <a:p>
            <a:pPr marL="329565" indent="-126364">
              <a:lnSpc>
                <a:spcPct val="100000"/>
              </a:lnSpc>
              <a:spcBef>
                <a:spcPts val="210"/>
              </a:spcBef>
              <a:buChar char="•"/>
              <a:tabLst>
                <a:tab pos="329565" algn="l"/>
              </a:tabLst>
            </a:pP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A platform for new researchers to showcase their </a:t>
            </a:r>
            <a:r>
              <a:rPr lang="en-GB" sz="1100" spc="-10" dirty="0">
                <a:solidFill>
                  <a:srgbClr val="FFFFFF"/>
                </a:solidFill>
                <a:latin typeface="Proxima Nova"/>
                <a:cs typeface="Proxima Nova"/>
              </a:rPr>
              <a:t>abstracts</a:t>
            </a:r>
            <a:endParaRPr lang="en-GB" sz="1100" dirty="0">
              <a:latin typeface="Proxima Nova"/>
              <a:cs typeface="Proxima Nova"/>
            </a:endParaRPr>
          </a:p>
          <a:p>
            <a:pPr marL="330200" marR="1047750" indent="-127000">
              <a:lnSpc>
                <a:spcPct val="106500"/>
              </a:lnSpc>
              <a:spcBef>
                <a:spcPts val="145"/>
              </a:spcBef>
              <a:buChar char="•"/>
              <a:tabLst>
                <a:tab pos="330200" algn="l"/>
              </a:tabLst>
            </a:pP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Historic sites where the arts and science flourished more </a:t>
            </a:r>
            <a:r>
              <a:rPr lang="en-GB" sz="1100" spc="-20" dirty="0">
                <a:solidFill>
                  <a:srgbClr val="FFFFFF"/>
                </a:solidFill>
                <a:latin typeface="Proxima Nova"/>
                <a:cs typeface="Proxima Nova"/>
              </a:rPr>
              <a:t>than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5000 years ago, to discover and </a:t>
            </a:r>
            <a:r>
              <a:rPr lang="en-GB" sz="1100" spc="-10" dirty="0">
                <a:solidFill>
                  <a:srgbClr val="FFFFFF"/>
                </a:solidFill>
                <a:latin typeface="Proxima Nova"/>
                <a:cs typeface="Proxima Nova"/>
              </a:rPr>
              <a:t>appreciate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the progression of our civilization, from its beginnings to </a:t>
            </a:r>
            <a:r>
              <a:rPr lang="en-GB" sz="1100" spc="-25" dirty="0">
                <a:solidFill>
                  <a:srgbClr val="FFFFFF"/>
                </a:solidFill>
                <a:latin typeface="Proxima Nova"/>
                <a:cs typeface="Proxima Nova"/>
              </a:rPr>
              <a:t>the </a:t>
            </a:r>
            <a:r>
              <a:rPr lang="en-GB" sz="1100" dirty="0">
                <a:solidFill>
                  <a:srgbClr val="FFFFFF"/>
                </a:solidFill>
                <a:latin typeface="Proxima Nova"/>
                <a:cs typeface="Proxima Nova"/>
              </a:rPr>
              <a:t>present </a:t>
            </a:r>
            <a:r>
              <a:rPr lang="en-GB" sz="1100" spc="-25" dirty="0">
                <a:solidFill>
                  <a:srgbClr val="FFFFFF"/>
                </a:solidFill>
                <a:latin typeface="Proxima Nova"/>
                <a:cs typeface="Proxima Nova"/>
              </a:rPr>
              <a:t>day</a:t>
            </a:r>
            <a:endParaRPr lang="en-GB" sz="1100" dirty="0"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36998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head of a person&#10;&#10;Description automatically generated">
            <a:extLst>
              <a:ext uri="{FF2B5EF4-FFF2-40B4-BE49-F238E27FC236}">
                <a16:creationId xmlns:a16="http://schemas.microsoft.com/office/drawing/2014/main" id="{5CB4E680-6B1C-8E21-9DA2-37C434535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55" t="10288" r="-421" b="17629"/>
          <a:stretch/>
        </p:blipFill>
        <p:spPr>
          <a:xfrm>
            <a:off x="0" y="0"/>
            <a:ext cx="3750365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D1083-B9C3-49EC-9D03-27C23EFF5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66830"/>
            <a:ext cx="9144000" cy="1790700"/>
          </a:xfrm>
        </p:spPr>
        <p:txBody>
          <a:bodyPr>
            <a:normAutofit/>
          </a:bodyPr>
          <a:lstStyle/>
          <a:p>
            <a:r>
              <a:rPr lang="en-GB" sz="3800" dirty="0"/>
              <a:t>#EOScongress24</a:t>
            </a:r>
            <a:br>
              <a:rPr lang="en-GB" sz="3800" dirty="0"/>
            </a:br>
            <a:br>
              <a:rPr lang="en-GB" sz="1000" dirty="0"/>
            </a:br>
            <a:r>
              <a:rPr lang="en-GB" sz="3800" dirty="0"/>
              <a:t>REGISTRATION OPEN </a:t>
            </a:r>
            <a:br>
              <a:rPr lang="en-GB" sz="3800" dirty="0"/>
            </a:br>
            <a:r>
              <a:rPr lang="en-GB" sz="2800" dirty="0"/>
              <a:t>Early bird deadline: 5 April</a:t>
            </a:r>
            <a:endParaRPr lang="en-GB" sz="38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7913F-269D-FAF7-43EB-1DDDB54A9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24689" y="1272208"/>
            <a:ext cx="1694622" cy="169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oin&#10;&#10;Description automatically generated">
            <a:extLst>
              <a:ext uri="{FF2B5EF4-FFF2-40B4-BE49-F238E27FC236}">
                <a16:creationId xmlns:a16="http://schemas.microsoft.com/office/drawing/2014/main" id="{82A9F270-FBA8-F9CC-76F4-15AF160A5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9" t="34116" r="6172" b="30288"/>
          <a:stretch/>
        </p:blipFill>
        <p:spPr>
          <a:xfrm>
            <a:off x="-1" y="0"/>
            <a:ext cx="3526232" cy="3777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D1083-B9C3-49EC-9D03-27C23EFF5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59263"/>
            <a:ext cx="9144000" cy="1790700"/>
          </a:xfrm>
        </p:spPr>
        <p:txBody>
          <a:bodyPr>
            <a:normAutofit/>
          </a:bodyPr>
          <a:lstStyle/>
          <a:p>
            <a:r>
              <a:rPr lang="en-GB" sz="5200" dirty="0"/>
              <a:t>Become a sponsor</a:t>
            </a:r>
            <a:endParaRPr lang="en-GB" sz="52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3B28B-AA0D-A892-4283-F638DDB9F1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24689" y="954156"/>
            <a:ext cx="1694622" cy="16946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55BA44-ADAE-4D0C-E9D7-DDB52CDAA6E0}"/>
              </a:ext>
            </a:extLst>
          </p:cNvPr>
          <p:cNvSpPr txBox="1">
            <a:spLocks/>
          </p:cNvSpPr>
          <p:nvPr/>
        </p:nvSpPr>
        <p:spPr>
          <a:xfrm>
            <a:off x="0" y="3192712"/>
            <a:ext cx="9144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1" b="1" i="0" kern="1200">
                <a:solidFill>
                  <a:schemeClr val="bg1"/>
                </a:solidFill>
                <a:latin typeface="Proxima Nova" panose="02000506030000020004" pitchFamily="2" charset="0"/>
                <a:ea typeface="+mj-ea"/>
                <a:cs typeface="+mj-cs"/>
              </a:defRPr>
            </a:lvl1pPr>
          </a:lstStyle>
          <a:p>
            <a:r>
              <a:rPr lang="en-GB" sz="3600" dirty="0"/>
              <a:t>Join #EOScongress24 as a sponsor and </a:t>
            </a:r>
            <a:br>
              <a:rPr lang="en-GB" sz="3600" dirty="0"/>
            </a:br>
            <a:r>
              <a:rPr lang="en-GB" sz="3600" dirty="0"/>
              <a:t>showcase your brand</a:t>
            </a:r>
          </a:p>
        </p:txBody>
      </p:sp>
    </p:spTree>
    <p:extLst>
      <p:ext uri="{BB962C8B-B14F-4D97-AF65-F5344CB8AC3E}">
        <p14:creationId xmlns:p14="http://schemas.microsoft.com/office/powerpoint/2010/main" val="360017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D0606AAC24C4BB39CD917748087AC" ma:contentTypeVersion="18" ma:contentTypeDescription="Create a new document." ma:contentTypeScope="" ma:versionID="20766657c59e61ac12f84f85299b632c">
  <xsd:schema xmlns:xsd="http://www.w3.org/2001/XMLSchema" xmlns:xs="http://www.w3.org/2001/XMLSchema" xmlns:p="http://schemas.microsoft.com/office/2006/metadata/properties" xmlns:ns2="eec3f55b-a9b2-4102-a16c-8ff48ca4bb68" xmlns:ns3="cb2ae47a-b3ea-43a8-a652-f5d4c51bf437" xmlns:ns4="4e4aa9c8-e249-4689-a79c-5668e8fb8004" targetNamespace="http://schemas.microsoft.com/office/2006/metadata/properties" ma:root="true" ma:fieldsID="a8ce16cf784bfe239d029b443288ba07" ns2:_="" ns3:_="" ns4:_="">
    <xsd:import namespace="eec3f55b-a9b2-4102-a16c-8ff48ca4bb68"/>
    <xsd:import namespace="cb2ae47a-b3ea-43a8-a652-f5d4c51bf437"/>
    <xsd:import namespace="4e4aa9c8-e249-4689-a79c-5668e8fb8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3f55b-a9b2-4102-a16c-8ff48ca4b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ed0326-c9f1-4b81-a75c-020ae73521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ae47a-b3ea-43a8-a652-f5d4c51bf4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aa9c8-e249-4689-a79c-5668e8fb800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3c4a6cd-2da3-4875-b1f0-367a1f43dd01}" ma:internalName="TaxCatchAll" ma:showField="CatchAllData" ma:web="4e4aa9c8-e249-4689-a79c-5668e8fb80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4aa9c8-e249-4689-a79c-5668e8fb8004" xsi:nil="true"/>
    <lcf76f155ced4ddcb4097134ff3c332f xmlns="eec3f55b-a9b2-4102-a16c-8ff48ca4bb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512A35-8D39-4C3D-93E7-0857022D04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88E709-D69C-4448-9267-C650E81E0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3f55b-a9b2-4102-a16c-8ff48ca4bb68"/>
    <ds:schemaRef ds:uri="cb2ae47a-b3ea-43a8-a652-f5d4c51bf437"/>
    <ds:schemaRef ds:uri="4e4aa9c8-e249-4689-a79c-5668e8fb8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251C1-DD96-4A8C-8332-4EA618D1EAD7}">
  <ds:schemaRefs>
    <ds:schemaRef ds:uri="http://schemas.microsoft.com/office/2006/metadata/properties"/>
    <ds:schemaRef ds:uri="http://schemas.microsoft.com/office/infopath/2007/PartnerControls"/>
    <ds:schemaRef ds:uri="4e4aa9c8-e249-4689-a79c-5668e8fb8004"/>
    <ds:schemaRef ds:uri="eec3f55b-a9b2-4102-a16c-8ff48ca4bb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226</Words>
  <Application>Microsoft Macintosh PowerPoint</Application>
  <PresentationFormat>On-screen Show (16:9)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Proxima Nova</vt:lpstr>
      <vt:lpstr>Arial</vt:lpstr>
      <vt:lpstr>ProximaNova-Semibold</vt:lpstr>
      <vt:lpstr>Calibri Light</vt:lpstr>
      <vt:lpstr>Office Theme</vt:lpstr>
      <vt:lpstr>99th EUROPEAN ORTHODONTIC  SOCIETY CONGRESS  9-13 JUNE 2024 ATHENS, GREECE</vt:lpstr>
      <vt:lpstr>PowerPoint Presentation</vt:lpstr>
      <vt:lpstr>PowerPoint Presentation</vt:lpstr>
      <vt:lpstr>PowerPoint Presentation</vt:lpstr>
      <vt:lpstr>#EOScongress24  REGISTRATION OPEN  Early bird deadline: 5 April</vt:lpstr>
      <vt:lpstr>Become a sponsor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June – 3  July 2024 De Doelen International Congress Center</dc:title>
  <dc:creator>Tara Barney</dc:creator>
  <cp:lastModifiedBy>Tara Barney</cp:lastModifiedBy>
  <cp:revision>22</cp:revision>
  <dcterms:created xsi:type="dcterms:W3CDTF">2023-09-25T12:09:08Z</dcterms:created>
  <dcterms:modified xsi:type="dcterms:W3CDTF">2024-02-12T15:04:34Z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0x010100499D0606AAC24C4BB39CD917748087AC</vt:lpwstr>
  </property>
  <property fmtid="{D5CDD505-2E9C-101B-9397-08002B2CF9AE}" pid="3" name="MediaServiceImageTags">
    <vt:lpwstr/>
  </property>
</Properties>
</file>