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8" r:id="rId2"/>
  </p:sldIdLst>
  <p:sldSz cx="9906000" cy="6858000" type="A4"/>
  <p:notesSz cx="6797675" cy="9926638"/>
  <p:defaultTextStyle>
    <a:defPPr>
      <a:defRPr lang="en-US"/>
    </a:defPPr>
    <a:lvl1pPr marL="0" algn="l" defTabSz="91407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034" algn="l" defTabSz="91407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070" algn="l" defTabSz="91407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106" algn="l" defTabSz="91407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140" algn="l" defTabSz="91407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176" algn="l" defTabSz="91407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211" algn="l" defTabSz="91407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246" algn="l" defTabSz="91407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281" algn="l" defTabSz="91407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phie Spence" initials="SS" lastIdx="1" clrIdx="0">
    <p:extLst>
      <p:ext uri="{19B8F6BF-5375-455C-9EA6-DF929625EA0E}">
        <p15:presenceInfo xmlns:p15="http://schemas.microsoft.com/office/powerpoint/2012/main" userId="S-1-5-21-478027706-57560877-1988528891-11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00C5C0"/>
    <a:srgbClr val="009999"/>
    <a:srgbClr val="15847E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3554" autoAdjust="0"/>
  </p:normalViewPr>
  <p:slideViewPr>
    <p:cSldViewPr snapToGrid="0">
      <p:cViewPr varScale="1">
        <p:scale>
          <a:sx n="62" d="100"/>
          <a:sy n="62" d="100"/>
        </p:scale>
        <p:origin x="11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7FCA9-23FF-4088-8D35-D58A04F12A2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073C0-2A96-42E7-B912-4E197BA29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169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73C0-2A96-42E7-B912-4E197BA2974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55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129E-39A4-4E41-947B-4189B45D1AAE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9797-3D7D-4543-9DE5-C61B8E2C1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16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129E-39A4-4E41-947B-4189B45D1AAE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9797-3D7D-4543-9DE5-C61B8E2C1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04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129E-39A4-4E41-947B-4189B45D1AAE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9797-3D7D-4543-9DE5-C61B8E2C1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15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129E-39A4-4E41-947B-4189B45D1AAE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9797-3D7D-4543-9DE5-C61B8E2C1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34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129E-39A4-4E41-947B-4189B45D1AAE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9797-3D7D-4543-9DE5-C61B8E2C1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5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129E-39A4-4E41-947B-4189B45D1AAE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9797-3D7D-4543-9DE5-C61B8E2C1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63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129E-39A4-4E41-947B-4189B45D1AAE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9797-3D7D-4543-9DE5-C61B8E2C1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0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129E-39A4-4E41-947B-4189B45D1AAE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9797-3D7D-4543-9DE5-C61B8E2C1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577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129E-39A4-4E41-947B-4189B45D1AAE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9797-3D7D-4543-9DE5-C61B8E2C1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08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129E-39A4-4E41-947B-4189B45D1AAE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9797-3D7D-4543-9DE5-C61B8E2C1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80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129E-39A4-4E41-947B-4189B45D1AAE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9797-3D7D-4543-9DE5-C61B8E2C1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62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129E-39A4-4E41-947B-4189B45D1AAE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69797-3D7D-4543-9DE5-C61B8E2C1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14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2828" y="1245087"/>
            <a:ext cx="5647842" cy="47835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6273" tIns="68136" rIns="136273" bIns="6813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82">
              <a:latin typeface="Nexa Light" panose="02000000000000000000" pitchFamily="50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87915" y="4856188"/>
            <a:ext cx="248512" cy="5839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Nexa Light" panose="02000000000000000000" pitchFamily="50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204034" y="6089000"/>
            <a:ext cx="23604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Arial" panose="020B0604020202020204" pitchFamily="34" charset="0"/>
              </a:rPr>
              <a:t>*Not to scale, final measurements to be confirmed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1481" y="1058238"/>
            <a:ext cx="2866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cs typeface="Arial" panose="020B0604020202020204" pitchFamily="34" charset="0"/>
              </a:rPr>
              <a:t>EXHIBITION FLOORPLAN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79032" y="5993221"/>
            <a:ext cx="21937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OFFICIALLY SUPPORTED BY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ABEC1A7-14CE-4360-AB6B-80580E65D549}"/>
              </a:ext>
            </a:extLst>
          </p:cNvPr>
          <p:cNvSpPr txBox="1"/>
          <p:nvPr/>
        </p:nvSpPr>
        <p:spPr>
          <a:xfrm>
            <a:off x="317272" y="1365840"/>
            <a:ext cx="286676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</a:pPr>
            <a:r>
              <a:rPr lang="en-GB" sz="1050" dirty="0">
                <a:cs typeface="Arial" panose="020B0604020202020204" pitchFamily="34" charset="0"/>
              </a:rPr>
              <a:t>1. Rohde &amp; Schwarz</a:t>
            </a:r>
          </a:p>
          <a:p>
            <a:pPr>
              <a:spcBef>
                <a:spcPts val="200"/>
              </a:spcBef>
            </a:pPr>
            <a:r>
              <a:rPr lang="en-GB" sz="1050" dirty="0">
                <a:cs typeface="Arial" panose="020B0604020202020204" pitchFamily="34" charset="0"/>
              </a:rPr>
              <a:t>2+3. Estonian Defence and Aerospace Industry   Association / Estonian Companies</a:t>
            </a:r>
          </a:p>
          <a:p>
            <a:pPr>
              <a:spcBef>
                <a:spcPts val="200"/>
              </a:spcBef>
            </a:pPr>
            <a:r>
              <a:rPr lang="en-GB" sz="1050" dirty="0">
                <a:cs typeface="Arial" panose="020B0604020202020204" pitchFamily="34" charset="0"/>
              </a:rPr>
              <a:t>4. </a:t>
            </a:r>
            <a:r>
              <a:rPr lang="en-GB" sz="1050" dirty="0" err="1">
                <a:cs typeface="Arial" panose="020B0604020202020204" pitchFamily="34" charset="0"/>
              </a:rPr>
              <a:t>Roke</a:t>
            </a:r>
            <a:endParaRPr lang="en-GB" sz="1050" dirty="0"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</a:pPr>
            <a:r>
              <a:rPr lang="en-GB" sz="1050" dirty="0">
                <a:cs typeface="Arial" panose="020B0604020202020204" pitchFamily="34" charset="0"/>
              </a:rPr>
              <a:t>5. MASS Consultants Ltd</a:t>
            </a:r>
          </a:p>
          <a:p>
            <a:pPr>
              <a:spcBef>
                <a:spcPts val="200"/>
              </a:spcBef>
            </a:pPr>
            <a:r>
              <a:rPr lang="en-GB" sz="1050" dirty="0">
                <a:cs typeface="Arial" panose="020B0604020202020204" pitchFamily="34" charset="0"/>
              </a:rPr>
              <a:t>6. CRFS</a:t>
            </a:r>
          </a:p>
          <a:p>
            <a:pPr>
              <a:spcBef>
                <a:spcPts val="200"/>
              </a:spcBef>
            </a:pPr>
            <a:r>
              <a:rPr lang="en-GB" sz="1050" dirty="0">
                <a:cs typeface="Arial" panose="020B0604020202020204" pitchFamily="34" charset="0"/>
              </a:rPr>
              <a:t>7. </a:t>
            </a:r>
            <a:r>
              <a:rPr lang="en-GB" sz="1050">
                <a:cs typeface="Arial" panose="020B0604020202020204" pitchFamily="34" charset="0"/>
              </a:rPr>
              <a:t>Edge Autonomy</a:t>
            </a:r>
            <a:endParaRPr lang="en-GB" sz="1050" dirty="0"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</a:pPr>
            <a:r>
              <a:rPr lang="en-GB" sz="1050" dirty="0">
                <a:cs typeface="Arial" panose="020B0604020202020204" pitchFamily="34" charset="0"/>
              </a:rPr>
              <a:t>8. </a:t>
            </a:r>
            <a:r>
              <a:rPr lang="en-GB" sz="1050" dirty="0" err="1">
                <a:cs typeface="Arial" panose="020B0604020202020204" pitchFamily="34" charset="0"/>
              </a:rPr>
              <a:t>Vegvisir</a:t>
            </a:r>
            <a:endParaRPr lang="en-GB" sz="1050" dirty="0"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</a:pPr>
            <a:r>
              <a:rPr lang="en-GB" sz="1050" dirty="0">
                <a:cs typeface="Arial" panose="020B0604020202020204" pitchFamily="34" charset="0"/>
              </a:rPr>
              <a:t>9. Teledyne Defence &amp; Space</a:t>
            </a:r>
          </a:p>
          <a:p>
            <a:pPr>
              <a:spcBef>
                <a:spcPts val="200"/>
              </a:spcBef>
            </a:pPr>
            <a:r>
              <a:rPr lang="en-GB" sz="1050" dirty="0">
                <a:cs typeface="Arial" panose="020B0604020202020204" pitchFamily="34" charset="0"/>
              </a:rPr>
              <a:t>10. </a:t>
            </a:r>
            <a:r>
              <a:rPr lang="en-GB" sz="1050" dirty="0" err="1">
                <a:cs typeface="Arial" panose="020B0604020202020204" pitchFamily="34" charset="0"/>
              </a:rPr>
              <a:t>Inzpire</a:t>
            </a:r>
            <a:endParaRPr lang="en-GB" sz="1050" dirty="0"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</a:pPr>
            <a:r>
              <a:rPr lang="en-GB" sz="1050" dirty="0">
                <a:cs typeface="Arial" panose="020B0604020202020204" pitchFamily="34" charset="0"/>
              </a:rPr>
              <a:t>11. </a:t>
            </a:r>
            <a:r>
              <a:rPr lang="en-GB" sz="1050" dirty="0" err="1">
                <a:cs typeface="Arial" panose="020B0604020202020204" pitchFamily="34" charset="0"/>
              </a:rPr>
              <a:t>Englo</a:t>
            </a:r>
            <a:r>
              <a:rPr lang="en-GB" sz="1050" dirty="0">
                <a:cs typeface="Arial" panose="020B0604020202020204" pitchFamily="34" charset="0"/>
              </a:rPr>
              <a:t> LLC</a:t>
            </a:r>
          </a:p>
          <a:p>
            <a:pPr>
              <a:spcBef>
                <a:spcPts val="200"/>
              </a:spcBef>
            </a:pPr>
            <a:r>
              <a:rPr lang="en-GB" sz="1050" dirty="0">
                <a:cs typeface="Arial" panose="020B0604020202020204" pitchFamily="34" charset="0"/>
              </a:rPr>
              <a:t>12. ESROE LIMITED</a:t>
            </a:r>
          </a:p>
          <a:p>
            <a:pPr>
              <a:spcBef>
                <a:spcPts val="200"/>
              </a:spcBef>
            </a:pPr>
            <a:r>
              <a:rPr lang="en-GB" sz="1050" dirty="0">
                <a:cs typeface="Arial" panose="020B0604020202020204" pitchFamily="34" charset="0"/>
              </a:rPr>
              <a:t>13. Patria ISP Oy</a:t>
            </a:r>
          </a:p>
          <a:p>
            <a:pPr>
              <a:spcBef>
                <a:spcPts val="200"/>
              </a:spcBef>
            </a:pPr>
            <a:r>
              <a:rPr lang="en-GB" sz="1050" dirty="0">
                <a:cs typeface="Arial" panose="020B0604020202020204" pitchFamily="34" charset="0"/>
              </a:rPr>
              <a:t>14. PROCITEC GmbH</a:t>
            </a:r>
          </a:p>
          <a:p>
            <a:pPr>
              <a:spcBef>
                <a:spcPts val="200"/>
              </a:spcBef>
            </a:pPr>
            <a:r>
              <a:rPr lang="en-GB" sz="1050" dirty="0">
                <a:cs typeface="Arial" panose="020B0604020202020204" pitchFamily="34" charset="0"/>
              </a:rPr>
              <a:t>15. </a:t>
            </a:r>
            <a:r>
              <a:rPr lang="en-GB" sz="1050" dirty="0" err="1">
                <a:cs typeface="Arial" panose="020B0604020202020204" pitchFamily="34" charset="0"/>
              </a:rPr>
              <a:t>Novator</a:t>
            </a:r>
            <a:r>
              <a:rPr lang="en-GB" sz="1050" dirty="0">
                <a:cs typeface="Arial" panose="020B0604020202020204" pitchFamily="34" charset="0"/>
              </a:rPr>
              <a:t> Solutions</a:t>
            </a:r>
            <a:endParaRPr lang="en-GB" sz="1050" i="1" dirty="0"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</a:pPr>
            <a:r>
              <a:rPr lang="en-GB" sz="1050" dirty="0">
                <a:cs typeface="Arial" panose="020B0604020202020204" pitchFamily="34" charset="0"/>
              </a:rPr>
              <a:t>16. </a:t>
            </a:r>
            <a:r>
              <a:rPr lang="en-GB" sz="1050" dirty="0" err="1">
                <a:cs typeface="Arial" panose="020B0604020202020204" pitchFamily="34" charset="0"/>
              </a:rPr>
              <a:t>Combitech</a:t>
            </a:r>
            <a:r>
              <a:rPr lang="en-GB" sz="1050" dirty="0">
                <a:cs typeface="Arial" panose="020B0604020202020204" pitchFamily="34" charset="0"/>
              </a:rPr>
              <a:t> OY</a:t>
            </a:r>
          </a:p>
          <a:p>
            <a:pPr>
              <a:spcBef>
                <a:spcPts val="200"/>
              </a:spcBef>
            </a:pPr>
            <a:r>
              <a:rPr lang="en-GB" sz="1050" dirty="0">
                <a:cs typeface="Arial" panose="020B0604020202020204" pitchFamily="34" charset="0"/>
              </a:rPr>
              <a:t>17. Boger Electronics GmbH</a:t>
            </a:r>
          </a:p>
          <a:p>
            <a:pPr>
              <a:spcBef>
                <a:spcPts val="200"/>
              </a:spcBef>
            </a:pPr>
            <a:r>
              <a:rPr lang="en-GB" sz="1050" dirty="0">
                <a:cs typeface="Arial" panose="020B0604020202020204" pitchFamily="34" charset="0"/>
              </a:rPr>
              <a:t>18. L3Harris</a:t>
            </a:r>
            <a:endParaRPr lang="en-GB" sz="105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en-GB" sz="1050" dirty="0">
                <a:cs typeface="Arial" panose="020B0604020202020204" pitchFamily="34" charset="0"/>
              </a:rPr>
              <a:t>19. </a:t>
            </a:r>
            <a:r>
              <a:rPr lang="en-GB" sz="1050" dirty="0" err="1">
                <a:cs typeface="Arial" panose="020B0604020202020204" pitchFamily="34" charset="0"/>
              </a:rPr>
              <a:t>HawkEye</a:t>
            </a:r>
            <a:r>
              <a:rPr lang="en-GB" sz="1050" dirty="0">
                <a:cs typeface="Arial" panose="020B0604020202020204" pitchFamily="34" charset="0"/>
              </a:rPr>
              <a:t> 360</a:t>
            </a:r>
          </a:p>
          <a:p>
            <a:r>
              <a:rPr lang="en-GB" sz="1050" dirty="0">
                <a:cs typeface="Arial" panose="020B0604020202020204" pitchFamily="34" charset="0"/>
              </a:rPr>
              <a:t>20. ESEN</a:t>
            </a:r>
          </a:p>
          <a:p>
            <a:r>
              <a:rPr lang="en-GB" sz="1050" dirty="0">
                <a:cs typeface="Arial" panose="020B0604020202020204" pitchFamily="34" charset="0"/>
              </a:rPr>
              <a:t>21. PLATH GmbH &amp; Co. KG</a:t>
            </a:r>
          </a:p>
          <a:p>
            <a:r>
              <a:rPr lang="en-GB" sz="1050" dirty="0">
                <a:cs typeface="Arial" panose="020B0604020202020204" pitchFamily="34" charset="0"/>
              </a:rPr>
              <a:t>22. Robin Radar Systems</a:t>
            </a:r>
          </a:p>
          <a:p>
            <a:r>
              <a:rPr lang="en-GB" sz="1050" dirty="0">
                <a:cs typeface="Arial" panose="020B0604020202020204" pitchFamily="34" charset="0"/>
              </a:rPr>
              <a:t>23. </a:t>
            </a:r>
            <a:r>
              <a:rPr lang="en-GB" sz="1050" dirty="0" err="1">
                <a:cs typeface="Arial" panose="020B0604020202020204" pitchFamily="34" charset="0"/>
              </a:rPr>
              <a:t>Mellori</a:t>
            </a:r>
            <a:r>
              <a:rPr lang="en-GB" sz="1050" dirty="0">
                <a:cs typeface="Arial" panose="020B0604020202020204" pitchFamily="34" charset="0"/>
              </a:rPr>
              <a:t> Solutions </a:t>
            </a:r>
            <a:r>
              <a:rPr lang="en-GB" sz="1050" dirty="0" err="1">
                <a:cs typeface="Arial" panose="020B0604020202020204" pitchFamily="34" charset="0"/>
              </a:rPr>
              <a:t>Ptd</a:t>
            </a:r>
            <a:r>
              <a:rPr lang="en-GB" sz="1050" dirty="0">
                <a:cs typeface="Arial" panose="020B0604020202020204" pitchFamily="34" charset="0"/>
              </a:rPr>
              <a:t> Ltd</a:t>
            </a:r>
          </a:p>
          <a:p>
            <a:r>
              <a:rPr lang="en-GB" sz="1050" dirty="0">
                <a:cs typeface="Arial" panose="020B0604020202020204" pitchFamily="34" charset="0"/>
              </a:rPr>
              <a:t>25.  </a:t>
            </a:r>
            <a:r>
              <a:rPr lang="en-GB" sz="1050" dirty="0" err="1">
                <a:cs typeface="Arial" panose="020B0604020202020204" pitchFamily="34" charset="0"/>
              </a:rPr>
              <a:t>SensusQ</a:t>
            </a:r>
            <a:endParaRPr lang="en-GB" sz="1050" dirty="0">
              <a:cs typeface="Arial" panose="020B0604020202020204" pitchFamily="34" charset="0"/>
            </a:endParaRPr>
          </a:p>
          <a:p>
            <a:r>
              <a:rPr lang="en-GB" sz="1050" dirty="0">
                <a:cs typeface="Arial" panose="020B0604020202020204" pitchFamily="34" charset="0"/>
              </a:rPr>
              <a:t>27.  AP-FLYER</a:t>
            </a:r>
          </a:p>
          <a:p>
            <a:r>
              <a:rPr lang="en-GB" sz="1050" dirty="0">
                <a:cs typeface="Arial" panose="020B0604020202020204" pitchFamily="34" charset="0"/>
              </a:rPr>
              <a:t>29.  Armada International</a:t>
            </a:r>
          </a:p>
        </p:txBody>
      </p:sp>
      <p:pic>
        <p:nvPicPr>
          <p:cNvPr id="1026" name="Picture 2" descr="https://image.jimcdn.com/app/cms/image/transf/none/path/s94d0d87214319308/image/i58559719a691ec7d/version/1487702354/imag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705" y="6493344"/>
            <a:ext cx="1296478" cy="227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" name="TextBox 119"/>
          <p:cNvSpPr txBox="1"/>
          <p:nvPr/>
        </p:nvSpPr>
        <p:spPr>
          <a:xfrm>
            <a:off x="8370697" y="6282027"/>
            <a:ext cx="11483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ORGANISED BY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5954125" y="6252384"/>
            <a:ext cx="468000" cy="468000"/>
          </a:xfrm>
          <a:prstGeom prst="rect">
            <a:avLst/>
          </a:prstGeom>
          <a:solidFill>
            <a:srgbClr val="9966FF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3x3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6560715" y="6324385"/>
            <a:ext cx="468000" cy="396000"/>
          </a:xfrm>
          <a:prstGeom prst="rect">
            <a:avLst/>
          </a:prstGeom>
          <a:solidFill>
            <a:srgbClr val="00C5C0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3x2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8614724" y="4459431"/>
            <a:ext cx="46800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chemeClr val="bg1"/>
                </a:solidFill>
              </a:rPr>
              <a:t>SOLD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BAEBC01-40D2-470F-B2E2-8196FA7CF076}"/>
              </a:ext>
            </a:extLst>
          </p:cNvPr>
          <p:cNvSpPr txBox="1"/>
          <p:nvPr/>
        </p:nvSpPr>
        <p:spPr>
          <a:xfrm>
            <a:off x="7947521" y="5682671"/>
            <a:ext cx="46800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chemeClr val="bg1"/>
                </a:solidFill>
              </a:rPr>
              <a:t>SOLD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4255B0F-0A1F-449A-B47E-D949FA4229CA}"/>
              </a:ext>
            </a:extLst>
          </p:cNvPr>
          <p:cNvSpPr txBox="1"/>
          <p:nvPr/>
        </p:nvSpPr>
        <p:spPr>
          <a:xfrm>
            <a:off x="8819292" y="5567432"/>
            <a:ext cx="468000" cy="396000"/>
          </a:xfrm>
          <a:prstGeom prst="rect">
            <a:avLst/>
          </a:prstGeom>
          <a:solidFill>
            <a:srgbClr val="00C5C0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3531785-FF5F-47C5-97A9-B667B0134B0C}"/>
              </a:ext>
            </a:extLst>
          </p:cNvPr>
          <p:cNvSpPr txBox="1"/>
          <p:nvPr/>
        </p:nvSpPr>
        <p:spPr>
          <a:xfrm>
            <a:off x="3750934" y="1270932"/>
            <a:ext cx="1256984" cy="5076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A2537C9-6E4F-410A-984A-8F75027D0C8E}"/>
              </a:ext>
            </a:extLst>
          </p:cNvPr>
          <p:cNvSpPr txBox="1"/>
          <p:nvPr/>
        </p:nvSpPr>
        <p:spPr>
          <a:xfrm>
            <a:off x="3815828" y="3636401"/>
            <a:ext cx="36851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cs typeface="Arial" panose="020B0604020202020204" pitchFamily="34" charset="0"/>
              </a:rPr>
              <a:t>5m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5C5F5E9-4578-4B11-9E7A-5909A5DF90CE}"/>
              </a:ext>
            </a:extLst>
          </p:cNvPr>
          <p:cNvSpPr txBox="1"/>
          <p:nvPr/>
        </p:nvSpPr>
        <p:spPr>
          <a:xfrm>
            <a:off x="8352567" y="5567429"/>
            <a:ext cx="468000" cy="396000"/>
          </a:xfrm>
          <a:prstGeom prst="rect">
            <a:avLst/>
          </a:prstGeom>
          <a:solidFill>
            <a:srgbClr val="00C5C0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21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8583314" y="2459655"/>
            <a:ext cx="396000" cy="468000"/>
          </a:xfrm>
          <a:prstGeom prst="rect">
            <a:avLst/>
          </a:prstGeom>
          <a:solidFill>
            <a:srgbClr val="00C5C0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BB7C066-DAFA-426E-BB7D-250CD45B0143}"/>
              </a:ext>
            </a:extLst>
          </p:cNvPr>
          <p:cNvSpPr txBox="1"/>
          <p:nvPr/>
        </p:nvSpPr>
        <p:spPr>
          <a:xfrm>
            <a:off x="8583314" y="2925272"/>
            <a:ext cx="396000" cy="468000"/>
          </a:xfrm>
          <a:prstGeom prst="rect">
            <a:avLst/>
          </a:prstGeom>
          <a:solidFill>
            <a:srgbClr val="00C5C0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F669743-89C0-4786-BDC7-F3CE71911A7C}"/>
              </a:ext>
            </a:extLst>
          </p:cNvPr>
          <p:cNvSpPr txBox="1"/>
          <p:nvPr/>
        </p:nvSpPr>
        <p:spPr>
          <a:xfrm>
            <a:off x="8583314" y="3390634"/>
            <a:ext cx="396000" cy="468000"/>
          </a:xfrm>
          <a:prstGeom prst="rect">
            <a:avLst/>
          </a:prstGeom>
          <a:solidFill>
            <a:srgbClr val="00C5C0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B18B3DE-11B8-4AEE-A590-16846DE75880}"/>
              </a:ext>
            </a:extLst>
          </p:cNvPr>
          <p:cNvSpPr txBox="1"/>
          <p:nvPr/>
        </p:nvSpPr>
        <p:spPr>
          <a:xfrm>
            <a:off x="8583314" y="3862431"/>
            <a:ext cx="396000" cy="468000"/>
          </a:xfrm>
          <a:prstGeom prst="rect">
            <a:avLst/>
          </a:prstGeom>
          <a:solidFill>
            <a:srgbClr val="00C5C0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F859CCF-B18A-4F33-A2D4-3C2EEF858E7B}"/>
              </a:ext>
            </a:extLst>
          </p:cNvPr>
          <p:cNvSpPr txBox="1"/>
          <p:nvPr/>
        </p:nvSpPr>
        <p:spPr>
          <a:xfrm>
            <a:off x="8583314" y="4325016"/>
            <a:ext cx="396000" cy="468000"/>
          </a:xfrm>
          <a:prstGeom prst="rect">
            <a:avLst/>
          </a:prstGeom>
          <a:solidFill>
            <a:srgbClr val="00C5C0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19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7634251" y="1932191"/>
            <a:ext cx="468000" cy="396000"/>
          </a:xfrm>
          <a:prstGeom prst="rect">
            <a:avLst/>
          </a:prstGeom>
          <a:solidFill>
            <a:srgbClr val="00C5C0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1639847-C1E3-49DA-9780-4D746C3C3F3B}"/>
              </a:ext>
            </a:extLst>
          </p:cNvPr>
          <p:cNvSpPr txBox="1"/>
          <p:nvPr/>
        </p:nvSpPr>
        <p:spPr>
          <a:xfrm>
            <a:off x="7166845" y="1932190"/>
            <a:ext cx="468000" cy="396000"/>
          </a:xfrm>
          <a:prstGeom prst="rect">
            <a:avLst/>
          </a:prstGeom>
          <a:solidFill>
            <a:srgbClr val="00C5C0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44A4310-A373-4D9C-91BB-0A8A729B0D87}"/>
              </a:ext>
            </a:extLst>
          </p:cNvPr>
          <p:cNvSpPr txBox="1"/>
          <p:nvPr/>
        </p:nvSpPr>
        <p:spPr>
          <a:xfrm>
            <a:off x="6702646" y="1932190"/>
            <a:ext cx="468000" cy="396000"/>
          </a:xfrm>
          <a:prstGeom prst="rect">
            <a:avLst/>
          </a:prstGeom>
          <a:solidFill>
            <a:srgbClr val="00C5C0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9A1E958-3D27-4050-B971-AEB04581A39B}"/>
              </a:ext>
            </a:extLst>
          </p:cNvPr>
          <p:cNvSpPr txBox="1"/>
          <p:nvPr/>
        </p:nvSpPr>
        <p:spPr>
          <a:xfrm>
            <a:off x="6232353" y="1932188"/>
            <a:ext cx="468000" cy="396000"/>
          </a:xfrm>
          <a:prstGeom prst="rect">
            <a:avLst/>
          </a:prstGeom>
          <a:solidFill>
            <a:srgbClr val="00C5C0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C162706-3F8B-42E5-9025-D0525CE26E05}"/>
              </a:ext>
            </a:extLst>
          </p:cNvPr>
          <p:cNvSpPr txBox="1"/>
          <p:nvPr/>
        </p:nvSpPr>
        <p:spPr>
          <a:xfrm>
            <a:off x="5766518" y="1932190"/>
            <a:ext cx="468000" cy="396000"/>
          </a:xfrm>
          <a:prstGeom prst="rect">
            <a:avLst/>
          </a:prstGeom>
          <a:solidFill>
            <a:srgbClr val="00C5C0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5CA8C13-E44E-4080-AA12-247BA1B275D2}"/>
              </a:ext>
            </a:extLst>
          </p:cNvPr>
          <p:cNvSpPr txBox="1"/>
          <p:nvPr/>
        </p:nvSpPr>
        <p:spPr>
          <a:xfrm>
            <a:off x="5303585" y="1932190"/>
            <a:ext cx="468000" cy="396000"/>
          </a:xfrm>
          <a:prstGeom prst="rect">
            <a:avLst/>
          </a:prstGeom>
          <a:solidFill>
            <a:srgbClr val="00C5C0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C7CD9C1-E2A8-4A38-911A-409D79F9E3EA}"/>
              </a:ext>
            </a:extLst>
          </p:cNvPr>
          <p:cNvSpPr txBox="1"/>
          <p:nvPr/>
        </p:nvSpPr>
        <p:spPr>
          <a:xfrm>
            <a:off x="4830390" y="1932190"/>
            <a:ext cx="468000" cy="396000"/>
          </a:xfrm>
          <a:prstGeom prst="rect">
            <a:avLst/>
          </a:prstGeom>
          <a:solidFill>
            <a:srgbClr val="00C5C0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C24ED5C-498A-4291-CB9C-C1E32F9201FD}"/>
              </a:ext>
            </a:extLst>
          </p:cNvPr>
          <p:cNvSpPr txBox="1"/>
          <p:nvPr/>
        </p:nvSpPr>
        <p:spPr>
          <a:xfrm>
            <a:off x="4842806" y="6260947"/>
            <a:ext cx="936000" cy="4680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6x3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DB72F40-0193-3DA1-52E9-547A68411E70}"/>
              </a:ext>
            </a:extLst>
          </p:cNvPr>
          <p:cNvSpPr txBox="1"/>
          <p:nvPr/>
        </p:nvSpPr>
        <p:spPr>
          <a:xfrm>
            <a:off x="7888254" y="5567431"/>
            <a:ext cx="468000" cy="396000"/>
          </a:xfrm>
          <a:prstGeom prst="rect">
            <a:avLst/>
          </a:prstGeom>
          <a:solidFill>
            <a:srgbClr val="00C5C0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CD44B87-703A-7758-B60E-81CBE9C5FCFF}"/>
              </a:ext>
            </a:extLst>
          </p:cNvPr>
          <p:cNvSpPr txBox="1"/>
          <p:nvPr/>
        </p:nvSpPr>
        <p:spPr>
          <a:xfrm>
            <a:off x="9033396" y="3583319"/>
            <a:ext cx="36851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cs typeface="Arial" panose="020B0604020202020204" pitchFamily="34" charset="0"/>
              </a:rPr>
              <a:t>2m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B1AF99-CF7B-FB5C-BC85-27C0ADEC16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5088" y="5967336"/>
            <a:ext cx="2793408" cy="121664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1046B31F-3046-7726-91DF-C911B564807E}"/>
              </a:ext>
            </a:extLst>
          </p:cNvPr>
          <p:cNvSpPr txBox="1"/>
          <p:nvPr/>
        </p:nvSpPr>
        <p:spPr>
          <a:xfrm>
            <a:off x="4266176" y="5730614"/>
            <a:ext cx="36851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cs typeface="Arial" panose="020B0604020202020204" pitchFamily="34" charset="0"/>
              </a:rPr>
              <a:t>3m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DFF77B9-B539-461E-E655-746644DA9E71}"/>
              </a:ext>
            </a:extLst>
          </p:cNvPr>
          <p:cNvSpPr txBox="1"/>
          <p:nvPr/>
        </p:nvSpPr>
        <p:spPr>
          <a:xfrm>
            <a:off x="6663181" y="3446054"/>
            <a:ext cx="396000" cy="468000"/>
          </a:xfrm>
          <a:prstGeom prst="rect">
            <a:avLst/>
          </a:prstGeom>
          <a:solidFill>
            <a:srgbClr val="00C5C0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5573EDF-5946-DE34-FFEF-B01560AE8AAF}"/>
              </a:ext>
            </a:extLst>
          </p:cNvPr>
          <p:cNvSpPr txBox="1"/>
          <p:nvPr/>
        </p:nvSpPr>
        <p:spPr>
          <a:xfrm>
            <a:off x="6663126" y="3912346"/>
            <a:ext cx="396000" cy="468000"/>
          </a:xfrm>
          <a:prstGeom prst="rect">
            <a:avLst/>
          </a:prstGeom>
          <a:solidFill>
            <a:srgbClr val="00C5C0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23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05E8780-F575-2FE1-2CF6-94C354FC1F2A}"/>
              </a:ext>
            </a:extLst>
          </p:cNvPr>
          <p:cNvSpPr txBox="1"/>
          <p:nvPr/>
        </p:nvSpPr>
        <p:spPr>
          <a:xfrm>
            <a:off x="6267126" y="3446056"/>
            <a:ext cx="396000" cy="468000"/>
          </a:xfrm>
          <a:prstGeom prst="rect">
            <a:avLst/>
          </a:prstGeom>
          <a:solidFill>
            <a:srgbClr val="00C5C0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27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3AB9070-3AD0-88A1-0E02-7CDBF4F7BEB1}"/>
              </a:ext>
            </a:extLst>
          </p:cNvPr>
          <p:cNvSpPr txBox="1"/>
          <p:nvPr/>
        </p:nvSpPr>
        <p:spPr>
          <a:xfrm>
            <a:off x="6267126" y="3912344"/>
            <a:ext cx="396000" cy="468000"/>
          </a:xfrm>
          <a:prstGeom prst="rect">
            <a:avLst/>
          </a:prstGeom>
          <a:solidFill>
            <a:srgbClr val="00C5C0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25</a:t>
            </a:r>
          </a:p>
        </p:txBody>
      </p:sp>
      <p:pic>
        <p:nvPicPr>
          <p:cNvPr id="6" name="Picture 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C66C7939-74F5-91C0-E05F-4717B71522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73" y="2041"/>
            <a:ext cx="9915873" cy="1105558"/>
          </a:xfrm>
          <a:prstGeom prst="rect">
            <a:avLst/>
          </a:prstGeom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38BBBBC7-3D24-1B0D-8DDA-FFA48ABB11E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336" y="6261491"/>
            <a:ext cx="1378368" cy="501225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DDDAF60B-AAAC-E499-AC87-8C6CC91618E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74" y="6149766"/>
            <a:ext cx="1378367" cy="6666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9EAB0D8-09B6-E2B5-5B0A-56E409485E6A}"/>
              </a:ext>
            </a:extLst>
          </p:cNvPr>
          <p:cNvSpPr txBox="1"/>
          <p:nvPr/>
        </p:nvSpPr>
        <p:spPr>
          <a:xfrm>
            <a:off x="4249023" y="5155172"/>
            <a:ext cx="468000" cy="468000"/>
          </a:xfrm>
          <a:prstGeom prst="rect">
            <a:avLst/>
          </a:prstGeom>
          <a:solidFill>
            <a:srgbClr val="9966FF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AFC350-72F6-9A84-EA59-C30D5773CA80}"/>
              </a:ext>
            </a:extLst>
          </p:cNvPr>
          <p:cNvSpPr txBox="1"/>
          <p:nvPr/>
        </p:nvSpPr>
        <p:spPr>
          <a:xfrm>
            <a:off x="4249023" y="4224836"/>
            <a:ext cx="468000" cy="9360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2+3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E08CF-083C-B81C-DE1B-E2C9A419C504}"/>
              </a:ext>
            </a:extLst>
          </p:cNvPr>
          <p:cNvSpPr txBox="1"/>
          <p:nvPr/>
        </p:nvSpPr>
        <p:spPr>
          <a:xfrm>
            <a:off x="4251383" y="3753971"/>
            <a:ext cx="468000" cy="468000"/>
          </a:xfrm>
          <a:prstGeom prst="rect">
            <a:avLst/>
          </a:prstGeom>
          <a:solidFill>
            <a:srgbClr val="9966FF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A6812B-87F7-B1F8-E8F7-353A8E392A76}"/>
              </a:ext>
            </a:extLst>
          </p:cNvPr>
          <p:cNvSpPr txBox="1"/>
          <p:nvPr/>
        </p:nvSpPr>
        <p:spPr>
          <a:xfrm>
            <a:off x="4249499" y="3277425"/>
            <a:ext cx="468000" cy="468000"/>
          </a:xfrm>
          <a:prstGeom prst="rect">
            <a:avLst/>
          </a:prstGeom>
          <a:solidFill>
            <a:srgbClr val="9966FF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A76CDE-F94C-4856-C4D3-F682598D88B4}"/>
              </a:ext>
            </a:extLst>
          </p:cNvPr>
          <p:cNvSpPr txBox="1"/>
          <p:nvPr/>
        </p:nvSpPr>
        <p:spPr>
          <a:xfrm>
            <a:off x="4249155" y="2814069"/>
            <a:ext cx="468000" cy="468000"/>
          </a:xfrm>
          <a:prstGeom prst="rect">
            <a:avLst/>
          </a:prstGeom>
          <a:solidFill>
            <a:srgbClr val="9966FF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0BC88D-C456-9268-8BED-7C0045A1C5E8}"/>
              </a:ext>
            </a:extLst>
          </p:cNvPr>
          <p:cNvSpPr txBox="1"/>
          <p:nvPr/>
        </p:nvSpPr>
        <p:spPr>
          <a:xfrm>
            <a:off x="4249155" y="2345939"/>
            <a:ext cx="468000" cy="468000"/>
          </a:xfrm>
          <a:prstGeom prst="rect">
            <a:avLst/>
          </a:prstGeom>
          <a:solidFill>
            <a:srgbClr val="9966FF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632570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2965</TotalTime>
  <Words>163</Words>
  <Application>Microsoft Office PowerPoint</Application>
  <PresentationFormat>A4 Paper (210x297 mm)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Nexa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Spence</dc:creator>
  <cp:lastModifiedBy>Louise Smith</cp:lastModifiedBy>
  <cp:revision>287</cp:revision>
  <cp:lastPrinted>2019-01-24T11:36:26Z</cp:lastPrinted>
  <dcterms:created xsi:type="dcterms:W3CDTF">2016-04-06T14:45:32Z</dcterms:created>
  <dcterms:modified xsi:type="dcterms:W3CDTF">2022-09-13T16:15:46Z</dcterms:modified>
</cp:coreProperties>
</file>